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6"/>
  </p:notesMasterIdLst>
  <p:sldIdLst>
    <p:sldId id="256" r:id="rId2"/>
    <p:sldId id="290" r:id="rId3"/>
    <p:sldId id="257" r:id="rId4"/>
    <p:sldId id="343" r:id="rId5"/>
    <p:sldId id="259" r:id="rId6"/>
    <p:sldId id="292" r:id="rId7"/>
    <p:sldId id="293" r:id="rId8"/>
    <p:sldId id="294" r:id="rId9"/>
    <p:sldId id="295" r:id="rId10"/>
    <p:sldId id="296" r:id="rId11"/>
    <p:sldId id="297" r:id="rId12"/>
    <p:sldId id="284" r:id="rId13"/>
    <p:sldId id="298" r:id="rId14"/>
    <p:sldId id="299" r:id="rId15"/>
    <p:sldId id="300" r:id="rId16"/>
    <p:sldId id="301" r:id="rId17"/>
    <p:sldId id="302" r:id="rId18"/>
    <p:sldId id="303" r:id="rId19"/>
    <p:sldId id="304" r:id="rId20"/>
    <p:sldId id="305" r:id="rId21"/>
    <p:sldId id="306" r:id="rId22"/>
    <p:sldId id="307" r:id="rId23"/>
    <p:sldId id="311" r:id="rId24"/>
    <p:sldId id="308" r:id="rId25"/>
    <p:sldId id="309" r:id="rId26"/>
    <p:sldId id="312" r:id="rId27"/>
    <p:sldId id="313" r:id="rId28"/>
    <p:sldId id="310" r:id="rId29"/>
    <p:sldId id="315" r:id="rId30"/>
    <p:sldId id="316" r:id="rId31"/>
    <p:sldId id="317" r:id="rId32"/>
    <p:sldId id="319" r:id="rId33"/>
    <p:sldId id="320" r:id="rId34"/>
    <p:sldId id="321" r:id="rId35"/>
    <p:sldId id="322" r:id="rId36"/>
    <p:sldId id="323" r:id="rId37"/>
    <p:sldId id="324" r:id="rId38"/>
    <p:sldId id="325" r:id="rId39"/>
    <p:sldId id="327" r:id="rId40"/>
    <p:sldId id="328" r:id="rId41"/>
    <p:sldId id="329" r:id="rId42"/>
    <p:sldId id="337" r:id="rId43"/>
    <p:sldId id="332" r:id="rId44"/>
    <p:sldId id="333" r:id="rId45"/>
    <p:sldId id="334" r:id="rId46"/>
    <p:sldId id="335" r:id="rId47"/>
    <p:sldId id="336" r:id="rId48"/>
    <p:sldId id="338" r:id="rId49"/>
    <p:sldId id="339" r:id="rId50"/>
    <p:sldId id="340" r:id="rId51"/>
    <p:sldId id="331" r:id="rId52"/>
    <p:sldId id="330" r:id="rId53"/>
    <p:sldId id="342" r:id="rId54"/>
    <p:sldId id="341" r:id="rId55"/>
  </p:sldIdLst>
  <p:sldSz cx="9144000" cy="5143500" type="screen16x9"/>
  <p:notesSz cx="6858000" cy="9144000"/>
  <p:embeddedFontLst>
    <p:embeddedFont>
      <p:font typeface="Fira Sans Condensed Medium" panose="020B0603050000020004" pitchFamily="34"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CC66FF"/>
    <a:srgbClr val="9966FF"/>
    <a:srgbClr val="4C82FA"/>
    <a:srgbClr val="2BB7B7"/>
    <a:srgbClr val="9ECFFC"/>
    <a:srgbClr val="9999FF"/>
    <a:srgbClr val="33A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FE270A-58F0-4A84-97BB-6C79D818416C}">
  <a:tblStyle styleId="{6EFE270A-58F0-4A84-97BB-6C79D81841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100" d="100"/>
          <a:sy n="100" d="100"/>
        </p:scale>
        <p:origin x="12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C981B6-4369-48EB-92A0-D144979330F9}" type="doc">
      <dgm:prSet loTypeId="urn:microsoft.com/office/officeart/2005/8/layout/orgChart1" loCatId="hierarchy" qsTypeId="urn:microsoft.com/office/officeart/2005/8/quickstyle/3d2" qsCatId="3D" csTypeId="urn:microsoft.com/office/officeart/2005/8/colors/colorful2" csCatId="colorful" phldr="1"/>
      <dgm:spPr/>
      <dgm:t>
        <a:bodyPr/>
        <a:lstStyle/>
        <a:p>
          <a:endParaRPr lang="en-IN"/>
        </a:p>
      </dgm:t>
    </dgm:pt>
    <dgm:pt modelId="{45551785-9ACD-431D-9F45-351F845FED62}">
      <dgm:prSet phldrT="[Text]" custT="1"/>
      <dgm:spPr/>
      <dgm:t>
        <a:bodyPr/>
        <a:lstStyle/>
        <a:p>
          <a:r>
            <a:rPr lang="en-IN" sz="1600" b="1"/>
            <a:t>Low impact</a:t>
          </a:r>
          <a:endParaRPr lang="en-IN" sz="1600" b="1" dirty="0"/>
        </a:p>
      </dgm:t>
    </dgm:pt>
    <dgm:pt modelId="{97C02F87-407A-4A99-89F1-12B7FB531B84}" type="parTrans" cxnId="{2B551C71-0113-4F2A-8CB6-EFB170A7AA44}">
      <dgm:prSet/>
      <dgm:spPr/>
      <dgm:t>
        <a:bodyPr/>
        <a:lstStyle/>
        <a:p>
          <a:endParaRPr lang="en-IN"/>
        </a:p>
      </dgm:t>
    </dgm:pt>
    <dgm:pt modelId="{F40E8AF2-5B9C-4801-9D48-729D6411D463}" type="sibTrans" cxnId="{2B551C71-0113-4F2A-8CB6-EFB170A7AA44}">
      <dgm:prSet/>
      <dgm:spPr/>
      <dgm:t>
        <a:bodyPr/>
        <a:lstStyle/>
        <a:p>
          <a:endParaRPr lang="en-IN"/>
        </a:p>
      </dgm:t>
    </dgm:pt>
    <dgm:pt modelId="{CE8902ED-E41B-4398-B6C1-ACC9ECEC261E}">
      <dgm:prSet phldrT="[Text]" custT="1"/>
      <dgm:spPr/>
      <dgm:t>
        <a:bodyPr/>
        <a:lstStyle/>
        <a:p>
          <a:r>
            <a:rPr lang="en-IN" sz="2000" b="1" dirty="0">
              <a:solidFill>
                <a:schemeClr val="tx1"/>
              </a:solidFill>
              <a:latin typeface="+mn-lt"/>
            </a:rPr>
            <a:t>CUSTOMER REVIEW ANALYSIS</a:t>
          </a:r>
          <a:endParaRPr lang="en-IN" sz="2000" dirty="0">
            <a:solidFill>
              <a:schemeClr val="tx1"/>
            </a:solidFill>
            <a:latin typeface="+mn-lt"/>
          </a:endParaRPr>
        </a:p>
      </dgm:t>
    </dgm:pt>
    <dgm:pt modelId="{7A714868-C9F7-40A3-B855-D203AA3F95DE}" type="sibTrans" cxnId="{634B3959-8204-4219-A5A2-EDC7A307735E}">
      <dgm:prSet/>
      <dgm:spPr/>
      <dgm:t>
        <a:bodyPr/>
        <a:lstStyle/>
        <a:p>
          <a:endParaRPr lang="en-IN"/>
        </a:p>
      </dgm:t>
    </dgm:pt>
    <dgm:pt modelId="{5750532B-327D-4293-8637-C77D4278304B}" type="parTrans" cxnId="{634B3959-8204-4219-A5A2-EDC7A307735E}">
      <dgm:prSet/>
      <dgm:spPr/>
      <dgm:t>
        <a:bodyPr/>
        <a:lstStyle/>
        <a:p>
          <a:endParaRPr lang="en-IN"/>
        </a:p>
      </dgm:t>
    </dgm:pt>
    <dgm:pt modelId="{BCA43A6D-1439-4AA9-B4FB-E09B36D026D1}">
      <dgm:prSet phldrT="[Text]" custT="1"/>
      <dgm:spPr/>
      <dgm:t>
        <a:bodyPr/>
        <a:lstStyle/>
        <a:p>
          <a:r>
            <a:rPr lang="en-IN" sz="1600" b="1"/>
            <a:t>High impact</a:t>
          </a:r>
          <a:endParaRPr lang="en-IN" sz="1600" b="1" dirty="0"/>
        </a:p>
      </dgm:t>
    </dgm:pt>
    <dgm:pt modelId="{8C6580D9-BF6F-4444-9014-D2DC4E79E25D}" type="sibTrans" cxnId="{C0F8D437-03FF-4323-9533-483BB11894AF}">
      <dgm:prSet/>
      <dgm:spPr/>
      <dgm:t>
        <a:bodyPr/>
        <a:lstStyle/>
        <a:p>
          <a:endParaRPr lang="en-IN"/>
        </a:p>
      </dgm:t>
    </dgm:pt>
    <dgm:pt modelId="{9FA5642E-9230-4AC7-BC9C-0EA0CBD10E66}" type="parTrans" cxnId="{C0F8D437-03FF-4323-9533-483BB11894AF}">
      <dgm:prSet/>
      <dgm:spPr/>
      <dgm:t>
        <a:bodyPr/>
        <a:lstStyle/>
        <a:p>
          <a:endParaRPr lang="en-IN"/>
        </a:p>
      </dgm:t>
    </dgm:pt>
    <dgm:pt modelId="{90CF6EFC-FF57-4159-ADB6-6BD92656E991}" type="pres">
      <dgm:prSet presAssocID="{F8C981B6-4369-48EB-92A0-D144979330F9}" presName="hierChild1" presStyleCnt="0">
        <dgm:presLayoutVars>
          <dgm:orgChart val="1"/>
          <dgm:chPref val="1"/>
          <dgm:dir/>
          <dgm:animOne val="branch"/>
          <dgm:animLvl val="lvl"/>
          <dgm:resizeHandles/>
        </dgm:presLayoutVars>
      </dgm:prSet>
      <dgm:spPr/>
    </dgm:pt>
    <dgm:pt modelId="{46700D1C-D3F1-41F5-87B7-6C7F38425CC0}" type="pres">
      <dgm:prSet presAssocID="{CE8902ED-E41B-4398-B6C1-ACC9ECEC261E}" presName="hierRoot1" presStyleCnt="0">
        <dgm:presLayoutVars>
          <dgm:hierBranch val="init"/>
        </dgm:presLayoutVars>
      </dgm:prSet>
      <dgm:spPr/>
    </dgm:pt>
    <dgm:pt modelId="{5A4C8B0B-8653-4539-B565-73D9E179A11A}" type="pres">
      <dgm:prSet presAssocID="{CE8902ED-E41B-4398-B6C1-ACC9ECEC261E}" presName="rootComposite1" presStyleCnt="0"/>
      <dgm:spPr/>
    </dgm:pt>
    <dgm:pt modelId="{592350B3-CD0F-4061-B2F5-B97F12ECB7AC}" type="pres">
      <dgm:prSet presAssocID="{CE8902ED-E41B-4398-B6C1-ACC9ECEC261E}" presName="rootText1" presStyleLbl="node0" presStyleIdx="0" presStyleCnt="1" custScaleX="279623" custScaleY="46311" custLinFactY="-9206" custLinFactNeighborX="-1824" custLinFactNeighborY="-100000">
        <dgm:presLayoutVars>
          <dgm:chPref val="3"/>
        </dgm:presLayoutVars>
      </dgm:prSet>
      <dgm:spPr/>
    </dgm:pt>
    <dgm:pt modelId="{B1F63B59-58A9-4AF1-A7BC-7CD6FA73D6D2}" type="pres">
      <dgm:prSet presAssocID="{CE8902ED-E41B-4398-B6C1-ACC9ECEC261E}" presName="rootConnector1" presStyleLbl="node1" presStyleIdx="0" presStyleCnt="0"/>
      <dgm:spPr/>
    </dgm:pt>
    <dgm:pt modelId="{C9FF2E17-DABE-4047-9FBE-AB7EE77094BA}" type="pres">
      <dgm:prSet presAssocID="{CE8902ED-E41B-4398-B6C1-ACC9ECEC261E}" presName="hierChild2" presStyleCnt="0"/>
      <dgm:spPr/>
    </dgm:pt>
    <dgm:pt modelId="{50610379-57C9-4F27-B9A4-B509A3B4CB7D}" type="pres">
      <dgm:prSet presAssocID="{9FA5642E-9230-4AC7-BC9C-0EA0CBD10E66}" presName="Name37" presStyleLbl="parChTrans1D2" presStyleIdx="0" presStyleCnt="2"/>
      <dgm:spPr/>
    </dgm:pt>
    <dgm:pt modelId="{3D94AA87-6683-4EB8-AB6D-D582593A62C4}" type="pres">
      <dgm:prSet presAssocID="{BCA43A6D-1439-4AA9-B4FB-E09B36D026D1}" presName="hierRoot2" presStyleCnt="0">
        <dgm:presLayoutVars>
          <dgm:hierBranch val="init"/>
        </dgm:presLayoutVars>
      </dgm:prSet>
      <dgm:spPr/>
    </dgm:pt>
    <dgm:pt modelId="{D60E9B8E-164D-4686-A2F4-BD9F5C4A888F}" type="pres">
      <dgm:prSet presAssocID="{BCA43A6D-1439-4AA9-B4FB-E09B36D026D1}" presName="rootComposite" presStyleCnt="0"/>
      <dgm:spPr/>
    </dgm:pt>
    <dgm:pt modelId="{03CA176D-E3BD-40D2-9207-988E780B29CD}" type="pres">
      <dgm:prSet presAssocID="{BCA43A6D-1439-4AA9-B4FB-E09B36D026D1}" presName="rootText" presStyleLbl="node2" presStyleIdx="0" presStyleCnt="2" custScaleX="140309" custScaleY="30812" custLinFactY="-7579" custLinFactNeighborX="-57" custLinFactNeighborY="-100000">
        <dgm:presLayoutVars>
          <dgm:chPref val="3"/>
        </dgm:presLayoutVars>
      </dgm:prSet>
      <dgm:spPr/>
    </dgm:pt>
    <dgm:pt modelId="{7FD5EDC7-7B12-4756-9D73-37572914B770}" type="pres">
      <dgm:prSet presAssocID="{BCA43A6D-1439-4AA9-B4FB-E09B36D026D1}" presName="rootConnector" presStyleLbl="node2" presStyleIdx="0" presStyleCnt="2"/>
      <dgm:spPr/>
    </dgm:pt>
    <dgm:pt modelId="{7EBF5C79-F6A1-41B0-B040-B47886DBC5C5}" type="pres">
      <dgm:prSet presAssocID="{BCA43A6D-1439-4AA9-B4FB-E09B36D026D1}" presName="hierChild4" presStyleCnt="0"/>
      <dgm:spPr/>
    </dgm:pt>
    <dgm:pt modelId="{68EB811F-A1DB-403B-9A0C-6000CE0492B1}" type="pres">
      <dgm:prSet presAssocID="{BCA43A6D-1439-4AA9-B4FB-E09B36D026D1}" presName="hierChild5" presStyleCnt="0"/>
      <dgm:spPr/>
    </dgm:pt>
    <dgm:pt modelId="{F7B1226C-CBAC-46CA-B2B9-76B12A56F3B3}" type="pres">
      <dgm:prSet presAssocID="{97C02F87-407A-4A99-89F1-12B7FB531B84}" presName="Name37" presStyleLbl="parChTrans1D2" presStyleIdx="1" presStyleCnt="2"/>
      <dgm:spPr/>
    </dgm:pt>
    <dgm:pt modelId="{0442763B-73BF-4521-A5ED-01E307F63ADC}" type="pres">
      <dgm:prSet presAssocID="{45551785-9ACD-431D-9F45-351F845FED62}" presName="hierRoot2" presStyleCnt="0">
        <dgm:presLayoutVars>
          <dgm:hierBranch val="init"/>
        </dgm:presLayoutVars>
      </dgm:prSet>
      <dgm:spPr/>
    </dgm:pt>
    <dgm:pt modelId="{60533305-DAA5-4D16-AF81-D2151648A84C}" type="pres">
      <dgm:prSet presAssocID="{45551785-9ACD-431D-9F45-351F845FED62}" presName="rootComposite" presStyleCnt="0"/>
      <dgm:spPr/>
    </dgm:pt>
    <dgm:pt modelId="{1A5CBCF1-B1B4-49DD-AA5D-3F591E2EE446}" type="pres">
      <dgm:prSet presAssocID="{45551785-9ACD-431D-9F45-351F845FED62}" presName="rootText" presStyleLbl="node2" presStyleIdx="1" presStyleCnt="2" custScaleX="140309" custScaleY="30812" custLinFactY="-6972" custLinFactNeighborX="29534" custLinFactNeighborY="-100000">
        <dgm:presLayoutVars>
          <dgm:chPref val="3"/>
        </dgm:presLayoutVars>
      </dgm:prSet>
      <dgm:spPr/>
    </dgm:pt>
    <dgm:pt modelId="{27F657B8-993C-43D9-B948-40324CDC3CAF}" type="pres">
      <dgm:prSet presAssocID="{45551785-9ACD-431D-9F45-351F845FED62}" presName="rootConnector" presStyleLbl="node2" presStyleIdx="1" presStyleCnt="2"/>
      <dgm:spPr/>
    </dgm:pt>
    <dgm:pt modelId="{2776786F-F71F-472F-8D03-41FFB9802B0B}" type="pres">
      <dgm:prSet presAssocID="{45551785-9ACD-431D-9F45-351F845FED62}" presName="hierChild4" presStyleCnt="0"/>
      <dgm:spPr/>
    </dgm:pt>
    <dgm:pt modelId="{68FEBA1C-E36E-4DF3-BBC0-288582783124}" type="pres">
      <dgm:prSet presAssocID="{45551785-9ACD-431D-9F45-351F845FED62}" presName="hierChild5" presStyleCnt="0"/>
      <dgm:spPr/>
    </dgm:pt>
    <dgm:pt modelId="{EF515190-CBA0-4403-9A58-9CAB1CC0DE4D}" type="pres">
      <dgm:prSet presAssocID="{CE8902ED-E41B-4398-B6C1-ACC9ECEC261E}" presName="hierChild3" presStyleCnt="0"/>
      <dgm:spPr/>
    </dgm:pt>
  </dgm:ptLst>
  <dgm:cxnLst>
    <dgm:cxn modelId="{50F83F1B-534A-4D3F-A173-C1619F0BB8A7}" type="presOf" srcId="{BCA43A6D-1439-4AA9-B4FB-E09B36D026D1}" destId="{03CA176D-E3BD-40D2-9207-988E780B29CD}" srcOrd="0" destOrd="0" presId="urn:microsoft.com/office/officeart/2005/8/layout/orgChart1"/>
    <dgm:cxn modelId="{2423131D-7D0B-4FF8-AD46-84F2CB158163}" type="presOf" srcId="{45551785-9ACD-431D-9F45-351F845FED62}" destId="{1A5CBCF1-B1B4-49DD-AA5D-3F591E2EE446}" srcOrd="0" destOrd="0" presId="urn:microsoft.com/office/officeart/2005/8/layout/orgChart1"/>
    <dgm:cxn modelId="{0DA66330-BD42-4375-B0CB-1BDEB06189EF}" type="presOf" srcId="{CE8902ED-E41B-4398-B6C1-ACC9ECEC261E}" destId="{592350B3-CD0F-4061-B2F5-B97F12ECB7AC}" srcOrd="0" destOrd="0" presId="urn:microsoft.com/office/officeart/2005/8/layout/orgChart1"/>
    <dgm:cxn modelId="{7E3EF236-8889-4113-B4D9-283084F59264}" type="presOf" srcId="{45551785-9ACD-431D-9F45-351F845FED62}" destId="{27F657B8-993C-43D9-B948-40324CDC3CAF}" srcOrd="1" destOrd="0" presId="urn:microsoft.com/office/officeart/2005/8/layout/orgChart1"/>
    <dgm:cxn modelId="{D27B0937-1124-4C87-B61F-DB074F4E62C4}" type="presOf" srcId="{BCA43A6D-1439-4AA9-B4FB-E09B36D026D1}" destId="{7FD5EDC7-7B12-4756-9D73-37572914B770}" srcOrd="1" destOrd="0" presId="urn:microsoft.com/office/officeart/2005/8/layout/orgChart1"/>
    <dgm:cxn modelId="{C0F8D437-03FF-4323-9533-483BB11894AF}" srcId="{CE8902ED-E41B-4398-B6C1-ACC9ECEC261E}" destId="{BCA43A6D-1439-4AA9-B4FB-E09B36D026D1}" srcOrd="0" destOrd="0" parTransId="{9FA5642E-9230-4AC7-BC9C-0EA0CBD10E66}" sibTransId="{8C6580D9-BF6F-4444-9014-D2DC4E79E25D}"/>
    <dgm:cxn modelId="{68D5E66F-0A02-4B6A-BEB6-F0C6DC848579}" type="presOf" srcId="{97C02F87-407A-4A99-89F1-12B7FB531B84}" destId="{F7B1226C-CBAC-46CA-B2B9-76B12A56F3B3}" srcOrd="0" destOrd="0" presId="urn:microsoft.com/office/officeart/2005/8/layout/orgChart1"/>
    <dgm:cxn modelId="{2B551C71-0113-4F2A-8CB6-EFB170A7AA44}" srcId="{CE8902ED-E41B-4398-B6C1-ACC9ECEC261E}" destId="{45551785-9ACD-431D-9F45-351F845FED62}" srcOrd="1" destOrd="0" parTransId="{97C02F87-407A-4A99-89F1-12B7FB531B84}" sibTransId="{F40E8AF2-5B9C-4801-9D48-729D6411D463}"/>
    <dgm:cxn modelId="{634B3959-8204-4219-A5A2-EDC7A307735E}" srcId="{F8C981B6-4369-48EB-92A0-D144979330F9}" destId="{CE8902ED-E41B-4398-B6C1-ACC9ECEC261E}" srcOrd="0" destOrd="0" parTransId="{5750532B-327D-4293-8637-C77D4278304B}" sibTransId="{7A714868-C9F7-40A3-B855-D203AA3F95DE}"/>
    <dgm:cxn modelId="{32AFF680-6880-447F-A3B7-6B523AE588AE}" type="presOf" srcId="{CE8902ED-E41B-4398-B6C1-ACC9ECEC261E}" destId="{B1F63B59-58A9-4AF1-A7BC-7CD6FA73D6D2}" srcOrd="1" destOrd="0" presId="urn:microsoft.com/office/officeart/2005/8/layout/orgChart1"/>
    <dgm:cxn modelId="{9AEE29BF-5670-40E3-9AB8-9C246E1C5C16}" type="presOf" srcId="{9FA5642E-9230-4AC7-BC9C-0EA0CBD10E66}" destId="{50610379-57C9-4F27-B9A4-B509A3B4CB7D}" srcOrd="0" destOrd="0" presId="urn:microsoft.com/office/officeart/2005/8/layout/orgChart1"/>
    <dgm:cxn modelId="{EA93D4CF-FC25-4FEA-A11F-A51BA35D8D41}" type="presOf" srcId="{F8C981B6-4369-48EB-92A0-D144979330F9}" destId="{90CF6EFC-FF57-4159-ADB6-6BD92656E991}" srcOrd="0" destOrd="0" presId="urn:microsoft.com/office/officeart/2005/8/layout/orgChart1"/>
    <dgm:cxn modelId="{531BF345-B4D9-4BF4-B871-A84D00700F49}" type="presParOf" srcId="{90CF6EFC-FF57-4159-ADB6-6BD92656E991}" destId="{46700D1C-D3F1-41F5-87B7-6C7F38425CC0}" srcOrd="0" destOrd="0" presId="urn:microsoft.com/office/officeart/2005/8/layout/orgChart1"/>
    <dgm:cxn modelId="{EDA345CD-D262-4EAA-8857-B08BF45C64CB}" type="presParOf" srcId="{46700D1C-D3F1-41F5-87B7-6C7F38425CC0}" destId="{5A4C8B0B-8653-4539-B565-73D9E179A11A}" srcOrd="0" destOrd="0" presId="urn:microsoft.com/office/officeart/2005/8/layout/orgChart1"/>
    <dgm:cxn modelId="{43BF2677-5F21-4916-8F81-5F1A217F15E7}" type="presParOf" srcId="{5A4C8B0B-8653-4539-B565-73D9E179A11A}" destId="{592350B3-CD0F-4061-B2F5-B97F12ECB7AC}" srcOrd="0" destOrd="0" presId="urn:microsoft.com/office/officeart/2005/8/layout/orgChart1"/>
    <dgm:cxn modelId="{02CBB656-33B4-4BDC-9C60-9A95DE030A51}" type="presParOf" srcId="{5A4C8B0B-8653-4539-B565-73D9E179A11A}" destId="{B1F63B59-58A9-4AF1-A7BC-7CD6FA73D6D2}" srcOrd="1" destOrd="0" presId="urn:microsoft.com/office/officeart/2005/8/layout/orgChart1"/>
    <dgm:cxn modelId="{70FC7D27-CF13-40B7-A346-D33CF2F1879D}" type="presParOf" srcId="{46700D1C-D3F1-41F5-87B7-6C7F38425CC0}" destId="{C9FF2E17-DABE-4047-9FBE-AB7EE77094BA}" srcOrd="1" destOrd="0" presId="urn:microsoft.com/office/officeart/2005/8/layout/orgChart1"/>
    <dgm:cxn modelId="{48208C5D-444A-49BA-B2BE-6F7E63FFE22D}" type="presParOf" srcId="{C9FF2E17-DABE-4047-9FBE-AB7EE77094BA}" destId="{50610379-57C9-4F27-B9A4-B509A3B4CB7D}" srcOrd="0" destOrd="0" presId="urn:microsoft.com/office/officeart/2005/8/layout/orgChart1"/>
    <dgm:cxn modelId="{63C7F1BF-F1DA-4E98-B6FC-56B2D485E261}" type="presParOf" srcId="{C9FF2E17-DABE-4047-9FBE-AB7EE77094BA}" destId="{3D94AA87-6683-4EB8-AB6D-D582593A62C4}" srcOrd="1" destOrd="0" presId="urn:microsoft.com/office/officeart/2005/8/layout/orgChart1"/>
    <dgm:cxn modelId="{E2EA0646-D68D-46C7-A549-1A49B7E043AA}" type="presParOf" srcId="{3D94AA87-6683-4EB8-AB6D-D582593A62C4}" destId="{D60E9B8E-164D-4686-A2F4-BD9F5C4A888F}" srcOrd="0" destOrd="0" presId="urn:microsoft.com/office/officeart/2005/8/layout/orgChart1"/>
    <dgm:cxn modelId="{4074ED6D-06C9-49CB-A80D-468933946474}" type="presParOf" srcId="{D60E9B8E-164D-4686-A2F4-BD9F5C4A888F}" destId="{03CA176D-E3BD-40D2-9207-988E780B29CD}" srcOrd="0" destOrd="0" presId="urn:microsoft.com/office/officeart/2005/8/layout/orgChart1"/>
    <dgm:cxn modelId="{82C96C4F-BDD9-4029-8E86-29E9DFE056A4}" type="presParOf" srcId="{D60E9B8E-164D-4686-A2F4-BD9F5C4A888F}" destId="{7FD5EDC7-7B12-4756-9D73-37572914B770}" srcOrd="1" destOrd="0" presId="urn:microsoft.com/office/officeart/2005/8/layout/orgChart1"/>
    <dgm:cxn modelId="{3856C28B-86BE-4F12-AB5F-C18601416D36}" type="presParOf" srcId="{3D94AA87-6683-4EB8-AB6D-D582593A62C4}" destId="{7EBF5C79-F6A1-41B0-B040-B47886DBC5C5}" srcOrd="1" destOrd="0" presId="urn:microsoft.com/office/officeart/2005/8/layout/orgChart1"/>
    <dgm:cxn modelId="{78D56B91-91E7-437B-9EA2-692F92B1D927}" type="presParOf" srcId="{3D94AA87-6683-4EB8-AB6D-D582593A62C4}" destId="{68EB811F-A1DB-403B-9A0C-6000CE0492B1}" srcOrd="2" destOrd="0" presId="urn:microsoft.com/office/officeart/2005/8/layout/orgChart1"/>
    <dgm:cxn modelId="{DE0CC8A9-346F-4725-9E87-B448605C971A}" type="presParOf" srcId="{C9FF2E17-DABE-4047-9FBE-AB7EE77094BA}" destId="{F7B1226C-CBAC-46CA-B2B9-76B12A56F3B3}" srcOrd="2" destOrd="0" presId="urn:microsoft.com/office/officeart/2005/8/layout/orgChart1"/>
    <dgm:cxn modelId="{248BD1BB-C707-4DA3-A51A-79AA6C951C2E}" type="presParOf" srcId="{C9FF2E17-DABE-4047-9FBE-AB7EE77094BA}" destId="{0442763B-73BF-4521-A5ED-01E307F63ADC}" srcOrd="3" destOrd="0" presId="urn:microsoft.com/office/officeart/2005/8/layout/orgChart1"/>
    <dgm:cxn modelId="{C79DACBA-44E2-4261-A865-C1DA7123DECA}" type="presParOf" srcId="{0442763B-73BF-4521-A5ED-01E307F63ADC}" destId="{60533305-DAA5-4D16-AF81-D2151648A84C}" srcOrd="0" destOrd="0" presId="urn:microsoft.com/office/officeart/2005/8/layout/orgChart1"/>
    <dgm:cxn modelId="{CB6D36C0-D979-40C6-BECA-C92B0E3AA774}" type="presParOf" srcId="{60533305-DAA5-4D16-AF81-D2151648A84C}" destId="{1A5CBCF1-B1B4-49DD-AA5D-3F591E2EE446}" srcOrd="0" destOrd="0" presId="urn:microsoft.com/office/officeart/2005/8/layout/orgChart1"/>
    <dgm:cxn modelId="{D19D96EC-80DC-499B-87BB-A8677B2682E6}" type="presParOf" srcId="{60533305-DAA5-4D16-AF81-D2151648A84C}" destId="{27F657B8-993C-43D9-B948-40324CDC3CAF}" srcOrd="1" destOrd="0" presId="urn:microsoft.com/office/officeart/2005/8/layout/orgChart1"/>
    <dgm:cxn modelId="{5D7A18EE-D0A7-49E1-9B9A-12EA871F090D}" type="presParOf" srcId="{0442763B-73BF-4521-A5ED-01E307F63ADC}" destId="{2776786F-F71F-472F-8D03-41FFB9802B0B}" srcOrd="1" destOrd="0" presId="urn:microsoft.com/office/officeart/2005/8/layout/orgChart1"/>
    <dgm:cxn modelId="{D158B196-95C9-4CBA-A9F9-DEF3CB02BB7D}" type="presParOf" srcId="{0442763B-73BF-4521-A5ED-01E307F63ADC}" destId="{68FEBA1C-E36E-4DF3-BBC0-288582783124}" srcOrd="2" destOrd="0" presId="urn:microsoft.com/office/officeart/2005/8/layout/orgChart1"/>
    <dgm:cxn modelId="{39211ED7-8332-4BB3-B4C2-521CBC7ED0DE}" type="presParOf" srcId="{46700D1C-D3F1-41F5-87B7-6C7F38425CC0}" destId="{EF515190-CBA0-4403-9A58-9CAB1CC0DE4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E793D9-3C90-4B90-9C9A-D083D5E508F6}" type="doc">
      <dgm:prSet loTypeId="urn:microsoft.com/office/officeart/2005/8/layout/hierarchy2" loCatId="hierarchy" qsTypeId="urn:microsoft.com/office/officeart/2005/8/quickstyle/simple3" qsCatId="simple" csTypeId="urn:microsoft.com/office/officeart/2005/8/colors/colorful2" csCatId="colorful" phldr="1"/>
      <dgm:spPr/>
      <dgm:t>
        <a:bodyPr/>
        <a:lstStyle/>
        <a:p>
          <a:endParaRPr lang="en-IN"/>
        </a:p>
      </dgm:t>
    </dgm:pt>
    <dgm:pt modelId="{1BA98F1F-DF2A-4D30-8C8C-FAD7DD879204}">
      <dgm:prSet phldrT="[Text]" custT="1"/>
      <dgm:spPr/>
      <dgm:t>
        <a:bodyPr/>
        <a:lstStyle/>
        <a:p>
          <a:r>
            <a:rPr lang="en-IN" sz="2400" b="1" dirty="0"/>
            <a:t>MYNTRA</a:t>
          </a:r>
        </a:p>
      </dgm:t>
    </dgm:pt>
    <dgm:pt modelId="{CC421EB8-AE17-4996-8F27-307C6795F795}" type="parTrans" cxnId="{8FC280F1-8175-49AE-BD31-F0051133D98A}">
      <dgm:prSet/>
      <dgm:spPr/>
      <dgm:t>
        <a:bodyPr/>
        <a:lstStyle/>
        <a:p>
          <a:endParaRPr lang="en-IN"/>
        </a:p>
      </dgm:t>
    </dgm:pt>
    <dgm:pt modelId="{9D7A40EF-F168-4BA5-BEA6-AB895F151083}" type="sibTrans" cxnId="{8FC280F1-8175-49AE-BD31-F0051133D98A}">
      <dgm:prSet/>
      <dgm:spPr/>
      <dgm:t>
        <a:bodyPr/>
        <a:lstStyle/>
        <a:p>
          <a:endParaRPr lang="en-IN"/>
        </a:p>
      </dgm:t>
    </dgm:pt>
    <dgm:pt modelId="{99B13FFA-83C5-4308-9D28-B2CB45177FF4}">
      <dgm:prSet phldrT="[Text]"/>
      <dgm:spPr/>
      <dgm:t>
        <a:bodyPr/>
        <a:lstStyle/>
        <a:p>
          <a:r>
            <a:rPr lang="en-IN" b="1"/>
            <a:t>ADVANTAGES</a:t>
          </a:r>
          <a:endParaRPr lang="en-IN" b="1" dirty="0"/>
        </a:p>
      </dgm:t>
    </dgm:pt>
    <dgm:pt modelId="{48800869-056F-4235-B12C-9A1058727A57}" type="parTrans" cxnId="{C7602551-2FB0-4549-ADAD-B996D370ECE4}">
      <dgm:prSet/>
      <dgm:spPr/>
      <dgm:t>
        <a:bodyPr/>
        <a:lstStyle/>
        <a:p>
          <a:endParaRPr lang="en-IN"/>
        </a:p>
      </dgm:t>
    </dgm:pt>
    <dgm:pt modelId="{632CD4FB-7C41-4790-A431-87252FF8BF95}" type="sibTrans" cxnId="{C7602551-2FB0-4549-ADAD-B996D370ECE4}">
      <dgm:prSet/>
      <dgm:spPr/>
      <dgm:t>
        <a:bodyPr/>
        <a:lstStyle/>
        <a:p>
          <a:endParaRPr lang="en-IN"/>
        </a:p>
      </dgm:t>
    </dgm:pt>
    <dgm:pt modelId="{723E4410-C2E6-418F-A81E-4CF22F3FBA42}">
      <dgm:prSet phldrT="[Text]"/>
      <dgm:spPr/>
      <dgm:t>
        <a:bodyPr/>
        <a:lstStyle/>
        <a:p>
          <a:endParaRPr lang="en-IN" dirty="0"/>
        </a:p>
      </dgm:t>
    </dgm:pt>
    <dgm:pt modelId="{216FD3FB-3137-4F36-8960-9F0F25710D80}" type="parTrans" cxnId="{7231C84D-CDC1-47BC-A21E-3C1F2362FFD7}">
      <dgm:prSet/>
      <dgm:spPr/>
      <dgm:t>
        <a:bodyPr/>
        <a:lstStyle/>
        <a:p>
          <a:endParaRPr lang="en-IN"/>
        </a:p>
      </dgm:t>
    </dgm:pt>
    <dgm:pt modelId="{0A9D5F65-AACC-49A6-AC3E-B01A912AFE7A}" type="sibTrans" cxnId="{7231C84D-CDC1-47BC-A21E-3C1F2362FFD7}">
      <dgm:prSet/>
      <dgm:spPr/>
      <dgm:t>
        <a:bodyPr/>
        <a:lstStyle/>
        <a:p>
          <a:endParaRPr lang="en-IN"/>
        </a:p>
      </dgm:t>
    </dgm:pt>
    <dgm:pt modelId="{E949DA23-AB01-45C8-8B44-38769D5807AA}">
      <dgm:prSet phldrT="[Text]"/>
      <dgm:spPr/>
      <dgm:t>
        <a:bodyPr/>
        <a:lstStyle/>
        <a:p>
          <a:r>
            <a:rPr lang="en-IN" b="1"/>
            <a:t>DISADVANTAGES</a:t>
          </a:r>
          <a:endParaRPr lang="en-IN" b="1" dirty="0"/>
        </a:p>
      </dgm:t>
    </dgm:pt>
    <dgm:pt modelId="{A7801009-E285-475D-AE72-FCCB59AD3F4A}" type="parTrans" cxnId="{84B5DAC4-2922-4EBA-BEA5-DA801BB41B34}">
      <dgm:prSet/>
      <dgm:spPr/>
      <dgm:t>
        <a:bodyPr/>
        <a:lstStyle/>
        <a:p>
          <a:endParaRPr lang="en-IN"/>
        </a:p>
      </dgm:t>
    </dgm:pt>
    <dgm:pt modelId="{2AE575C9-47C5-45A6-ACDE-509B14D10567}" type="sibTrans" cxnId="{84B5DAC4-2922-4EBA-BEA5-DA801BB41B34}">
      <dgm:prSet/>
      <dgm:spPr/>
      <dgm:t>
        <a:bodyPr/>
        <a:lstStyle/>
        <a:p>
          <a:endParaRPr lang="en-IN"/>
        </a:p>
      </dgm:t>
    </dgm:pt>
    <dgm:pt modelId="{C2B0387B-03F0-4E58-8250-7E0DF0AB3FDA}">
      <dgm:prSet phldrT="[Text]"/>
      <dgm:spPr/>
      <dgm:t>
        <a:bodyPr/>
        <a:lstStyle/>
        <a:p>
          <a:r>
            <a:rPr lang="en-IN" dirty="0"/>
            <a:t>            </a:t>
          </a:r>
        </a:p>
      </dgm:t>
    </dgm:pt>
    <dgm:pt modelId="{C0526756-AF96-42AB-9FC1-05FFEADD1342}" type="parTrans" cxnId="{C5ED0A9E-61D0-4DAA-B8D3-D1D3C5578E8A}">
      <dgm:prSet/>
      <dgm:spPr/>
      <dgm:t>
        <a:bodyPr/>
        <a:lstStyle/>
        <a:p>
          <a:endParaRPr lang="en-IN"/>
        </a:p>
      </dgm:t>
    </dgm:pt>
    <dgm:pt modelId="{100B7AB6-3399-49A9-8BAE-043EE2426F22}" type="sibTrans" cxnId="{C5ED0A9E-61D0-4DAA-B8D3-D1D3C5578E8A}">
      <dgm:prSet/>
      <dgm:spPr/>
      <dgm:t>
        <a:bodyPr/>
        <a:lstStyle/>
        <a:p>
          <a:endParaRPr lang="en-IN"/>
        </a:p>
      </dgm:t>
    </dgm:pt>
    <dgm:pt modelId="{23EA68B6-7005-4DAE-B6E6-0D71EEBD7EAA}" type="pres">
      <dgm:prSet presAssocID="{95E793D9-3C90-4B90-9C9A-D083D5E508F6}" presName="diagram" presStyleCnt="0">
        <dgm:presLayoutVars>
          <dgm:chPref val="1"/>
          <dgm:dir/>
          <dgm:animOne val="branch"/>
          <dgm:animLvl val="lvl"/>
          <dgm:resizeHandles val="exact"/>
        </dgm:presLayoutVars>
      </dgm:prSet>
      <dgm:spPr/>
    </dgm:pt>
    <dgm:pt modelId="{6BA872AD-6DA2-4275-B4E3-73FA202D0ABC}" type="pres">
      <dgm:prSet presAssocID="{1BA98F1F-DF2A-4D30-8C8C-FAD7DD879204}" presName="root1" presStyleCnt="0"/>
      <dgm:spPr/>
    </dgm:pt>
    <dgm:pt modelId="{B72CF4FD-2252-40C6-AD97-2D617BA575C4}" type="pres">
      <dgm:prSet presAssocID="{1BA98F1F-DF2A-4D30-8C8C-FAD7DD879204}" presName="LevelOneTextNode" presStyleLbl="node0" presStyleIdx="0" presStyleCnt="1" custScaleY="90629">
        <dgm:presLayoutVars>
          <dgm:chPref val="3"/>
        </dgm:presLayoutVars>
      </dgm:prSet>
      <dgm:spPr/>
    </dgm:pt>
    <dgm:pt modelId="{47F092B5-0D20-49CC-BA01-F7822BC4F0CE}" type="pres">
      <dgm:prSet presAssocID="{1BA98F1F-DF2A-4D30-8C8C-FAD7DD879204}" presName="level2hierChild" presStyleCnt="0"/>
      <dgm:spPr/>
    </dgm:pt>
    <dgm:pt modelId="{1C74AF45-A1F1-40E1-AC76-1935630F3A01}" type="pres">
      <dgm:prSet presAssocID="{48800869-056F-4235-B12C-9A1058727A57}" presName="conn2-1" presStyleLbl="parChTrans1D2" presStyleIdx="0" presStyleCnt="2"/>
      <dgm:spPr/>
    </dgm:pt>
    <dgm:pt modelId="{F6116672-3DBB-413B-80E6-F51A9F6BD47D}" type="pres">
      <dgm:prSet presAssocID="{48800869-056F-4235-B12C-9A1058727A57}" presName="connTx" presStyleLbl="parChTrans1D2" presStyleIdx="0" presStyleCnt="2"/>
      <dgm:spPr/>
    </dgm:pt>
    <dgm:pt modelId="{81FED5AF-FFDE-4CFF-80DA-A927071F853B}" type="pres">
      <dgm:prSet presAssocID="{99B13FFA-83C5-4308-9D28-B2CB45177FF4}" presName="root2" presStyleCnt="0"/>
      <dgm:spPr/>
    </dgm:pt>
    <dgm:pt modelId="{335720D1-5971-4E86-AE3D-2BCE7052EB7B}" type="pres">
      <dgm:prSet presAssocID="{99B13FFA-83C5-4308-9D28-B2CB45177FF4}" presName="LevelTwoTextNode" presStyleLbl="node2" presStyleIdx="0" presStyleCnt="2" custScaleY="46854">
        <dgm:presLayoutVars>
          <dgm:chPref val="3"/>
        </dgm:presLayoutVars>
      </dgm:prSet>
      <dgm:spPr/>
    </dgm:pt>
    <dgm:pt modelId="{ADDD65BA-E25B-4CB8-B414-EBE1C29DA6BC}" type="pres">
      <dgm:prSet presAssocID="{99B13FFA-83C5-4308-9D28-B2CB45177FF4}" presName="level3hierChild" presStyleCnt="0"/>
      <dgm:spPr/>
    </dgm:pt>
    <dgm:pt modelId="{3D35FA1D-6867-4DBF-BB59-E0CB51C7574A}" type="pres">
      <dgm:prSet presAssocID="{216FD3FB-3137-4F36-8960-9F0F25710D80}" presName="conn2-1" presStyleLbl="parChTrans1D3" presStyleIdx="0" presStyleCnt="2"/>
      <dgm:spPr/>
    </dgm:pt>
    <dgm:pt modelId="{5D19DA38-93BE-4232-A970-9FCB30087355}" type="pres">
      <dgm:prSet presAssocID="{216FD3FB-3137-4F36-8960-9F0F25710D80}" presName="connTx" presStyleLbl="parChTrans1D3" presStyleIdx="0" presStyleCnt="2"/>
      <dgm:spPr/>
    </dgm:pt>
    <dgm:pt modelId="{5AD9316B-645A-41DF-B339-DBFD9A7E1E5F}" type="pres">
      <dgm:prSet presAssocID="{723E4410-C2E6-418F-A81E-4CF22F3FBA42}" presName="root2" presStyleCnt="0"/>
      <dgm:spPr/>
    </dgm:pt>
    <dgm:pt modelId="{DB1F1374-72CF-4784-934D-6FC941C7863C}" type="pres">
      <dgm:prSet presAssocID="{723E4410-C2E6-418F-A81E-4CF22F3FBA42}" presName="LevelTwoTextNode" presStyleLbl="node3" presStyleIdx="0" presStyleCnt="2" custScaleX="256943" custScaleY="297566">
        <dgm:presLayoutVars>
          <dgm:chPref val="3"/>
        </dgm:presLayoutVars>
      </dgm:prSet>
      <dgm:spPr/>
    </dgm:pt>
    <dgm:pt modelId="{633EF71E-A3A7-4A6E-859F-6514D8AAD181}" type="pres">
      <dgm:prSet presAssocID="{723E4410-C2E6-418F-A81E-4CF22F3FBA42}" presName="level3hierChild" presStyleCnt="0"/>
      <dgm:spPr/>
    </dgm:pt>
    <dgm:pt modelId="{40891CE1-52F1-4012-80D5-6FEE54E4000A}" type="pres">
      <dgm:prSet presAssocID="{A7801009-E285-475D-AE72-FCCB59AD3F4A}" presName="conn2-1" presStyleLbl="parChTrans1D2" presStyleIdx="1" presStyleCnt="2"/>
      <dgm:spPr/>
    </dgm:pt>
    <dgm:pt modelId="{D1632409-EC24-41C7-B34F-55AC2EB7BF48}" type="pres">
      <dgm:prSet presAssocID="{A7801009-E285-475D-AE72-FCCB59AD3F4A}" presName="connTx" presStyleLbl="parChTrans1D2" presStyleIdx="1" presStyleCnt="2"/>
      <dgm:spPr/>
    </dgm:pt>
    <dgm:pt modelId="{EB162BE0-284D-439E-9D3C-EA2B29EA1A9E}" type="pres">
      <dgm:prSet presAssocID="{E949DA23-AB01-45C8-8B44-38769D5807AA}" presName="root2" presStyleCnt="0"/>
      <dgm:spPr/>
    </dgm:pt>
    <dgm:pt modelId="{2604FFC5-7F57-4585-BE33-58428ACD97AE}" type="pres">
      <dgm:prSet presAssocID="{E949DA23-AB01-45C8-8B44-38769D5807AA}" presName="LevelTwoTextNode" presStyleLbl="node2" presStyleIdx="1" presStyleCnt="2" custScaleY="46854">
        <dgm:presLayoutVars>
          <dgm:chPref val="3"/>
        </dgm:presLayoutVars>
      </dgm:prSet>
      <dgm:spPr/>
    </dgm:pt>
    <dgm:pt modelId="{D1339B1D-5E7B-46BD-B610-0786B4552CAE}" type="pres">
      <dgm:prSet presAssocID="{E949DA23-AB01-45C8-8B44-38769D5807AA}" presName="level3hierChild" presStyleCnt="0"/>
      <dgm:spPr/>
    </dgm:pt>
    <dgm:pt modelId="{C666B503-E8E9-4AF1-B1B7-97604CCE03CE}" type="pres">
      <dgm:prSet presAssocID="{C0526756-AF96-42AB-9FC1-05FFEADD1342}" presName="conn2-1" presStyleLbl="parChTrans1D3" presStyleIdx="1" presStyleCnt="2"/>
      <dgm:spPr/>
    </dgm:pt>
    <dgm:pt modelId="{B73E2A11-D183-4CFD-A2CE-454FA9D58CB0}" type="pres">
      <dgm:prSet presAssocID="{C0526756-AF96-42AB-9FC1-05FFEADD1342}" presName="connTx" presStyleLbl="parChTrans1D3" presStyleIdx="1" presStyleCnt="2"/>
      <dgm:spPr/>
    </dgm:pt>
    <dgm:pt modelId="{46B278B8-C86C-4381-8FE3-31B532A6D605}" type="pres">
      <dgm:prSet presAssocID="{C2B0387B-03F0-4E58-8250-7E0DF0AB3FDA}" presName="root2" presStyleCnt="0"/>
      <dgm:spPr/>
    </dgm:pt>
    <dgm:pt modelId="{B9D72DD2-4068-4D8E-B45F-E29058442BA8}" type="pres">
      <dgm:prSet presAssocID="{C2B0387B-03F0-4E58-8250-7E0DF0AB3FDA}" presName="LevelTwoTextNode" presStyleLbl="node3" presStyleIdx="1" presStyleCnt="2" custScaleX="259963" custScaleY="339485">
        <dgm:presLayoutVars>
          <dgm:chPref val="3"/>
        </dgm:presLayoutVars>
      </dgm:prSet>
      <dgm:spPr/>
    </dgm:pt>
    <dgm:pt modelId="{346D97A0-D3B5-41FF-A442-037FFA7B3877}" type="pres">
      <dgm:prSet presAssocID="{C2B0387B-03F0-4E58-8250-7E0DF0AB3FDA}" presName="level3hierChild" presStyleCnt="0"/>
      <dgm:spPr/>
    </dgm:pt>
  </dgm:ptLst>
  <dgm:cxnLst>
    <dgm:cxn modelId="{F5C03F01-C8D3-431F-BFCB-91551750EB24}" type="presOf" srcId="{48800869-056F-4235-B12C-9A1058727A57}" destId="{1C74AF45-A1F1-40E1-AC76-1935630F3A01}" srcOrd="0" destOrd="0" presId="urn:microsoft.com/office/officeart/2005/8/layout/hierarchy2"/>
    <dgm:cxn modelId="{8F2D240E-47AB-4667-B031-8269C8F6279C}" type="presOf" srcId="{C0526756-AF96-42AB-9FC1-05FFEADD1342}" destId="{C666B503-E8E9-4AF1-B1B7-97604CCE03CE}" srcOrd="0" destOrd="0" presId="urn:microsoft.com/office/officeart/2005/8/layout/hierarchy2"/>
    <dgm:cxn modelId="{2221301F-B938-4778-AA6E-CBBFC4980EB0}" type="presOf" srcId="{99B13FFA-83C5-4308-9D28-B2CB45177FF4}" destId="{335720D1-5971-4E86-AE3D-2BCE7052EB7B}" srcOrd="0" destOrd="0" presId="urn:microsoft.com/office/officeart/2005/8/layout/hierarchy2"/>
    <dgm:cxn modelId="{DA742C23-5518-40E1-AC6F-F6D2599D5C4C}" type="presOf" srcId="{E949DA23-AB01-45C8-8B44-38769D5807AA}" destId="{2604FFC5-7F57-4585-BE33-58428ACD97AE}" srcOrd="0" destOrd="0" presId="urn:microsoft.com/office/officeart/2005/8/layout/hierarchy2"/>
    <dgm:cxn modelId="{2B89D729-4DFB-408B-9452-EBB450BD747B}" type="presOf" srcId="{216FD3FB-3137-4F36-8960-9F0F25710D80}" destId="{3D35FA1D-6867-4DBF-BB59-E0CB51C7574A}" srcOrd="0" destOrd="0" presId="urn:microsoft.com/office/officeart/2005/8/layout/hierarchy2"/>
    <dgm:cxn modelId="{68C62461-5C52-44AE-BF92-0C312F554B7C}" type="presOf" srcId="{A7801009-E285-475D-AE72-FCCB59AD3F4A}" destId="{40891CE1-52F1-4012-80D5-6FEE54E4000A}" srcOrd="0" destOrd="0" presId="urn:microsoft.com/office/officeart/2005/8/layout/hierarchy2"/>
    <dgm:cxn modelId="{7231C84D-CDC1-47BC-A21E-3C1F2362FFD7}" srcId="{99B13FFA-83C5-4308-9D28-B2CB45177FF4}" destId="{723E4410-C2E6-418F-A81E-4CF22F3FBA42}" srcOrd="0" destOrd="0" parTransId="{216FD3FB-3137-4F36-8960-9F0F25710D80}" sibTransId="{0A9D5F65-AACC-49A6-AC3E-B01A912AFE7A}"/>
    <dgm:cxn modelId="{C7602551-2FB0-4549-ADAD-B996D370ECE4}" srcId="{1BA98F1F-DF2A-4D30-8C8C-FAD7DD879204}" destId="{99B13FFA-83C5-4308-9D28-B2CB45177FF4}" srcOrd="0" destOrd="0" parTransId="{48800869-056F-4235-B12C-9A1058727A57}" sibTransId="{632CD4FB-7C41-4790-A431-87252FF8BF95}"/>
    <dgm:cxn modelId="{B6E5AB87-BDE5-4987-B239-AF143C3865DE}" type="presOf" srcId="{216FD3FB-3137-4F36-8960-9F0F25710D80}" destId="{5D19DA38-93BE-4232-A970-9FCB30087355}" srcOrd="1" destOrd="0" presId="urn:microsoft.com/office/officeart/2005/8/layout/hierarchy2"/>
    <dgm:cxn modelId="{FA9FF187-F97C-4255-A67F-46DDD2F84285}" type="presOf" srcId="{1BA98F1F-DF2A-4D30-8C8C-FAD7DD879204}" destId="{B72CF4FD-2252-40C6-AD97-2D617BA575C4}" srcOrd="0" destOrd="0" presId="urn:microsoft.com/office/officeart/2005/8/layout/hierarchy2"/>
    <dgm:cxn modelId="{EABE238B-FDFD-454D-820C-D5B99511772C}" type="presOf" srcId="{A7801009-E285-475D-AE72-FCCB59AD3F4A}" destId="{D1632409-EC24-41C7-B34F-55AC2EB7BF48}" srcOrd="1" destOrd="0" presId="urn:microsoft.com/office/officeart/2005/8/layout/hierarchy2"/>
    <dgm:cxn modelId="{C5ED0A9E-61D0-4DAA-B8D3-D1D3C5578E8A}" srcId="{E949DA23-AB01-45C8-8B44-38769D5807AA}" destId="{C2B0387B-03F0-4E58-8250-7E0DF0AB3FDA}" srcOrd="0" destOrd="0" parTransId="{C0526756-AF96-42AB-9FC1-05FFEADD1342}" sibTransId="{100B7AB6-3399-49A9-8BAE-043EE2426F22}"/>
    <dgm:cxn modelId="{696079A7-0735-4281-8BE8-A00845B0D703}" type="presOf" srcId="{723E4410-C2E6-418F-A81E-4CF22F3FBA42}" destId="{DB1F1374-72CF-4784-934D-6FC941C7863C}" srcOrd="0" destOrd="0" presId="urn:microsoft.com/office/officeart/2005/8/layout/hierarchy2"/>
    <dgm:cxn modelId="{98ADF9A8-2E19-4771-B94B-F14B30DFA596}" type="presOf" srcId="{C0526756-AF96-42AB-9FC1-05FFEADD1342}" destId="{B73E2A11-D183-4CFD-A2CE-454FA9D58CB0}" srcOrd="1" destOrd="0" presId="urn:microsoft.com/office/officeart/2005/8/layout/hierarchy2"/>
    <dgm:cxn modelId="{84B5DAC4-2922-4EBA-BEA5-DA801BB41B34}" srcId="{1BA98F1F-DF2A-4D30-8C8C-FAD7DD879204}" destId="{E949DA23-AB01-45C8-8B44-38769D5807AA}" srcOrd="1" destOrd="0" parTransId="{A7801009-E285-475D-AE72-FCCB59AD3F4A}" sibTransId="{2AE575C9-47C5-45A6-ACDE-509B14D10567}"/>
    <dgm:cxn modelId="{DB457BC5-ED67-4E79-B25A-12B50BDD393A}" type="presOf" srcId="{C2B0387B-03F0-4E58-8250-7E0DF0AB3FDA}" destId="{B9D72DD2-4068-4D8E-B45F-E29058442BA8}" srcOrd="0" destOrd="0" presId="urn:microsoft.com/office/officeart/2005/8/layout/hierarchy2"/>
    <dgm:cxn modelId="{02A0BDD0-1F78-471A-B293-766259AAA9A0}" type="presOf" srcId="{95E793D9-3C90-4B90-9C9A-D083D5E508F6}" destId="{23EA68B6-7005-4DAE-B6E6-0D71EEBD7EAA}" srcOrd="0" destOrd="0" presId="urn:microsoft.com/office/officeart/2005/8/layout/hierarchy2"/>
    <dgm:cxn modelId="{630954DC-3391-4BC5-905D-3F7F512824B8}" type="presOf" srcId="{48800869-056F-4235-B12C-9A1058727A57}" destId="{F6116672-3DBB-413B-80E6-F51A9F6BD47D}" srcOrd="1" destOrd="0" presId="urn:microsoft.com/office/officeart/2005/8/layout/hierarchy2"/>
    <dgm:cxn modelId="{8FC280F1-8175-49AE-BD31-F0051133D98A}" srcId="{95E793D9-3C90-4B90-9C9A-D083D5E508F6}" destId="{1BA98F1F-DF2A-4D30-8C8C-FAD7DD879204}" srcOrd="0" destOrd="0" parTransId="{CC421EB8-AE17-4996-8F27-307C6795F795}" sibTransId="{9D7A40EF-F168-4BA5-BEA6-AB895F151083}"/>
    <dgm:cxn modelId="{4E0BE777-14CE-45ED-9851-6721742B5947}" type="presParOf" srcId="{23EA68B6-7005-4DAE-B6E6-0D71EEBD7EAA}" destId="{6BA872AD-6DA2-4275-B4E3-73FA202D0ABC}" srcOrd="0" destOrd="0" presId="urn:microsoft.com/office/officeart/2005/8/layout/hierarchy2"/>
    <dgm:cxn modelId="{716F1068-059F-4238-9562-4C396010B7C3}" type="presParOf" srcId="{6BA872AD-6DA2-4275-B4E3-73FA202D0ABC}" destId="{B72CF4FD-2252-40C6-AD97-2D617BA575C4}" srcOrd="0" destOrd="0" presId="urn:microsoft.com/office/officeart/2005/8/layout/hierarchy2"/>
    <dgm:cxn modelId="{56E9594F-C84D-4766-B544-6F2E3056F281}" type="presParOf" srcId="{6BA872AD-6DA2-4275-B4E3-73FA202D0ABC}" destId="{47F092B5-0D20-49CC-BA01-F7822BC4F0CE}" srcOrd="1" destOrd="0" presId="urn:microsoft.com/office/officeart/2005/8/layout/hierarchy2"/>
    <dgm:cxn modelId="{FAE98D75-BCCB-42C6-948C-C89742D85386}" type="presParOf" srcId="{47F092B5-0D20-49CC-BA01-F7822BC4F0CE}" destId="{1C74AF45-A1F1-40E1-AC76-1935630F3A01}" srcOrd="0" destOrd="0" presId="urn:microsoft.com/office/officeart/2005/8/layout/hierarchy2"/>
    <dgm:cxn modelId="{9BDED012-90A2-4BCA-9680-F74C53ED6EFB}" type="presParOf" srcId="{1C74AF45-A1F1-40E1-AC76-1935630F3A01}" destId="{F6116672-3DBB-413B-80E6-F51A9F6BD47D}" srcOrd="0" destOrd="0" presId="urn:microsoft.com/office/officeart/2005/8/layout/hierarchy2"/>
    <dgm:cxn modelId="{87EAACB7-8CF1-4CD8-9C2F-E26A56CC4C99}" type="presParOf" srcId="{47F092B5-0D20-49CC-BA01-F7822BC4F0CE}" destId="{81FED5AF-FFDE-4CFF-80DA-A927071F853B}" srcOrd="1" destOrd="0" presId="urn:microsoft.com/office/officeart/2005/8/layout/hierarchy2"/>
    <dgm:cxn modelId="{D6594E71-26D2-4B97-9CD9-5BAE5A794E24}" type="presParOf" srcId="{81FED5AF-FFDE-4CFF-80DA-A927071F853B}" destId="{335720D1-5971-4E86-AE3D-2BCE7052EB7B}" srcOrd="0" destOrd="0" presId="urn:microsoft.com/office/officeart/2005/8/layout/hierarchy2"/>
    <dgm:cxn modelId="{15D85311-F0B7-4E19-B8CA-89B0149805A1}" type="presParOf" srcId="{81FED5AF-FFDE-4CFF-80DA-A927071F853B}" destId="{ADDD65BA-E25B-4CB8-B414-EBE1C29DA6BC}" srcOrd="1" destOrd="0" presId="urn:microsoft.com/office/officeart/2005/8/layout/hierarchy2"/>
    <dgm:cxn modelId="{CE8B570A-45B3-44D9-96C9-11AB11A8FA74}" type="presParOf" srcId="{ADDD65BA-E25B-4CB8-B414-EBE1C29DA6BC}" destId="{3D35FA1D-6867-4DBF-BB59-E0CB51C7574A}" srcOrd="0" destOrd="0" presId="urn:microsoft.com/office/officeart/2005/8/layout/hierarchy2"/>
    <dgm:cxn modelId="{D2D5F52A-33C0-42CC-B841-0B587DA6BF18}" type="presParOf" srcId="{3D35FA1D-6867-4DBF-BB59-E0CB51C7574A}" destId="{5D19DA38-93BE-4232-A970-9FCB30087355}" srcOrd="0" destOrd="0" presId="urn:microsoft.com/office/officeart/2005/8/layout/hierarchy2"/>
    <dgm:cxn modelId="{13E0FF38-1F38-40D9-A42E-043F9EB19823}" type="presParOf" srcId="{ADDD65BA-E25B-4CB8-B414-EBE1C29DA6BC}" destId="{5AD9316B-645A-41DF-B339-DBFD9A7E1E5F}" srcOrd="1" destOrd="0" presId="urn:microsoft.com/office/officeart/2005/8/layout/hierarchy2"/>
    <dgm:cxn modelId="{33E37C22-4079-4515-B6F7-A10A065DD582}" type="presParOf" srcId="{5AD9316B-645A-41DF-B339-DBFD9A7E1E5F}" destId="{DB1F1374-72CF-4784-934D-6FC941C7863C}" srcOrd="0" destOrd="0" presId="urn:microsoft.com/office/officeart/2005/8/layout/hierarchy2"/>
    <dgm:cxn modelId="{B9801109-48CE-49AB-993E-BB5AEB5807F4}" type="presParOf" srcId="{5AD9316B-645A-41DF-B339-DBFD9A7E1E5F}" destId="{633EF71E-A3A7-4A6E-859F-6514D8AAD181}" srcOrd="1" destOrd="0" presId="urn:microsoft.com/office/officeart/2005/8/layout/hierarchy2"/>
    <dgm:cxn modelId="{D8D42369-F806-40EE-B4D2-BE2A048658DE}" type="presParOf" srcId="{47F092B5-0D20-49CC-BA01-F7822BC4F0CE}" destId="{40891CE1-52F1-4012-80D5-6FEE54E4000A}" srcOrd="2" destOrd="0" presId="urn:microsoft.com/office/officeart/2005/8/layout/hierarchy2"/>
    <dgm:cxn modelId="{073F9D5F-9653-492C-A529-79778BD38D34}" type="presParOf" srcId="{40891CE1-52F1-4012-80D5-6FEE54E4000A}" destId="{D1632409-EC24-41C7-B34F-55AC2EB7BF48}" srcOrd="0" destOrd="0" presId="urn:microsoft.com/office/officeart/2005/8/layout/hierarchy2"/>
    <dgm:cxn modelId="{A69FB7D9-E085-47B4-8F3B-029D5A083E37}" type="presParOf" srcId="{47F092B5-0D20-49CC-BA01-F7822BC4F0CE}" destId="{EB162BE0-284D-439E-9D3C-EA2B29EA1A9E}" srcOrd="3" destOrd="0" presId="urn:microsoft.com/office/officeart/2005/8/layout/hierarchy2"/>
    <dgm:cxn modelId="{CE4336DB-DA8C-412B-AF64-33D39E6C7980}" type="presParOf" srcId="{EB162BE0-284D-439E-9D3C-EA2B29EA1A9E}" destId="{2604FFC5-7F57-4585-BE33-58428ACD97AE}" srcOrd="0" destOrd="0" presId="urn:microsoft.com/office/officeart/2005/8/layout/hierarchy2"/>
    <dgm:cxn modelId="{BC5F6BE7-5C5E-40D8-B4AD-77985E294882}" type="presParOf" srcId="{EB162BE0-284D-439E-9D3C-EA2B29EA1A9E}" destId="{D1339B1D-5E7B-46BD-B610-0786B4552CAE}" srcOrd="1" destOrd="0" presId="urn:microsoft.com/office/officeart/2005/8/layout/hierarchy2"/>
    <dgm:cxn modelId="{65242E47-24D0-4636-AAB8-EE53176CDB93}" type="presParOf" srcId="{D1339B1D-5E7B-46BD-B610-0786B4552CAE}" destId="{C666B503-E8E9-4AF1-B1B7-97604CCE03CE}" srcOrd="0" destOrd="0" presId="urn:microsoft.com/office/officeart/2005/8/layout/hierarchy2"/>
    <dgm:cxn modelId="{C059585D-21D4-477F-A846-E5C5231CE09D}" type="presParOf" srcId="{C666B503-E8E9-4AF1-B1B7-97604CCE03CE}" destId="{B73E2A11-D183-4CFD-A2CE-454FA9D58CB0}" srcOrd="0" destOrd="0" presId="urn:microsoft.com/office/officeart/2005/8/layout/hierarchy2"/>
    <dgm:cxn modelId="{D121C2C1-6FAA-4D6A-B076-3078293F9331}" type="presParOf" srcId="{D1339B1D-5E7B-46BD-B610-0786B4552CAE}" destId="{46B278B8-C86C-4381-8FE3-31B532A6D605}" srcOrd="1" destOrd="0" presId="urn:microsoft.com/office/officeart/2005/8/layout/hierarchy2"/>
    <dgm:cxn modelId="{FC8484FA-5438-4008-84A3-230C308F7D59}" type="presParOf" srcId="{46B278B8-C86C-4381-8FE3-31B532A6D605}" destId="{B9D72DD2-4068-4D8E-B45F-E29058442BA8}" srcOrd="0" destOrd="0" presId="urn:microsoft.com/office/officeart/2005/8/layout/hierarchy2"/>
    <dgm:cxn modelId="{8954DC06-F1DC-4D90-8E97-6D742C01B7F8}" type="presParOf" srcId="{46B278B8-C86C-4381-8FE3-31B532A6D605}" destId="{346D97A0-D3B5-41FF-A442-037FFA7B387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1226C-CBAC-46CA-B2B9-76B12A56F3B3}">
      <dsp:nvSpPr>
        <dsp:cNvPr id="0" name=""/>
        <dsp:cNvSpPr/>
      </dsp:nvSpPr>
      <dsp:spPr>
        <a:xfrm>
          <a:off x="4202434" y="652901"/>
          <a:ext cx="2327191" cy="443307"/>
        </a:xfrm>
        <a:custGeom>
          <a:avLst/>
          <a:gdLst/>
          <a:ahLst/>
          <a:cxnLst/>
          <a:rect l="0" t="0" r="0" b="0"/>
          <a:pathLst>
            <a:path>
              <a:moveTo>
                <a:pt x="0" y="0"/>
              </a:moveTo>
              <a:lnTo>
                <a:pt x="0" y="147244"/>
              </a:lnTo>
              <a:lnTo>
                <a:pt x="2327191" y="147244"/>
              </a:lnTo>
              <a:lnTo>
                <a:pt x="2327191" y="44330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0610379-57C9-4F27-B9A4-B509A3B4CB7D}">
      <dsp:nvSpPr>
        <dsp:cNvPr id="0" name=""/>
        <dsp:cNvSpPr/>
      </dsp:nvSpPr>
      <dsp:spPr>
        <a:xfrm>
          <a:off x="1978104" y="652901"/>
          <a:ext cx="2224330" cy="434749"/>
        </a:xfrm>
        <a:custGeom>
          <a:avLst/>
          <a:gdLst/>
          <a:ahLst/>
          <a:cxnLst/>
          <a:rect l="0" t="0" r="0" b="0"/>
          <a:pathLst>
            <a:path>
              <a:moveTo>
                <a:pt x="2224330" y="0"/>
              </a:moveTo>
              <a:lnTo>
                <a:pt x="2224330" y="138687"/>
              </a:lnTo>
              <a:lnTo>
                <a:pt x="0" y="138687"/>
              </a:lnTo>
              <a:lnTo>
                <a:pt x="0" y="434749"/>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92350B3-CD0F-4061-B2F5-B97F12ECB7AC}">
      <dsp:nvSpPr>
        <dsp:cNvPr id="0" name=""/>
        <dsp:cNvSpPr/>
      </dsp:nvSpPr>
      <dsp:spPr>
        <a:xfrm>
          <a:off x="260254" y="0"/>
          <a:ext cx="7884360" cy="65290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latin typeface="+mn-lt"/>
            </a:rPr>
            <a:t>CUSTOMER REVIEW ANALYSIS</a:t>
          </a:r>
          <a:endParaRPr lang="en-IN" sz="2000" kern="1200" dirty="0">
            <a:solidFill>
              <a:schemeClr val="tx1"/>
            </a:solidFill>
            <a:latin typeface="+mn-lt"/>
          </a:endParaRPr>
        </a:p>
      </dsp:txBody>
      <dsp:txXfrm>
        <a:off x="260254" y="0"/>
        <a:ext cx="7884360" cy="652901"/>
      </dsp:txXfrm>
    </dsp:sp>
    <dsp:sp modelId="{03CA176D-E3BD-40D2-9207-988E780B29CD}">
      <dsp:nvSpPr>
        <dsp:cNvPr id="0" name=""/>
        <dsp:cNvSpPr/>
      </dsp:nvSpPr>
      <dsp:spPr>
        <a:xfrm>
          <a:off x="0" y="1087651"/>
          <a:ext cx="3956208" cy="43439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kern="1200"/>
            <a:t>High impact</a:t>
          </a:r>
          <a:endParaRPr lang="en-IN" sz="1600" b="1" kern="1200" dirty="0"/>
        </a:p>
      </dsp:txBody>
      <dsp:txXfrm>
        <a:off x="0" y="1087651"/>
        <a:ext cx="3956208" cy="434393"/>
      </dsp:txXfrm>
    </dsp:sp>
    <dsp:sp modelId="{1A5CBCF1-B1B4-49DD-AA5D-3F591E2EE446}">
      <dsp:nvSpPr>
        <dsp:cNvPr id="0" name=""/>
        <dsp:cNvSpPr/>
      </dsp:nvSpPr>
      <dsp:spPr>
        <a:xfrm>
          <a:off x="4551521" y="1096208"/>
          <a:ext cx="3956208" cy="43439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kern="1200"/>
            <a:t>Low impact</a:t>
          </a:r>
          <a:endParaRPr lang="en-IN" sz="1600" b="1" kern="1200" dirty="0"/>
        </a:p>
      </dsp:txBody>
      <dsp:txXfrm>
        <a:off x="4551521" y="1096208"/>
        <a:ext cx="3956208" cy="434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CF4FD-2252-40C6-AD97-2D617BA575C4}">
      <dsp:nvSpPr>
        <dsp:cNvPr id="0" name=""/>
        <dsp:cNvSpPr/>
      </dsp:nvSpPr>
      <dsp:spPr>
        <a:xfrm>
          <a:off x="306278" y="2040168"/>
          <a:ext cx="1509444" cy="68399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MYNTRA</a:t>
          </a:r>
        </a:p>
      </dsp:txBody>
      <dsp:txXfrm>
        <a:off x="326312" y="2060202"/>
        <a:ext cx="1469376" cy="643929"/>
      </dsp:txXfrm>
    </dsp:sp>
    <dsp:sp modelId="{1C74AF45-A1F1-40E1-AC76-1935630F3A01}">
      <dsp:nvSpPr>
        <dsp:cNvPr id="0" name=""/>
        <dsp:cNvSpPr/>
      </dsp:nvSpPr>
      <dsp:spPr>
        <a:xfrm rot="17737688">
          <a:off x="1419649" y="1739070"/>
          <a:ext cx="1395926" cy="27597"/>
        </a:xfrm>
        <a:custGeom>
          <a:avLst/>
          <a:gdLst/>
          <a:ahLst/>
          <a:cxnLst/>
          <a:rect l="0" t="0" r="0" b="0"/>
          <a:pathLst>
            <a:path>
              <a:moveTo>
                <a:pt x="0" y="13798"/>
              </a:moveTo>
              <a:lnTo>
                <a:pt x="1395926" y="1379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82714" y="1717970"/>
        <a:ext cx="69796" cy="69796"/>
      </dsp:txXfrm>
    </dsp:sp>
    <dsp:sp modelId="{335720D1-5971-4E86-AE3D-2BCE7052EB7B}">
      <dsp:nvSpPr>
        <dsp:cNvPr id="0" name=""/>
        <dsp:cNvSpPr/>
      </dsp:nvSpPr>
      <dsp:spPr>
        <a:xfrm>
          <a:off x="2419501" y="946762"/>
          <a:ext cx="1509444" cy="353617"/>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b="1" kern="1200"/>
            <a:t>ADVANTAGES</a:t>
          </a:r>
          <a:endParaRPr lang="en-IN" sz="1300" b="1" kern="1200" dirty="0"/>
        </a:p>
      </dsp:txBody>
      <dsp:txXfrm>
        <a:off x="2429858" y="957119"/>
        <a:ext cx="1488730" cy="332903"/>
      </dsp:txXfrm>
    </dsp:sp>
    <dsp:sp modelId="{3D35FA1D-6867-4DBF-BB59-E0CB51C7574A}">
      <dsp:nvSpPr>
        <dsp:cNvPr id="0" name=""/>
        <dsp:cNvSpPr/>
      </dsp:nvSpPr>
      <dsp:spPr>
        <a:xfrm>
          <a:off x="3928945" y="1109772"/>
          <a:ext cx="603777" cy="27597"/>
        </a:xfrm>
        <a:custGeom>
          <a:avLst/>
          <a:gdLst/>
          <a:ahLst/>
          <a:cxnLst/>
          <a:rect l="0" t="0" r="0" b="0"/>
          <a:pathLst>
            <a:path>
              <a:moveTo>
                <a:pt x="0" y="13798"/>
              </a:moveTo>
              <a:lnTo>
                <a:pt x="603777" y="1379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15740" y="1108476"/>
        <a:ext cx="30188" cy="30188"/>
      </dsp:txXfrm>
    </dsp:sp>
    <dsp:sp modelId="{DB1F1374-72CF-4784-934D-6FC941C7863C}">
      <dsp:nvSpPr>
        <dsp:cNvPr id="0" name=""/>
        <dsp:cNvSpPr/>
      </dsp:nvSpPr>
      <dsp:spPr>
        <a:xfrm>
          <a:off x="4532723" y="672"/>
          <a:ext cx="3878412" cy="2245796"/>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a:off x="4598500" y="66449"/>
        <a:ext cx="3746858" cy="2114242"/>
      </dsp:txXfrm>
    </dsp:sp>
    <dsp:sp modelId="{40891CE1-52F1-4012-80D5-6FEE54E4000A}">
      <dsp:nvSpPr>
        <dsp:cNvPr id="0" name=""/>
        <dsp:cNvSpPr/>
      </dsp:nvSpPr>
      <dsp:spPr>
        <a:xfrm rot="3862312">
          <a:off x="1419649" y="2997665"/>
          <a:ext cx="1395926" cy="27597"/>
        </a:xfrm>
        <a:custGeom>
          <a:avLst/>
          <a:gdLst/>
          <a:ahLst/>
          <a:cxnLst/>
          <a:rect l="0" t="0" r="0" b="0"/>
          <a:pathLst>
            <a:path>
              <a:moveTo>
                <a:pt x="0" y="13798"/>
              </a:moveTo>
              <a:lnTo>
                <a:pt x="1395926" y="1379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82714" y="2976566"/>
        <a:ext cx="69796" cy="69796"/>
      </dsp:txXfrm>
    </dsp:sp>
    <dsp:sp modelId="{2604FFC5-7F57-4585-BE33-58428ACD97AE}">
      <dsp:nvSpPr>
        <dsp:cNvPr id="0" name=""/>
        <dsp:cNvSpPr/>
      </dsp:nvSpPr>
      <dsp:spPr>
        <a:xfrm>
          <a:off x="2419501" y="3463953"/>
          <a:ext cx="1509444" cy="353617"/>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b="1" kern="1200"/>
            <a:t>DISADVANTAGES</a:t>
          </a:r>
          <a:endParaRPr lang="en-IN" sz="1300" b="1" kern="1200" dirty="0"/>
        </a:p>
      </dsp:txBody>
      <dsp:txXfrm>
        <a:off x="2429858" y="3474310"/>
        <a:ext cx="1488730" cy="332903"/>
      </dsp:txXfrm>
    </dsp:sp>
    <dsp:sp modelId="{C666B503-E8E9-4AF1-B1B7-97604CCE03CE}">
      <dsp:nvSpPr>
        <dsp:cNvPr id="0" name=""/>
        <dsp:cNvSpPr/>
      </dsp:nvSpPr>
      <dsp:spPr>
        <a:xfrm>
          <a:off x="3928945" y="3626963"/>
          <a:ext cx="603777" cy="27597"/>
        </a:xfrm>
        <a:custGeom>
          <a:avLst/>
          <a:gdLst/>
          <a:ahLst/>
          <a:cxnLst/>
          <a:rect l="0" t="0" r="0" b="0"/>
          <a:pathLst>
            <a:path>
              <a:moveTo>
                <a:pt x="0" y="13798"/>
              </a:moveTo>
              <a:lnTo>
                <a:pt x="603777" y="1379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15740" y="3625668"/>
        <a:ext cx="30188" cy="30188"/>
      </dsp:txXfrm>
    </dsp:sp>
    <dsp:sp modelId="{B9D72DD2-4068-4D8E-B45F-E29058442BA8}">
      <dsp:nvSpPr>
        <dsp:cNvPr id="0" name=""/>
        <dsp:cNvSpPr/>
      </dsp:nvSpPr>
      <dsp:spPr>
        <a:xfrm>
          <a:off x="4532723" y="2359678"/>
          <a:ext cx="3923997" cy="2562169"/>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            </a:t>
          </a:r>
        </a:p>
      </dsp:txBody>
      <dsp:txXfrm>
        <a:off x="4607766" y="2434721"/>
        <a:ext cx="3773911" cy="24120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4T15:28:50.0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 38,'134'-10,"-104"6,74 0,-67 4,68-10,-55 4,0 2,91 5,-47 1,-78-3,-12 1,0-1,0 1,0 0,0 0,0 0,0 0,0 1,0 0,0 0,0 0,0 0,6 3,1 27,-5-25,2 0,-1 0,1-1,9 6,-3-2,-14-9,0 0,0 1,0-1,0 0,0 0,0 1,0-1,0 0,0 0,-1 0,1 1,0-1,0 0,0 0,0 0,0 1,-1-1,1 0,0 0,0 0,0 0,-1 0,1 0,0 1,0-1,-1 0,1 0,0 0,0 0,0 0,-1 0,1 0,0 0,0 0,-1 0,1 0,0 0,0 0,-1 0,1 0,0 0,0-1,-1 1,-21 3,13-2,-76 21,67-15,0-2,-1 0,0-2,-31 3,34-4,-1 0,0 0,-26 9,26-6,1-1,-1-1,-26 2,-6-5,2 0,-62 9,56-4,-96-3,82-2,53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4T15:29:10.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4T15:29:13.7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4T15:29:16.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4T15:28:01.7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55,'300'-10,"19"-1,-300 11,-1-1,1-1,-1 0,19-6,-19 5,1 1,0 0,-1 2,21 1,-22 0,-1-1,1 0,-1-2,1 1,23-7,-26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aa3fb9f80e_0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aa3fb9f80e_0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3bf6cbf1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3bf6cbf1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e44278640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e44278640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8150" y="1037019"/>
            <a:ext cx="3952800" cy="2579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8150" y="3765981"/>
            <a:ext cx="4318500" cy="340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48975" y="410350"/>
            <a:ext cx="8237700" cy="2184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lumMod val="20000"/>
            <a:lumOff val="80000"/>
            <a:alpha val="31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thestrategystory.com/blog/myntra-swot-analysi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thestrategystory.com/blog/myntra-swot-analysi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9"/>
          <p:cNvSpPr txBox="1">
            <a:spLocks noGrp="1"/>
          </p:cNvSpPr>
          <p:nvPr>
            <p:ph type="ctrTitle"/>
          </p:nvPr>
        </p:nvSpPr>
        <p:spPr>
          <a:xfrm>
            <a:off x="197916" y="712110"/>
            <a:ext cx="4439451" cy="25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b="1" dirty="0"/>
            </a:br>
            <a:br>
              <a:rPr lang="en" b="1" dirty="0"/>
            </a:br>
            <a:r>
              <a:rPr lang="en" b="1" dirty="0">
                <a:latin typeface="+mj-lt"/>
                <a:ea typeface="Calibri" panose="020F0502020204030204" pitchFamily="34" charset="0"/>
                <a:cs typeface="Calibri" panose="020F0502020204030204" pitchFamily="34" charset="0"/>
              </a:rPr>
              <a:t>MYNTRA</a:t>
            </a:r>
            <a:br>
              <a:rPr lang="en" b="1" dirty="0">
                <a:latin typeface="+mj-lt"/>
                <a:ea typeface="Calibri" panose="020F0502020204030204" pitchFamily="34" charset="0"/>
                <a:cs typeface="Calibri" panose="020F0502020204030204" pitchFamily="34" charset="0"/>
              </a:rPr>
            </a:br>
            <a:r>
              <a:rPr lang="en" b="1" dirty="0">
                <a:latin typeface="+mj-lt"/>
                <a:ea typeface="Calibri" panose="020F0502020204030204" pitchFamily="34" charset="0"/>
                <a:cs typeface="Calibri" panose="020F0502020204030204" pitchFamily="34" charset="0"/>
              </a:rPr>
              <a:t>ANALYSIS</a:t>
            </a:r>
            <a:br>
              <a:rPr lang="en" b="1" dirty="0"/>
            </a:br>
            <a:br>
              <a:rPr lang="en" b="1" dirty="0"/>
            </a:br>
            <a:endParaRPr b="1" dirty="0"/>
          </a:p>
        </p:txBody>
      </p:sp>
      <p:grpSp>
        <p:nvGrpSpPr>
          <p:cNvPr id="64" name="Google Shape;64;p19"/>
          <p:cNvGrpSpPr/>
          <p:nvPr/>
        </p:nvGrpSpPr>
        <p:grpSpPr>
          <a:xfrm>
            <a:off x="4419614" y="758731"/>
            <a:ext cx="4162438" cy="2708026"/>
            <a:chOff x="4571975" y="1217342"/>
            <a:chExt cx="4162438" cy="2708026"/>
          </a:xfrm>
        </p:grpSpPr>
        <p:sp>
          <p:nvSpPr>
            <p:cNvPr id="65" name="Google Shape;65;p19"/>
            <p:cNvSpPr/>
            <p:nvPr/>
          </p:nvSpPr>
          <p:spPr>
            <a:xfrm>
              <a:off x="6226749" y="1217342"/>
              <a:ext cx="296096" cy="269065"/>
            </a:xfrm>
            <a:custGeom>
              <a:avLst/>
              <a:gdLst/>
              <a:ahLst/>
              <a:cxnLst/>
              <a:rect l="l" t="t" r="r" b="b"/>
              <a:pathLst>
                <a:path w="5236" h="4758" extrusionOk="0">
                  <a:moveTo>
                    <a:pt x="2614" y="1"/>
                  </a:moveTo>
                  <a:cubicBezTo>
                    <a:pt x="1538" y="1"/>
                    <a:pt x="566" y="733"/>
                    <a:pt x="305" y="1827"/>
                  </a:cubicBezTo>
                  <a:cubicBezTo>
                    <a:pt x="0" y="3106"/>
                    <a:pt x="785" y="4386"/>
                    <a:pt x="2065" y="4692"/>
                  </a:cubicBezTo>
                  <a:cubicBezTo>
                    <a:pt x="2252" y="4736"/>
                    <a:pt x="2439" y="4758"/>
                    <a:pt x="2622" y="4758"/>
                  </a:cubicBezTo>
                  <a:cubicBezTo>
                    <a:pt x="3698" y="4758"/>
                    <a:pt x="4670" y="4025"/>
                    <a:pt x="4930" y="2932"/>
                  </a:cubicBezTo>
                  <a:cubicBezTo>
                    <a:pt x="5236" y="1652"/>
                    <a:pt x="4451" y="372"/>
                    <a:pt x="3171" y="67"/>
                  </a:cubicBezTo>
                  <a:cubicBezTo>
                    <a:pt x="2984" y="22"/>
                    <a:pt x="2797" y="1"/>
                    <a:pt x="2614"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9"/>
            <p:cNvSpPr/>
            <p:nvPr/>
          </p:nvSpPr>
          <p:spPr>
            <a:xfrm>
              <a:off x="6344313" y="1272251"/>
              <a:ext cx="107841" cy="127916"/>
            </a:xfrm>
            <a:custGeom>
              <a:avLst/>
              <a:gdLst/>
              <a:ahLst/>
              <a:cxnLst/>
              <a:rect l="l" t="t" r="r" b="b"/>
              <a:pathLst>
                <a:path w="1907" h="2262" extrusionOk="0">
                  <a:moveTo>
                    <a:pt x="900" y="1"/>
                  </a:moveTo>
                  <a:cubicBezTo>
                    <a:pt x="860" y="1"/>
                    <a:pt x="826" y="28"/>
                    <a:pt x="815" y="70"/>
                  </a:cubicBezTo>
                  <a:cubicBezTo>
                    <a:pt x="772" y="288"/>
                    <a:pt x="684" y="754"/>
                    <a:pt x="292" y="957"/>
                  </a:cubicBezTo>
                  <a:lnTo>
                    <a:pt x="44" y="1088"/>
                  </a:lnTo>
                  <a:cubicBezTo>
                    <a:pt x="15" y="1103"/>
                    <a:pt x="1" y="1117"/>
                    <a:pt x="1" y="1161"/>
                  </a:cubicBezTo>
                  <a:lnTo>
                    <a:pt x="1" y="2034"/>
                  </a:lnTo>
                  <a:cubicBezTo>
                    <a:pt x="1" y="2063"/>
                    <a:pt x="15" y="2106"/>
                    <a:pt x="44" y="2106"/>
                  </a:cubicBezTo>
                  <a:cubicBezTo>
                    <a:pt x="208" y="2141"/>
                    <a:pt x="674" y="2261"/>
                    <a:pt x="1167" y="2261"/>
                  </a:cubicBezTo>
                  <a:cubicBezTo>
                    <a:pt x="1287" y="2261"/>
                    <a:pt x="1409" y="2254"/>
                    <a:pt x="1528" y="2237"/>
                  </a:cubicBezTo>
                  <a:lnTo>
                    <a:pt x="1543" y="2237"/>
                  </a:lnTo>
                  <a:cubicBezTo>
                    <a:pt x="1906" y="2106"/>
                    <a:pt x="1877" y="1219"/>
                    <a:pt x="1819" y="928"/>
                  </a:cubicBezTo>
                  <a:cubicBezTo>
                    <a:pt x="1798" y="822"/>
                    <a:pt x="1676" y="788"/>
                    <a:pt x="1531" y="788"/>
                  </a:cubicBezTo>
                  <a:cubicBezTo>
                    <a:pt x="1377" y="788"/>
                    <a:pt x="1196" y="826"/>
                    <a:pt x="1077" y="856"/>
                  </a:cubicBezTo>
                  <a:cubicBezTo>
                    <a:pt x="1071" y="857"/>
                    <a:pt x="1065" y="858"/>
                    <a:pt x="1059" y="858"/>
                  </a:cubicBezTo>
                  <a:cubicBezTo>
                    <a:pt x="1005" y="858"/>
                    <a:pt x="949" y="804"/>
                    <a:pt x="975" y="739"/>
                  </a:cubicBezTo>
                  <a:cubicBezTo>
                    <a:pt x="1048" y="521"/>
                    <a:pt x="1150" y="143"/>
                    <a:pt x="946" y="12"/>
                  </a:cubicBezTo>
                  <a:cubicBezTo>
                    <a:pt x="931" y="4"/>
                    <a:pt x="915" y="1"/>
                    <a:pt x="90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9"/>
            <p:cNvSpPr/>
            <p:nvPr/>
          </p:nvSpPr>
          <p:spPr>
            <a:xfrm>
              <a:off x="6300771" y="1334568"/>
              <a:ext cx="32912" cy="57624"/>
            </a:xfrm>
            <a:custGeom>
              <a:avLst/>
              <a:gdLst/>
              <a:ahLst/>
              <a:cxnLst/>
              <a:rect l="l" t="t" r="r" b="b"/>
              <a:pathLst>
                <a:path w="582" h="1019" extrusionOk="0">
                  <a:moveTo>
                    <a:pt x="87" y="1"/>
                  </a:moveTo>
                  <a:cubicBezTo>
                    <a:pt x="44" y="1"/>
                    <a:pt x="0" y="44"/>
                    <a:pt x="0" y="88"/>
                  </a:cubicBezTo>
                  <a:lnTo>
                    <a:pt x="0" y="932"/>
                  </a:lnTo>
                  <a:cubicBezTo>
                    <a:pt x="0" y="990"/>
                    <a:pt x="44" y="1019"/>
                    <a:pt x="87" y="1019"/>
                  </a:cubicBezTo>
                  <a:lnTo>
                    <a:pt x="495" y="1019"/>
                  </a:lnTo>
                  <a:cubicBezTo>
                    <a:pt x="553" y="1019"/>
                    <a:pt x="582" y="990"/>
                    <a:pt x="582" y="932"/>
                  </a:cubicBezTo>
                  <a:lnTo>
                    <a:pt x="582" y="88"/>
                  </a:lnTo>
                  <a:cubicBezTo>
                    <a:pt x="582" y="44"/>
                    <a:pt x="538" y="1"/>
                    <a:pt x="49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9"/>
            <p:cNvSpPr/>
            <p:nvPr/>
          </p:nvSpPr>
          <p:spPr>
            <a:xfrm>
              <a:off x="7018709" y="2156221"/>
              <a:ext cx="1183591" cy="1376823"/>
            </a:xfrm>
            <a:custGeom>
              <a:avLst/>
              <a:gdLst/>
              <a:ahLst/>
              <a:cxnLst/>
              <a:rect l="l" t="t" r="r" b="b"/>
              <a:pathLst>
                <a:path w="20930" h="24347" extrusionOk="0">
                  <a:moveTo>
                    <a:pt x="3055" y="0"/>
                  </a:moveTo>
                  <a:cubicBezTo>
                    <a:pt x="3055" y="0"/>
                    <a:pt x="1" y="5745"/>
                    <a:pt x="714" y="11301"/>
                  </a:cubicBezTo>
                  <a:cubicBezTo>
                    <a:pt x="1586" y="11883"/>
                    <a:pt x="3012" y="17380"/>
                    <a:pt x="8815" y="17729"/>
                  </a:cubicBezTo>
                  <a:cubicBezTo>
                    <a:pt x="8815" y="17729"/>
                    <a:pt x="15272" y="23416"/>
                    <a:pt x="16799" y="24347"/>
                  </a:cubicBezTo>
                  <a:cubicBezTo>
                    <a:pt x="20813" y="22354"/>
                    <a:pt x="20930" y="18384"/>
                    <a:pt x="20930" y="18384"/>
                  </a:cubicBezTo>
                  <a:cubicBezTo>
                    <a:pt x="19548" y="17293"/>
                    <a:pt x="18137" y="16217"/>
                    <a:pt x="16756" y="15126"/>
                  </a:cubicBezTo>
                  <a:cubicBezTo>
                    <a:pt x="15781" y="14384"/>
                    <a:pt x="14821" y="13613"/>
                    <a:pt x="13832" y="12857"/>
                  </a:cubicBezTo>
                  <a:cubicBezTo>
                    <a:pt x="12872" y="12101"/>
                    <a:pt x="12392" y="11694"/>
                    <a:pt x="12160" y="10457"/>
                  </a:cubicBezTo>
                  <a:cubicBezTo>
                    <a:pt x="11942" y="9308"/>
                    <a:pt x="11520" y="8218"/>
                    <a:pt x="10938" y="7214"/>
                  </a:cubicBezTo>
                  <a:cubicBezTo>
                    <a:pt x="10385" y="6254"/>
                    <a:pt x="9484" y="5541"/>
                    <a:pt x="8975" y="4582"/>
                  </a:cubicBezTo>
                  <a:cubicBezTo>
                    <a:pt x="8582" y="3840"/>
                    <a:pt x="8276" y="3113"/>
                    <a:pt x="7637" y="2502"/>
                  </a:cubicBezTo>
                  <a:cubicBezTo>
                    <a:pt x="6066" y="1076"/>
                    <a:pt x="3055" y="0"/>
                    <a:pt x="3055"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9"/>
            <p:cNvSpPr/>
            <p:nvPr/>
          </p:nvSpPr>
          <p:spPr>
            <a:xfrm>
              <a:off x="7221039" y="2937556"/>
              <a:ext cx="659373" cy="435944"/>
            </a:xfrm>
            <a:custGeom>
              <a:avLst/>
              <a:gdLst/>
              <a:ahLst/>
              <a:cxnLst/>
              <a:rect l="l" t="t" r="r" b="b"/>
              <a:pathLst>
                <a:path w="11660" h="7709" extrusionOk="0">
                  <a:moveTo>
                    <a:pt x="4888" y="0"/>
                  </a:moveTo>
                  <a:lnTo>
                    <a:pt x="1" y="1614"/>
                  </a:lnTo>
                  <a:cubicBezTo>
                    <a:pt x="1179" y="2792"/>
                    <a:pt x="2822" y="3796"/>
                    <a:pt x="5193" y="3941"/>
                  </a:cubicBezTo>
                  <a:cubicBezTo>
                    <a:pt x="5193" y="3941"/>
                    <a:pt x="7418" y="5890"/>
                    <a:pt x="9542" y="7708"/>
                  </a:cubicBezTo>
                  <a:cubicBezTo>
                    <a:pt x="9673" y="7665"/>
                    <a:pt x="9760" y="7621"/>
                    <a:pt x="9774" y="7577"/>
                  </a:cubicBezTo>
                  <a:cubicBezTo>
                    <a:pt x="10018" y="7307"/>
                    <a:pt x="11660" y="4089"/>
                    <a:pt x="10374" y="4089"/>
                  </a:cubicBezTo>
                  <a:cubicBezTo>
                    <a:pt x="10278" y="4089"/>
                    <a:pt x="10166" y="4107"/>
                    <a:pt x="10036" y="4145"/>
                  </a:cubicBezTo>
                  <a:cubicBezTo>
                    <a:pt x="9761" y="4222"/>
                    <a:pt x="9487" y="4257"/>
                    <a:pt x="9218" y="4257"/>
                  </a:cubicBezTo>
                  <a:cubicBezTo>
                    <a:pt x="7660" y="4257"/>
                    <a:pt x="6250" y="3116"/>
                    <a:pt x="5717" y="2545"/>
                  </a:cubicBezTo>
                  <a:cubicBezTo>
                    <a:pt x="5091" y="1876"/>
                    <a:pt x="4888" y="0"/>
                    <a:pt x="4888"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9"/>
            <p:cNvSpPr/>
            <p:nvPr/>
          </p:nvSpPr>
          <p:spPr>
            <a:xfrm>
              <a:off x="6642040" y="1961750"/>
              <a:ext cx="621032" cy="399300"/>
            </a:xfrm>
            <a:custGeom>
              <a:avLst/>
              <a:gdLst/>
              <a:ahLst/>
              <a:cxnLst/>
              <a:rect l="l" t="t" r="r" b="b"/>
              <a:pathLst>
                <a:path w="10982" h="7061" extrusionOk="0">
                  <a:moveTo>
                    <a:pt x="999" y="0"/>
                  </a:moveTo>
                  <a:cubicBezTo>
                    <a:pt x="941" y="0"/>
                    <a:pt x="894" y="7"/>
                    <a:pt x="859" y="21"/>
                  </a:cubicBezTo>
                  <a:cubicBezTo>
                    <a:pt x="1" y="370"/>
                    <a:pt x="2866" y="2959"/>
                    <a:pt x="4495" y="3832"/>
                  </a:cubicBezTo>
                  <a:cubicBezTo>
                    <a:pt x="6138" y="4705"/>
                    <a:pt x="9993" y="7061"/>
                    <a:pt x="9993" y="7061"/>
                  </a:cubicBezTo>
                  <a:cubicBezTo>
                    <a:pt x="9993" y="7061"/>
                    <a:pt x="10981" y="4123"/>
                    <a:pt x="9309" y="3439"/>
                  </a:cubicBezTo>
                  <a:cubicBezTo>
                    <a:pt x="9309" y="3439"/>
                    <a:pt x="2311" y="0"/>
                    <a:pt x="9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9"/>
            <p:cNvSpPr/>
            <p:nvPr/>
          </p:nvSpPr>
          <p:spPr>
            <a:xfrm>
              <a:off x="6837811" y="1890555"/>
              <a:ext cx="671984" cy="1227192"/>
            </a:xfrm>
            <a:custGeom>
              <a:avLst/>
              <a:gdLst/>
              <a:ahLst/>
              <a:cxnLst/>
              <a:rect l="l" t="t" r="r" b="b"/>
              <a:pathLst>
                <a:path w="11883" h="21701" extrusionOk="0">
                  <a:moveTo>
                    <a:pt x="975" y="1"/>
                  </a:moveTo>
                  <a:cubicBezTo>
                    <a:pt x="437" y="1"/>
                    <a:pt x="0" y="437"/>
                    <a:pt x="0" y="990"/>
                  </a:cubicBezTo>
                  <a:lnTo>
                    <a:pt x="0" y="20711"/>
                  </a:lnTo>
                  <a:cubicBezTo>
                    <a:pt x="0" y="21264"/>
                    <a:pt x="437" y="21700"/>
                    <a:pt x="975" y="21700"/>
                  </a:cubicBezTo>
                  <a:lnTo>
                    <a:pt x="10908" y="21700"/>
                  </a:lnTo>
                  <a:cubicBezTo>
                    <a:pt x="11446" y="21700"/>
                    <a:pt x="11883" y="21264"/>
                    <a:pt x="11883" y="20711"/>
                  </a:cubicBezTo>
                  <a:lnTo>
                    <a:pt x="11883" y="975"/>
                  </a:lnTo>
                  <a:cubicBezTo>
                    <a:pt x="11883" y="437"/>
                    <a:pt x="11446" y="1"/>
                    <a:pt x="10908"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9"/>
            <p:cNvSpPr/>
            <p:nvPr/>
          </p:nvSpPr>
          <p:spPr>
            <a:xfrm>
              <a:off x="6878921" y="1930026"/>
              <a:ext cx="592248" cy="1043743"/>
            </a:xfrm>
            <a:custGeom>
              <a:avLst/>
              <a:gdLst/>
              <a:ahLst/>
              <a:cxnLst/>
              <a:rect l="l" t="t" r="r" b="b"/>
              <a:pathLst>
                <a:path w="10473" h="18457" extrusionOk="0">
                  <a:moveTo>
                    <a:pt x="262" y="1"/>
                  </a:moveTo>
                  <a:cubicBezTo>
                    <a:pt x="131" y="1"/>
                    <a:pt x="0" y="132"/>
                    <a:pt x="0" y="277"/>
                  </a:cubicBezTo>
                  <a:lnTo>
                    <a:pt x="0" y="18181"/>
                  </a:lnTo>
                  <a:cubicBezTo>
                    <a:pt x="0" y="18326"/>
                    <a:pt x="131" y="18457"/>
                    <a:pt x="262" y="18457"/>
                  </a:cubicBezTo>
                  <a:lnTo>
                    <a:pt x="10196" y="18457"/>
                  </a:lnTo>
                  <a:cubicBezTo>
                    <a:pt x="10341" y="18457"/>
                    <a:pt x="10472" y="18326"/>
                    <a:pt x="10472" y="18181"/>
                  </a:cubicBezTo>
                  <a:lnTo>
                    <a:pt x="10472" y="277"/>
                  </a:lnTo>
                  <a:cubicBezTo>
                    <a:pt x="10443" y="132"/>
                    <a:pt x="10327" y="1"/>
                    <a:pt x="10181" y="1"/>
                  </a:cubicBezTo>
                  <a:lnTo>
                    <a:pt x="7927" y="1"/>
                  </a:lnTo>
                  <a:cubicBezTo>
                    <a:pt x="7636" y="1"/>
                    <a:pt x="7374" y="175"/>
                    <a:pt x="7287" y="451"/>
                  </a:cubicBezTo>
                  <a:cubicBezTo>
                    <a:pt x="7200" y="728"/>
                    <a:pt x="6938" y="902"/>
                    <a:pt x="6647" y="902"/>
                  </a:cubicBezTo>
                  <a:lnTo>
                    <a:pt x="3796" y="902"/>
                  </a:lnTo>
                  <a:cubicBezTo>
                    <a:pt x="3506" y="902"/>
                    <a:pt x="3258" y="728"/>
                    <a:pt x="3156" y="451"/>
                  </a:cubicBezTo>
                  <a:cubicBezTo>
                    <a:pt x="3069" y="175"/>
                    <a:pt x="2807" y="1"/>
                    <a:pt x="253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9"/>
            <p:cNvSpPr/>
            <p:nvPr/>
          </p:nvSpPr>
          <p:spPr>
            <a:xfrm>
              <a:off x="7155273" y="1918547"/>
              <a:ext cx="37040" cy="37040"/>
            </a:xfrm>
            <a:custGeom>
              <a:avLst/>
              <a:gdLst/>
              <a:ahLst/>
              <a:cxnLst/>
              <a:rect l="l" t="t" r="r" b="b"/>
              <a:pathLst>
                <a:path w="655" h="655" extrusionOk="0">
                  <a:moveTo>
                    <a:pt x="335" y="0"/>
                  </a:moveTo>
                  <a:cubicBezTo>
                    <a:pt x="146" y="0"/>
                    <a:pt x="0" y="145"/>
                    <a:pt x="0" y="335"/>
                  </a:cubicBezTo>
                  <a:cubicBezTo>
                    <a:pt x="0" y="509"/>
                    <a:pt x="146" y="654"/>
                    <a:pt x="335" y="654"/>
                  </a:cubicBezTo>
                  <a:cubicBezTo>
                    <a:pt x="509" y="654"/>
                    <a:pt x="655" y="509"/>
                    <a:pt x="655" y="335"/>
                  </a:cubicBezTo>
                  <a:cubicBezTo>
                    <a:pt x="655" y="145"/>
                    <a:pt x="509" y="0"/>
                    <a:pt x="33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9"/>
            <p:cNvSpPr/>
            <p:nvPr/>
          </p:nvSpPr>
          <p:spPr>
            <a:xfrm>
              <a:off x="7226015" y="1925898"/>
              <a:ext cx="23072" cy="22281"/>
            </a:xfrm>
            <a:custGeom>
              <a:avLst/>
              <a:gdLst/>
              <a:ahLst/>
              <a:cxnLst/>
              <a:rect l="l" t="t" r="r" b="b"/>
              <a:pathLst>
                <a:path w="408" h="394" extrusionOk="0">
                  <a:moveTo>
                    <a:pt x="204" y="1"/>
                  </a:moveTo>
                  <a:cubicBezTo>
                    <a:pt x="87" y="1"/>
                    <a:pt x="0" y="88"/>
                    <a:pt x="0" y="205"/>
                  </a:cubicBezTo>
                  <a:cubicBezTo>
                    <a:pt x="0" y="306"/>
                    <a:pt x="87" y="394"/>
                    <a:pt x="204" y="394"/>
                  </a:cubicBezTo>
                  <a:cubicBezTo>
                    <a:pt x="320" y="394"/>
                    <a:pt x="407" y="306"/>
                    <a:pt x="407" y="205"/>
                  </a:cubicBezTo>
                  <a:cubicBezTo>
                    <a:pt x="407" y="88"/>
                    <a:pt x="320"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a:off x="7098499" y="1925898"/>
              <a:ext cx="23072" cy="22281"/>
            </a:xfrm>
            <a:custGeom>
              <a:avLst/>
              <a:gdLst/>
              <a:ahLst/>
              <a:cxnLst/>
              <a:rect l="l" t="t" r="r" b="b"/>
              <a:pathLst>
                <a:path w="408" h="394" extrusionOk="0">
                  <a:moveTo>
                    <a:pt x="204" y="1"/>
                  </a:moveTo>
                  <a:cubicBezTo>
                    <a:pt x="88" y="1"/>
                    <a:pt x="1" y="88"/>
                    <a:pt x="1" y="205"/>
                  </a:cubicBezTo>
                  <a:cubicBezTo>
                    <a:pt x="1" y="306"/>
                    <a:pt x="88" y="394"/>
                    <a:pt x="204" y="394"/>
                  </a:cubicBezTo>
                  <a:cubicBezTo>
                    <a:pt x="321" y="394"/>
                    <a:pt x="408" y="306"/>
                    <a:pt x="408" y="205"/>
                  </a:cubicBezTo>
                  <a:cubicBezTo>
                    <a:pt x="408" y="88"/>
                    <a:pt x="321"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a:off x="6878073" y="2124950"/>
              <a:ext cx="591456" cy="537960"/>
            </a:xfrm>
            <a:custGeom>
              <a:avLst/>
              <a:gdLst/>
              <a:ahLst/>
              <a:cxnLst/>
              <a:rect l="l" t="t" r="r" b="b"/>
              <a:pathLst>
                <a:path w="10459" h="9513" extrusionOk="0">
                  <a:moveTo>
                    <a:pt x="1" y="1"/>
                  </a:moveTo>
                  <a:lnTo>
                    <a:pt x="1" y="9512"/>
                  </a:lnTo>
                  <a:lnTo>
                    <a:pt x="10458" y="9512"/>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p:nvPr/>
          </p:nvSpPr>
          <p:spPr>
            <a:xfrm>
              <a:off x="6878073" y="2712152"/>
              <a:ext cx="591456" cy="192553"/>
            </a:xfrm>
            <a:custGeom>
              <a:avLst/>
              <a:gdLst/>
              <a:ahLst/>
              <a:cxnLst/>
              <a:rect l="l" t="t" r="r" b="b"/>
              <a:pathLst>
                <a:path w="10459" h="3405" extrusionOk="0">
                  <a:moveTo>
                    <a:pt x="1" y="1"/>
                  </a:moveTo>
                  <a:lnTo>
                    <a:pt x="1" y="3404"/>
                  </a:lnTo>
                  <a:lnTo>
                    <a:pt x="10458" y="3404"/>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9"/>
            <p:cNvSpPr/>
            <p:nvPr/>
          </p:nvSpPr>
          <p:spPr>
            <a:xfrm>
              <a:off x="7072995" y="3010730"/>
              <a:ext cx="202392" cy="70801"/>
            </a:xfrm>
            <a:custGeom>
              <a:avLst/>
              <a:gdLst/>
              <a:ahLst/>
              <a:cxnLst/>
              <a:rect l="l" t="t" r="r" b="b"/>
              <a:pathLst>
                <a:path w="3579" h="1252" extrusionOk="0">
                  <a:moveTo>
                    <a:pt x="364" y="0"/>
                  </a:moveTo>
                  <a:cubicBezTo>
                    <a:pt x="161" y="0"/>
                    <a:pt x="1" y="160"/>
                    <a:pt x="1" y="364"/>
                  </a:cubicBezTo>
                  <a:lnTo>
                    <a:pt x="1" y="888"/>
                  </a:lnTo>
                  <a:cubicBezTo>
                    <a:pt x="1" y="1091"/>
                    <a:pt x="161" y="1251"/>
                    <a:pt x="364" y="1251"/>
                  </a:cubicBezTo>
                  <a:lnTo>
                    <a:pt x="3215" y="1251"/>
                  </a:lnTo>
                  <a:cubicBezTo>
                    <a:pt x="3419" y="1251"/>
                    <a:pt x="3579" y="1091"/>
                    <a:pt x="3579" y="888"/>
                  </a:cubicBezTo>
                  <a:lnTo>
                    <a:pt x="3579" y="364"/>
                  </a:lnTo>
                  <a:cubicBezTo>
                    <a:pt x="3564" y="160"/>
                    <a:pt x="3419" y="0"/>
                    <a:pt x="321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9"/>
            <p:cNvSpPr/>
            <p:nvPr/>
          </p:nvSpPr>
          <p:spPr>
            <a:xfrm>
              <a:off x="6925800" y="2197332"/>
              <a:ext cx="496848" cy="343032"/>
            </a:xfrm>
            <a:custGeom>
              <a:avLst/>
              <a:gdLst/>
              <a:ahLst/>
              <a:cxnLst/>
              <a:rect l="l" t="t" r="r" b="b"/>
              <a:pathLst>
                <a:path w="8786" h="6066" extrusionOk="0">
                  <a:moveTo>
                    <a:pt x="669" y="0"/>
                  </a:moveTo>
                  <a:cubicBezTo>
                    <a:pt x="291" y="0"/>
                    <a:pt x="0" y="306"/>
                    <a:pt x="0" y="669"/>
                  </a:cubicBezTo>
                  <a:lnTo>
                    <a:pt x="0" y="5396"/>
                  </a:lnTo>
                  <a:cubicBezTo>
                    <a:pt x="0" y="5774"/>
                    <a:pt x="306" y="6065"/>
                    <a:pt x="669" y="6065"/>
                  </a:cubicBezTo>
                  <a:lnTo>
                    <a:pt x="8116" y="6065"/>
                  </a:lnTo>
                  <a:cubicBezTo>
                    <a:pt x="8494" y="6065"/>
                    <a:pt x="8785" y="5760"/>
                    <a:pt x="8785" y="5396"/>
                  </a:cubicBezTo>
                  <a:lnTo>
                    <a:pt x="8785" y="669"/>
                  </a:lnTo>
                  <a:cubicBezTo>
                    <a:pt x="8785" y="306"/>
                    <a:pt x="8480" y="0"/>
                    <a:pt x="8116" y="0"/>
                  </a:cubicBez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p:nvPr/>
          </p:nvSpPr>
          <p:spPr>
            <a:xfrm>
              <a:off x="6925800" y="2576492"/>
              <a:ext cx="278056" cy="45297"/>
            </a:xfrm>
            <a:custGeom>
              <a:avLst/>
              <a:gdLst/>
              <a:ahLst/>
              <a:cxnLst/>
              <a:rect l="l" t="t" r="r" b="b"/>
              <a:pathLst>
                <a:path w="4917" h="801" extrusionOk="0">
                  <a:moveTo>
                    <a:pt x="408" y="0"/>
                  </a:moveTo>
                  <a:cubicBezTo>
                    <a:pt x="190" y="0"/>
                    <a:pt x="0" y="189"/>
                    <a:pt x="0" y="407"/>
                  </a:cubicBezTo>
                  <a:cubicBezTo>
                    <a:pt x="0" y="611"/>
                    <a:pt x="190" y="800"/>
                    <a:pt x="408" y="800"/>
                  </a:cubicBezTo>
                  <a:lnTo>
                    <a:pt x="4509" y="800"/>
                  </a:lnTo>
                  <a:cubicBezTo>
                    <a:pt x="4727" y="800"/>
                    <a:pt x="4916" y="611"/>
                    <a:pt x="4916" y="407"/>
                  </a:cubicBezTo>
                  <a:cubicBezTo>
                    <a:pt x="4916" y="189"/>
                    <a:pt x="4727"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p:nvPr/>
          </p:nvSpPr>
          <p:spPr>
            <a:xfrm>
              <a:off x="7024477" y="2758240"/>
              <a:ext cx="278056" cy="45297"/>
            </a:xfrm>
            <a:custGeom>
              <a:avLst/>
              <a:gdLst/>
              <a:ahLst/>
              <a:cxnLst/>
              <a:rect l="l" t="t" r="r" b="b"/>
              <a:pathLst>
                <a:path w="4917" h="801" extrusionOk="0">
                  <a:moveTo>
                    <a:pt x="408" y="0"/>
                  </a:moveTo>
                  <a:cubicBezTo>
                    <a:pt x="190" y="0"/>
                    <a:pt x="1" y="190"/>
                    <a:pt x="1" y="408"/>
                  </a:cubicBezTo>
                  <a:cubicBezTo>
                    <a:pt x="1" y="626"/>
                    <a:pt x="190" y="800"/>
                    <a:pt x="408" y="800"/>
                  </a:cubicBezTo>
                  <a:lnTo>
                    <a:pt x="4509" y="800"/>
                  </a:lnTo>
                  <a:cubicBezTo>
                    <a:pt x="4728" y="800"/>
                    <a:pt x="4917" y="626"/>
                    <a:pt x="4917" y="408"/>
                  </a:cubicBezTo>
                  <a:cubicBezTo>
                    <a:pt x="4917" y="190"/>
                    <a:pt x="4728"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9"/>
            <p:cNvSpPr/>
            <p:nvPr/>
          </p:nvSpPr>
          <p:spPr>
            <a:xfrm>
              <a:off x="6925800" y="2050136"/>
              <a:ext cx="278056" cy="45240"/>
            </a:xfrm>
            <a:custGeom>
              <a:avLst/>
              <a:gdLst/>
              <a:ahLst/>
              <a:cxnLst/>
              <a:rect l="l" t="t" r="r" b="b"/>
              <a:pathLst>
                <a:path w="4917" h="800" extrusionOk="0">
                  <a:moveTo>
                    <a:pt x="408" y="0"/>
                  </a:moveTo>
                  <a:cubicBezTo>
                    <a:pt x="190" y="0"/>
                    <a:pt x="0" y="189"/>
                    <a:pt x="0" y="407"/>
                  </a:cubicBezTo>
                  <a:cubicBezTo>
                    <a:pt x="0" y="625"/>
                    <a:pt x="190" y="800"/>
                    <a:pt x="408" y="800"/>
                  </a:cubicBezTo>
                  <a:lnTo>
                    <a:pt x="4509" y="800"/>
                  </a:lnTo>
                  <a:cubicBezTo>
                    <a:pt x="4727" y="800"/>
                    <a:pt x="4916" y="625"/>
                    <a:pt x="4916" y="407"/>
                  </a:cubicBezTo>
                  <a:cubicBezTo>
                    <a:pt x="4916" y="189"/>
                    <a:pt x="4727"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p:nvPr/>
          </p:nvSpPr>
          <p:spPr>
            <a:xfrm>
              <a:off x="7295909" y="2050136"/>
              <a:ext cx="126729" cy="45240"/>
            </a:xfrm>
            <a:custGeom>
              <a:avLst/>
              <a:gdLst/>
              <a:ahLst/>
              <a:cxnLst/>
              <a:rect l="l" t="t" r="r" b="b"/>
              <a:pathLst>
                <a:path w="2241" h="800" extrusionOk="0">
                  <a:moveTo>
                    <a:pt x="407" y="0"/>
                  </a:moveTo>
                  <a:cubicBezTo>
                    <a:pt x="189" y="0"/>
                    <a:pt x="0" y="189"/>
                    <a:pt x="0" y="407"/>
                  </a:cubicBezTo>
                  <a:cubicBezTo>
                    <a:pt x="0" y="625"/>
                    <a:pt x="189" y="800"/>
                    <a:pt x="407" y="800"/>
                  </a:cubicBezTo>
                  <a:lnTo>
                    <a:pt x="1847" y="800"/>
                  </a:lnTo>
                  <a:cubicBezTo>
                    <a:pt x="2066" y="800"/>
                    <a:pt x="2240" y="625"/>
                    <a:pt x="2240" y="407"/>
                  </a:cubicBezTo>
                  <a:cubicBezTo>
                    <a:pt x="2240" y="189"/>
                    <a:pt x="2066" y="0"/>
                    <a:pt x="1847"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p:nvPr/>
          </p:nvSpPr>
          <p:spPr>
            <a:xfrm>
              <a:off x="7037653" y="2279554"/>
              <a:ext cx="273137" cy="181017"/>
            </a:xfrm>
            <a:custGeom>
              <a:avLst/>
              <a:gdLst/>
              <a:ahLst/>
              <a:cxnLst/>
              <a:rect l="l" t="t" r="r" b="b"/>
              <a:pathLst>
                <a:path w="4830" h="3201" extrusionOk="0">
                  <a:moveTo>
                    <a:pt x="0" y="1"/>
                  </a:moveTo>
                  <a:lnTo>
                    <a:pt x="0" y="3201"/>
                  </a:lnTo>
                  <a:lnTo>
                    <a:pt x="4829" y="3201"/>
                  </a:lnTo>
                  <a:lnTo>
                    <a:pt x="482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p:nvPr/>
          </p:nvSpPr>
          <p:spPr>
            <a:xfrm>
              <a:off x="7037653" y="2279554"/>
              <a:ext cx="273137" cy="131648"/>
            </a:xfrm>
            <a:custGeom>
              <a:avLst/>
              <a:gdLst/>
              <a:ahLst/>
              <a:cxnLst/>
              <a:rect l="l" t="t" r="r" b="b"/>
              <a:pathLst>
                <a:path w="4830" h="2328" extrusionOk="0">
                  <a:moveTo>
                    <a:pt x="0" y="1"/>
                  </a:moveTo>
                  <a:lnTo>
                    <a:pt x="0" y="728"/>
                  </a:lnTo>
                  <a:lnTo>
                    <a:pt x="2415" y="2328"/>
                  </a:lnTo>
                  <a:lnTo>
                    <a:pt x="4829" y="728"/>
                  </a:lnTo>
                  <a:lnTo>
                    <a:pt x="4829"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p:nvPr/>
          </p:nvSpPr>
          <p:spPr>
            <a:xfrm>
              <a:off x="7275325" y="2244211"/>
              <a:ext cx="69952" cy="69952"/>
            </a:xfrm>
            <a:custGeom>
              <a:avLst/>
              <a:gdLst/>
              <a:ahLst/>
              <a:cxnLst/>
              <a:rect l="l" t="t" r="r" b="b"/>
              <a:pathLst>
                <a:path w="1237" h="1237" extrusionOk="0">
                  <a:moveTo>
                    <a:pt x="626" y="0"/>
                  </a:moveTo>
                  <a:cubicBezTo>
                    <a:pt x="277" y="0"/>
                    <a:pt x="1" y="277"/>
                    <a:pt x="1" y="626"/>
                  </a:cubicBezTo>
                  <a:cubicBezTo>
                    <a:pt x="1" y="975"/>
                    <a:pt x="277" y="1237"/>
                    <a:pt x="626" y="1237"/>
                  </a:cubicBezTo>
                  <a:cubicBezTo>
                    <a:pt x="975" y="1237"/>
                    <a:pt x="1237" y="975"/>
                    <a:pt x="1237" y="626"/>
                  </a:cubicBezTo>
                  <a:cubicBezTo>
                    <a:pt x="1237" y="277"/>
                    <a:pt x="975" y="0"/>
                    <a:pt x="626"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9"/>
            <p:cNvSpPr/>
            <p:nvPr/>
          </p:nvSpPr>
          <p:spPr>
            <a:xfrm>
              <a:off x="7295909" y="2259819"/>
              <a:ext cx="28840" cy="37888"/>
            </a:xfrm>
            <a:custGeom>
              <a:avLst/>
              <a:gdLst/>
              <a:ahLst/>
              <a:cxnLst/>
              <a:rect l="l" t="t" r="r" b="b"/>
              <a:pathLst>
                <a:path w="510" h="670" extrusionOk="0">
                  <a:moveTo>
                    <a:pt x="218" y="1"/>
                  </a:moveTo>
                  <a:cubicBezTo>
                    <a:pt x="160" y="1"/>
                    <a:pt x="117" y="15"/>
                    <a:pt x="88" y="30"/>
                  </a:cubicBezTo>
                  <a:cubicBezTo>
                    <a:pt x="58" y="59"/>
                    <a:pt x="44" y="88"/>
                    <a:pt x="44" y="132"/>
                  </a:cubicBezTo>
                  <a:cubicBezTo>
                    <a:pt x="44" y="146"/>
                    <a:pt x="58" y="161"/>
                    <a:pt x="58" y="175"/>
                  </a:cubicBezTo>
                  <a:cubicBezTo>
                    <a:pt x="73" y="204"/>
                    <a:pt x="73" y="219"/>
                    <a:pt x="88" y="219"/>
                  </a:cubicBezTo>
                  <a:cubicBezTo>
                    <a:pt x="117" y="204"/>
                    <a:pt x="131" y="204"/>
                    <a:pt x="146" y="175"/>
                  </a:cubicBezTo>
                  <a:cubicBezTo>
                    <a:pt x="160" y="161"/>
                    <a:pt x="189" y="161"/>
                    <a:pt x="218" y="161"/>
                  </a:cubicBezTo>
                  <a:cubicBezTo>
                    <a:pt x="262" y="161"/>
                    <a:pt x="277" y="161"/>
                    <a:pt x="291" y="175"/>
                  </a:cubicBezTo>
                  <a:cubicBezTo>
                    <a:pt x="306" y="204"/>
                    <a:pt x="306" y="219"/>
                    <a:pt x="306" y="233"/>
                  </a:cubicBezTo>
                  <a:lnTo>
                    <a:pt x="306" y="263"/>
                  </a:lnTo>
                  <a:cubicBezTo>
                    <a:pt x="306" y="277"/>
                    <a:pt x="291" y="277"/>
                    <a:pt x="291" y="292"/>
                  </a:cubicBezTo>
                  <a:lnTo>
                    <a:pt x="262" y="321"/>
                  </a:lnTo>
                  <a:cubicBezTo>
                    <a:pt x="248" y="321"/>
                    <a:pt x="218" y="350"/>
                    <a:pt x="204" y="364"/>
                  </a:cubicBezTo>
                  <a:lnTo>
                    <a:pt x="58" y="495"/>
                  </a:lnTo>
                  <a:cubicBezTo>
                    <a:pt x="44" y="495"/>
                    <a:pt x="44" y="510"/>
                    <a:pt x="29" y="524"/>
                  </a:cubicBezTo>
                  <a:cubicBezTo>
                    <a:pt x="0" y="524"/>
                    <a:pt x="0" y="568"/>
                    <a:pt x="0" y="583"/>
                  </a:cubicBezTo>
                  <a:cubicBezTo>
                    <a:pt x="0" y="597"/>
                    <a:pt x="0" y="612"/>
                    <a:pt x="29" y="641"/>
                  </a:cubicBezTo>
                  <a:cubicBezTo>
                    <a:pt x="29" y="655"/>
                    <a:pt x="44" y="655"/>
                    <a:pt x="58" y="670"/>
                  </a:cubicBezTo>
                  <a:lnTo>
                    <a:pt x="437" y="670"/>
                  </a:lnTo>
                  <a:cubicBezTo>
                    <a:pt x="451" y="670"/>
                    <a:pt x="480" y="670"/>
                    <a:pt x="495" y="655"/>
                  </a:cubicBezTo>
                  <a:cubicBezTo>
                    <a:pt x="509" y="655"/>
                    <a:pt x="509" y="612"/>
                    <a:pt x="509" y="597"/>
                  </a:cubicBezTo>
                  <a:lnTo>
                    <a:pt x="509" y="568"/>
                  </a:lnTo>
                  <a:cubicBezTo>
                    <a:pt x="495" y="539"/>
                    <a:pt x="495" y="524"/>
                    <a:pt x="495" y="524"/>
                  </a:cubicBezTo>
                  <a:lnTo>
                    <a:pt x="218" y="524"/>
                  </a:lnTo>
                  <a:lnTo>
                    <a:pt x="364" y="423"/>
                  </a:lnTo>
                  <a:cubicBezTo>
                    <a:pt x="451" y="350"/>
                    <a:pt x="495" y="277"/>
                    <a:pt x="495" y="204"/>
                  </a:cubicBezTo>
                  <a:cubicBezTo>
                    <a:pt x="495" y="175"/>
                    <a:pt x="495" y="146"/>
                    <a:pt x="480" y="132"/>
                  </a:cubicBezTo>
                  <a:cubicBezTo>
                    <a:pt x="466" y="88"/>
                    <a:pt x="437" y="73"/>
                    <a:pt x="422" y="59"/>
                  </a:cubicBezTo>
                  <a:cubicBezTo>
                    <a:pt x="393" y="30"/>
                    <a:pt x="364" y="30"/>
                    <a:pt x="335" y="15"/>
                  </a:cubicBezTo>
                  <a:cubicBezTo>
                    <a:pt x="291" y="1"/>
                    <a:pt x="262" y="1"/>
                    <a:pt x="218"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9"/>
            <p:cNvSpPr/>
            <p:nvPr/>
          </p:nvSpPr>
          <p:spPr>
            <a:xfrm>
              <a:off x="7318076" y="2758240"/>
              <a:ext cx="104561" cy="105353"/>
            </a:xfrm>
            <a:custGeom>
              <a:avLst/>
              <a:gdLst/>
              <a:ahLst/>
              <a:cxnLst/>
              <a:rect l="l" t="t" r="r" b="b"/>
              <a:pathLst>
                <a:path w="1849" h="1863" extrusionOk="0">
                  <a:moveTo>
                    <a:pt x="1" y="0"/>
                  </a:moveTo>
                  <a:lnTo>
                    <a:pt x="1" y="1862"/>
                  </a:lnTo>
                  <a:lnTo>
                    <a:pt x="1848" y="1862"/>
                  </a:lnTo>
                  <a:lnTo>
                    <a:pt x="1848" y="0"/>
                  </a:ln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7352627" y="2782103"/>
              <a:ext cx="35457" cy="35400"/>
            </a:xfrm>
            <a:custGeom>
              <a:avLst/>
              <a:gdLst/>
              <a:ahLst/>
              <a:cxnLst/>
              <a:rect l="l" t="t" r="r" b="b"/>
              <a:pathLst>
                <a:path w="627" h="626" extrusionOk="0">
                  <a:moveTo>
                    <a:pt x="306" y="0"/>
                  </a:moveTo>
                  <a:cubicBezTo>
                    <a:pt x="132" y="0"/>
                    <a:pt x="1" y="146"/>
                    <a:pt x="1" y="306"/>
                  </a:cubicBezTo>
                  <a:cubicBezTo>
                    <a:pt x="1" y="480"/>
                    <a:pt x="132" y="626"/>
                    <a:pt x="306" y="626"/>
                  </a:cubicBezTo>
                  <a:cubicBezTo>
                    <a:pt x="495" y="626"/>
                    <a:pt x="626" y="480"/>
                    <a:pt x="626" y="306"/>
                  </a:cubicBezTo>
                  <a:cubicBezTo>
                    <a:pt x="626" y="131"/>
                    <a:pt x="481" y="0"/>
                    <a:pt x="30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a:off x="7336171" y="2819086"/>
              <a:ext cx="69161" cy="43657"/>
            </a:xfrm>
            <a:custGeom>
              <a:avLst/>
              <a:gdLst/>
              <a:ahLst/>
              <a:cxnLst/>
              <a:rect l="l" t="t" r="r" b="b"/>
              <a:pathLst>
                <a:path w="1223" h="772" extrusionOk="0">
                  <a:moveTo>
                    <a:pt x="597" y="1"/>
                  </a:moveTo>
                  <a:cubicBezTo>
                    <a:pt x="277" y="1"/>
                    <a:pt x="1" y="277"/>
                    <a:pt x="1" y="597"/>
                  </a:cubicBezTo>
                  <a:lnTo>
                    <a:pt x="1" y="772"/>
                  </a:lnTo>
                  <a:lnTo>
                    <a:pt x="1223" y="772"/>
                  </a:lnTo>
                  <a:lnTo>
                    <a:pt x="1223" y="597"/>
                  </a:lnTo>
                  <a:cubicBezTo>
                    <a:pt x="1208" y="277"/>
                    <a:pt x="932" y="1"/>
                    <a:pt x="59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a:off x="6634972" y="2675169"/>
              <a:ext cx="290045" cy="206577"/>
            </a:xfrm>
            <a:custGeom>
              <a:avLst/>
              <a:gdLst/>
              <a:ahLst/>
              <a:cxnLst/>
              <a:rect l="l" t="t" r="r" b="b"/>
              <a:pathLst>
                <a:path w="5129" h="3653" extrusionOk="0">
                  <a:moveTo>
                    <a:pt x="3602" y="0"/>
                  </a:moveTo>
                  <a:cubicBezTo>
                    <a:pt x="3602" y="0"/>
                    <a:pt x="708" y="73"/>
                    <a:pt x="344" y="1280"/>
                  </a:cubicBezTo>
                  <a:cubicBezTo>
                    <a:pt x="1" y="2452"/>
                    <a:pt x="4039" y="3652"/>
                    <a:pt x="4635" y="3652"/>
                  </a:cubicBezTo>
                  <a:cubicBezTo>
                    <a:pt x="4646" y="3652"/>
                    <a:pt x="4655" y="3652"/>
                    <a:pt x="4664" y="3651"/>
                  </a:cubicBezTo>
                  <a:cubicBezTo>
                    <a:pt x="5129" y="3622"/>
                    <a:pt x="4576" y="2109"/>
                    <a:pt x="3602" y="1644"/>
                  </a:cubicBezTo>
                  <a:lnTo>
                    <a:pt x="360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a:off x="7137969" y="2560715"/>
              <a:ext cx="551136" cy="346086"/>
            </a:xfrm>
            <a:custGeom>
              <a:avLst/>
              <a:gdLst/>
              <a:ahLst/>
              <a:cxnLst/>
              <a:rect l="l" t="t" r="r" b="b"/>
              <a:pathLst>
                <a:path w="9746" h="6120" extrusionOk="0">
                  <a:moveTo>
                    <a:pt x="7805" y="1"/>
                  </a:moveTo>
                  <a:cubicBezTo>
                    <a:pt x="7031" y="1"/>
                    <a:pt x="6299" y="298"/>
                    <a:pt x="5673" y="716"/>
                  </a:cubicBezTo>
                  <a:cubicBezTo>
                    <a:pt x="3739" y="2010"/>
                    <a:pt x="1" y="3159"/>
                    <a:pt x="1" y="3159"/>
                  </a:cubicBezTo>
                  <a:cubicBezTo>
                    <a:pt x="1" y="3159"/>
                    <a:pt x="380" y="4308"/>
                    <a:pt x="2345" y="4308"/>
                  </a:cubicBezTo>
                  <a:cubicBezTo>
                    <a:pt x="2558" y="4308"/>
                    <a:pt x="2789" y="4294"/>
                    <a:pt x="3041" y="4264"/>
                  </a:cubicBezTo>
                  <a:cubicBezTo>
                    <a:pt x="3840" y="3973"/>
                    <a:pt x="5004" y="3668"/>
                    <a:pt x="6109" y="3610"/>
                  </a:cubicBezTo>
                  <a:cubicBezTo>
                    <a:pt x="6109" y="3610"/>
                    <a:pt x="6313" y="6119"/>
                    <a:pt x="7722" y="6119"/>
                  </a:cubicBezTo>
                  <a:cubicBezTo>
                    <a:pt x="7819" y="6119"/>
                    <a:pt x="7921" y="6107"/>
                    <a:pt x="8029" y="6082"/>
                  </a:cubicBezTo>
                  <a:cubicBezTo>
                    <a:pt x="9745" y="5660"/>
                    <a:pt x="9367" y="3028"/>
                    <a:pt x="9047" y="1515"/>
                  </a:cubicBezTo>
                  <a:cubicBezTo>
                    <a:pt x="9018" y="1312"/>
                    <a:pt x="8974" y="1137"/>
                    <a:pt x="8945" y="977"/>
                  </a:cubicBezTo>
                  <a:cubicBezTo>
                    <a:pt x="8829" y="439"/>
                    <a:pt x="8465" y="47"/>
                    <a:pt x="7913" y="3"/>
                  </a:cubicBezTo>
                  <a:cubicBezTo>
                    <a:pt x="7877" y="2"/>
                    <a:pt x="7841" y="1"/>
                    <a:pt x="7805"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a:off x="7137969" y="2702313"/>
              <a:ext cx="144825" cy="79000"/>
            </a:xfrm>
            <a:custGeom>
              <a:avLst/>
              <a:gdLst/>
              <a:ahLst/>
              <a:cxnLst/>
              <a:rect l="l" t="t" r="r" b="b"/>
              <a:pathLst>
                <a:path w="2561" h="1397" extrusionOk="0">
                  <a:moveTo>
                    <a:pt x="1804" y="0"/>
                  </a:moveTo>
                  <a:cubicBezTo>
                    <a:pt x="786" y="393"/>
                    <a:pt x="1" y="626"/>
                    <a:pt x="1" y="626"/>
                  </a:cubicBezTo>
                  <a:cubicBezTo>
                    <a:pt x="1" y="626"/>
                    <a:pt x="146" y="1062"/>
                    <a:pt x="655" y="1397"/>
                  </a:cubicBezTo>
                  <a:cubicBezTo>
                    <a:pt x="655" y="1397"/>
                    <a:pt x="1804" y="1120"/>
                    <a:pt x="2197" y="946"/>
                  </a:cubicBezTo>
                  <a:cubicBezTo>
                    <a:pt x="2561" y="771"/>
                    <a:pt x="2546" y="30"/>
                    <a:pt x="1804"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a:off x="6804051" y="2805005"/>
              <a:ext cx="109481" cy="76682"/>
            </a:xfrm>
            <a:custGeom>
              <a:avLst/>
              <a:gdLst/>
              <a:ahLst/>
              <a:cxnLst/>
              <a:rect l="l" t="t" r="r" b="b"/>
              <a:pathLst>
                <a:path w="1936" h="1356" extrusionOk="0">
                  <a:moveTo>
                    <a:pt x="570" y="0"/>
                  </a:moveTo>
                  <a:cubicBezTo>
                    <a:pt x="335" y="0"/>
                    <a:pt x="138" y="72"/>
                    <a:pt x="88" y="293"/>
                  </a:cubicBezTo>
                  <a:cubicBezTo>
                    <a:pt x="1" y="686"/>
                    <a:pt x="335" y="977"/>
                    <a:pt x="597" y="1122"/>
                  </a:cubicBezTo>
                  <a:cubicBezTo>
                    <a:pt x="1121" y="1268"/>
                    <a:pt x="1543" y="1355"/>
                    <a:pt x="1674" y="1355"/>
                  </a:cubicBezTo>
                  <a:cubicBezTo>
                    <a:pt x="1935" y="1340"/>
                    <a:pt x="1863" y="773"/>
                    <a:pt x="1543" y="235"/>
                  </a:cubicBezTo>
                  <a:cubicBezTo>
                    <a:pt x="1435" y="190"/>
                    <a:pt x="953" y="0"/>
                    <a:pt x="570"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7804166" y="3059927"/>
              <a:ext cx="930248" cy="865441"/>
            </a:xfrm>
            <a:custGeom>
              <a:avLst/>
              <a:gdLst/>
              <a:ahLst/>
              <a:cxnLst/>
              <a:rect l="l" t="t" r="r" b="b"/>
              <a:pathLst>
                <a:path w="16450" h="15304" extrusionOk="0">
                  <a:moveTo>
                    <a:pt x="7094" y="1"/>
                  </a:moveTo>
                  <a:cubicBezTo>
                    <a:pt x="5946" y="1"/>
                    <a:pt x="4960" y="221"/>
                    <a:pt x="4960" y="221"/>
                  </a:cubicBezTo>
                  <a:cubicBezTo>
                    <a:pt x="3447" y="1210"/>
                    <a:pt x="277" y="6882"/>
                    <a:pt x="277" y="6882"/>
                  </a:cubicBezTo>
                  <a:cubicBezTo>
                    <a:pt x="277" y="6882"/>
                    <a:pt x="0" y="10228"/>
                    <a:pt x="1731" y="11071"/>
                  </a:cubicBezTo>
                  <a:cubicBezTo>
                    <a:pt x="4175" y="12249"/>
                    <a:pt x="5891" y="12671"/>
                    <a:pt x="6545" y="12787"/>
                  </a:cubicBezTo>
                  <a:cubicBezTo>
                    <a:pt x="7200" y="12918"/>
                    <a:pt x="10501" y="15303"/>
                    <a:pt x="10501" y="15303"/>
                  </a:cubicBezTo>
                  <a:cubicBezTo>
                    <a:pt x="15839" y="13776"/>
                    <a:pt x="16450" y="6199"/>
                    <a:pt x="16450" y="6199"/>
                  </a:cubicBezTo>
                  <a:cubicBezTo>
                    <a:pt x="16450" y="6199"/>
                    <a:pt x="13890" y="4832"/>
                    <a:pt x="12741" y="4090"/>
                  </a:cubicBezTo>
                  <a:cubicBezTo>
                    <a:pt x="11592" y="3348"/>
                    <a:pt x="10908" y="1108"/>
                    <a:pt x="9236" y="367"/>
                  </a:cubicBezTo>
                  <a:cubicBezTo>
                    <a:pt x="8593" y="87"/>
                    <a:pt x="7812" y="1"/>
                    <a:pt x="7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6709503" y="2675169"/>
              <a:ext cx="129160" cy="92968"/>
            </a:xfrm>
            <a:custGeom>
              <a:avLst/>
              <a:gdLst/>
              <a:ahLst/>
              <a:cxnLst/>
              <a:rect l="l" t="t" r="r" b="b"/>
              <a:pathLst>
                <a:path w="2284" h="1644" extrusionOk="0">
                  <a:moveTo>
                    <a:pt x="2284" y="0"/>
                  </a:moveTo>
                  <a:cubicBezTo>
                    <a:pt x="2284" y="0"/>
                    <a:pt x="960" y="44"/>
                    <a:pt x="0" y="437"/>
                  </a:cubicBezTo>
                  <a:cubicBezTo>
                    <a:pt x="524" y="597"/>
                    <a:pt x="1338" y="1004"/>
                    <a:pt x="1164" y="1164"/>
                  </a:cubicBezTo>
                  <a:cubicBezTo>
                    <a:pt x="1629" y="1179"/>
                    <a:pt x="2284" y="1644"/>
                    <a:pt x="2284" y="1644"/>
                  </a:cubicBezTo>
                  <a:lnTo>
                    <a:pt x="2284"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6622192" y="2522205"/>
              <a:ext cx="360393" cy="239433"/>
            </a:xfrm>
            <a:custGeom>
              <a:avLst/>
              <a:gdLst/>
              <a:ahLst/>
              <a:cxnLst/>
              <a:rect l="l" t="t" r="r" b="b"/>
              <a:pathLst>
                <a:path w="6373" h="4234" extrusionOk="0">
                  <a:moveTo>
                    <a:pt x="3784" y="0"/>
                  </a:moveTo>
                  <a:lnTo>
                    <a:pt x="3784" y="1"/>
                  </a:lnTo>
                  <a:lnTo>
                    <a:pt x="3784" y="1"/>
                  </a:lnTo>
                  <a:cubicBezTo>
                    <a:pt x="3803" y="1"/>
                    <a:pt x="3813" y="0"/>
                    <a:pt x="3813" y="0"/>
                  </a:cubicBezTo>
                  <a:close/>
                  <a:moveTo>
                    <a:pt x="3784" y="1"/>
                  </a:moveTo>
                  <a:cubicBezTo>
                    <a:pt x="3470" y="14"/>
                    <a:pt x="708" y="159"/>
                    <a:pt x="352" y="1338"/>
                  </a:cubicBezTo>
                  <a:cubicBezTo>
                    <a:pt x="0" y="2528"/>
                    <a:pt x="4552" y="4234"/>
                    <a:pt x="5520" y="4234"/>
                  </a:cubicBezTo>
                  <a:cubicBezTo>
                    <a:pt x="5594" y="4234"/>
                    <a:pt x="5646" y="4224"/>
                    <a:pt x="5675" y="4204"/>
                  </a:cubicBezTo>
                  <a:cubicBezTo>
                    <a:pt x="6373" y="3709"/>
                    <a:pt x="4846" y="2211"/>
                    <a:pt x="3784" y="1702"/>
                  </a:cubicBezTo>
                  <a:lnTo>
                    <a:pt x="3784" y="1"/>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6831195" y="2670759"/>
              <a:ext cx="133345" cy="92063"/>
            </a:xfrm>
            <a:custGeom>
              <a:avLst/>
              <a:gdLst/>
              <a:ahLst/>
              <a:cxnLst/>
              <a:rect l="l" t="t" r="r" b="b"/>
              <a:pathLst>
                <a:path w="2358" h="1628" extrusionOk="0">
                  <a:moveTo>
                    <a:pt x="648" y="0"/>
                  </a:moveTo>
                  <a:cubicBezTo>
                    <a:pt x="463" y="0"/>
                    <a:pt x="311" y="63"/>
                    <a:pt x="248" y="238"/>
                  </a:cubicBezTo>
                  <a:cubicBezTo>
                    <a:pt x="1" y="864"/>
                    <a:pt x="903" y="1373"/>
                    <a:pt x="903" y="1373"/>
                  </a:cubicBezTo>
                  <a:cubicBezTo>
                    <a:pt x="903" y="1373"/>
                    <a:pt x="1019" y="1446"/>
                    <a:pt x="1194" y="1518"/>
                  </a:cubicBezTo>
                  <a:cubicBezTo>
                    <a:pt x="1462" y="1585"/>
                    <a:pt x="1692" y="1627"/>
                    <a:pt x="1843" y="1627"/>
                  </a:cubicBezTo>
                  <a:cubicBezTo>
                    <a:pt x="1921" y="1627"/>
                    <a:pt x="1978" y="1616"/>
                    <a:pt x="2008" y="1591"/>
                  </a:cubicBezTo>
                  <a:cubicBezTo>
                    <a:pt x="2357" y="1329"/>
                    <a:pt x="2139" y="849"/>
                    <a:pt x="1717" y="355"/>
                  </a:cubicBezTo>
                  <a:cubicBezTo>
                    <a:pt x="1514" y="248"/>
                    <a:pt x="1015" y="0"/>
                    <a:pt x="64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a:off x="6723470" y="2522205"/>
              <a:ext cx="114401" cy="97945"/>
            </a:xfrm>
            <a:custGeom>
              <a:avLst/>
              <a:gdLst/>
              <a:ahLst/>
              <a:cxnLst/>
              <a:rect l="l" t="t" r="r" b="b"/>
              <a:pathLst>
                <a:path w="2023" h="1732" extrusionOk="0">
                  <a:moveTo>
                    <a:pt x="2022" y="0"/>
                  </a:moveTo>
                  <a:cubicBezTo>
                    <a:pt x="2022" y="0"/>
                    <a:pt x="961" y="29"/>
                    <a:pt x="1" y="306"/>
                  </a:cubicBezTo>
                  <a:cubicBezTo>
                    <a:pt x="262" y="393"/>
                    <a:pt x="655" y="582"/>
                    <a:pt x="946" y="728"/>
                  </a:cubicBezTo>
                  <a:cubicBezTo>
                    <a:pt x="1135" y="815"/>
                    <a:pt x="1150" y="1077"/>
                    <a:pt x="990" y="1193"/>
                  </a:cubicBezTo>
                  <a:cubicBezTo>
                    <a:pt x="1586" y="1338"/>
                    <a:pt x="2022" y="1731"/>
                    <a:pt x="2022" y="1731"/>
                  </a:cubicBezTo>
                  <a:lnTo>
                    <a:pt x="202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6622192" y="2350297"/>
              <a:ext cx="360393" cy="239489"/>
            </a:xfrm>
            <a:custGeom>
              <a:avLst/>
              <a:gdLst/>
              <a:ahLst/>
              <a:cxnLst/>
              <a:rect l="l" t="t" r="r" b="b"/>
              <a:pathLst>
                <a:path w="6373" h="4235" extrusionOk="0">
                  <a:moveTo>
                    <a:pt x="3784" y="1"/>
                  </a:moveTo>
                  <a:lnTo>
                    <a:pt x="3784" y="2"/>
                  </a:lnTo>
                  <a:lnTo>
                    <a:pt x="3784" y="2"/>
                  </a:lnTo>
                  <a:cubicBezTo>
                    <a:pt x="3803" y="1"/>
                    <a:pt x="3813" y="1"/>
                    <a:pt x="3813" y="1"/>
                  </a:cubicBezTo>
                  <a:close/>
                  <a:moveTo>
                    <a:pt x="3784" y="2"/>
                  </a:moveTo>
                  <a:cubicBezTo>
                    <a:pt x="3470" y="14"/>
                    <a:pt x="708" y="160"/>
                    <a:pt x="352" y="1353"/>
                  </a:cubicBezTo>
                  <a:cubicBezTo>
                    <a:pt x="0" y="2530"/>
                    <a:pt x="4552" y="4234"/>
                    <a:pt x="5520" y="4234"/>
                  </a:cubicBezTo>
                  <a:cubicBezTo>
                    <a:pt x="5594" y="4234"/>
                    <a:pt x="5646" y="4224"/>
                    <a:pt x="5675" y="4204"/>
                  </a:cubicBezTo>
                  <a:cubicBezTo>
                    <a:pt x="6373" y="3709"/>
                    <a:pt x="4846" y="2226"/>
                    <a:pt x="3784" y="1717"/>
                  </a:cubicBezTo>
                  <a:lnTo>
                    <a:pt x="3784" y="2"/>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6831195" y="2502469"/>
              <a:ext cx="130857" cy="87313"/>
            </a:xfrm>
            <a:custGeom>
              <a:avLst/>
              <a:gdLst/>
              <a:ahLst/>
              <a:cxnLst/>
              <a:rect l="l" t="t" r="r" b="b"/>
              <a:pathLst>
                <a:path w="2314" h="1544" extrusionOk="0">
                  <a:moveTo>
                    <a:pt x="647" y="0"/>
                  </a:moveTo>
                  <a:cubicBezTo>
                    <a:pt x="464" y="0"/>
                    <a:pt x="313" y="62"/>
                    <a:pt x="248" y="233"/>
                  </a:cubicBezTo>
                  <a:cubicBezTo>
                    <a:pt x="1" y="858"/>
                    <a:pt x="903" y="1353"/>
                    <a:pt x="903" y="1367"/>
                  </a:cubicBezTo>
                  <a:cubicBezTo>
                    <a:pt x="1307" y="1481"/>
                    <a:pt x="1638" y="1544"/>
                    <a:pt x="1836" y="1544"/>
                  </a:cubicBezTo>
                  <a:cubicBezTo>
                    <a:pt x="1916" y="1544"/>
                    <a:pt x="1975" y="1534"/>
                    <a:pt x="2008" y="1513"/>
                  </a:cubicBezTo>
                  <a:cubicBezTo>
                    <a:pt x="2313" y="1295"/>
                    <a:pt x="2168" y="858"/>
                    <a:pt x="1804" y="407"/>
                  </a:cubicBezTo>
                  <a:cubicBezTo>
                    <a:pt x="1804" y="407"/>
                    <a:pt x="1118" y="0"/>
                    <a:pt x="647"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7241623" y="2712152"/>
              <a:ext cx="287104" cy="173608"/>
            </a:xfrm>
            <a:custGeom>
              <a:avLst/>
              <a:gdLst/>
              <a:ahLst/>
              <a:cxnLst/>
              <a:rect l="l" t="t" r="r" b="b"/>
              <a:pathLst>
                <a:path w="5077" h="3070" extrusionOk="0">
                  <a:moveTo>
                    <a:pt x="4698" y="1"/>
                  </a:moveTo>
                  <a:cubicBezTo>
                    <a:pt x="4149" y="717"/>
                    <a:pt x="2611" y="882"/>
                    <a:pt x="1960" y="882"/>
                  </a:cubicBezTo>
                  <a:cubicBezTo>
                    <a:pt x="1870" y="882"/>
                    <a:pt x="1797" y="879"/>
                    <a:pt x="1746" y="874"/>
                  </a:cubicBezTo>
                  <a:cubicBezTo>
                    <a:pt x="1382" y="1354"/>
                    <a:pt x="509" y="1528"/>
                    <a:pt x="0" y="1586"/>
                  </a:cubicBezTo>
                  <a:cubicBezTo>
                    <a:pt x="151" y="1599"/>
                    <a:pt x="313" y="1607"/>
                    <a:pt x="487" y="1607"/>
                  </a:cubicBezTo>
                  <a:cubicBezTo>
                    <a:pt x="700" y="1607"/>
                    <a:pt x="930" y="1596"/>
                    <a:pt x="1178" y="1572"/>
                  </a:cubicBezTo>
                  <a:cubicBezTo>
                    <a:pt x="1978" y="1281"/>
                    <a:pt x="3142" y="961"/>
                    <a:pt x="4262" y="917"/>
                  </a:cubicBezTo>
                  <a:cubicBezTo>
                    <a:pt x="4262" y="917"/>
                    <a:pt x="4378" y="2386"/>
                    <a:pt x="5076" y="3070"/>
                  </a:cubicBezTo>
                  <a:cubicBezTo>
                    <a:pt x="4509" y="2313"/>
                    <a:pt x="4640" y="597"/>
                    <a:pt x="4698"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7667658" y="2953163"/>
              <a:ext cx="417000" cy="497640"/>
            </a:xfrm>
            <a:custGeom>
              <a:avLst/>
              <a:gdLst/>
              <a:ahLst/>
              <a:cxnLst/>
              <a:rect l="l" t="t" r="r" b="b"/>
              <a:pathLst>
                <a:path w="7374" h="8800" extrusionOk="0">
                  <a:moveTo>
                    <a:pt x="4523" y="0"/>
                  </a:moveTo>
                  <a:cubicBezTo>
                    <a:pt x="4523" y="0"/>
                    <a:pt x="1527" y="5454"/>
                    <a:pt x="0" y="6342"/>
                  </a:cubicBezTo>
                  <a:lnTo>
                    <a:pt x="2676" y="8799"/>
                  </a:lnTo>
                  <a:cubicBezTo>
                    <a:pt x="2676" y="8799"/>
                    <a:pt x="6370" y="7054"/>
                    <a:pt x="7374" y="2124"/>
                  </a:cubicBezTo>
                  <a:cubicBezTo>
                    <a:pt x="6370" y="1484"/>
                    <a:pt x="4523" y="0"/>
                    <a:pt x="4523"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7735063" y="3300090"/>
              <a:ext cx="120169" cy="93930"/>
            </a:xfrm>
            <a:custGeom>
              <a:avLst/>
              <a:gdLst/>
              <a:ahLst/>
              <a:cxnLst/>
              <a:rect l="l" t="t" r="r" b="b"/>
              <a:pathLst>
                <a:path w="2125" h="1661" extrusionOk="0">
                  <a:moveTo>
                    <a:pt x="232" y="0"/>
                  </a:moveTo>
                  <a:cubicBezTo>
                    <a:pt x="175" y="0"/>
                    <a:pt x="115" y="26"/>
                    <a:pt x="73" y="76"/>
                  </a:cubicBezTo>
                  <a:cubicBezTo>
                    <a:pt x="1" y="148"/>
                    <a:pt x="15" y="279"/>
                    <a:pt x="117" y="352"/>
                  </a:cubicBezTo>
                  <a:lnTo>
                    <a:pt x="1790" y="1617"/>
                  </a:lnTo>
                  <a:cubicBezTo>
                    <a:pt x="1819" y="1646"/>
                    <a:pt x="1877" y="1661"/>
                    <a:pt x="1906" y="1661"/>
                  </a:cubicBezTo>
                  <a:cubicBezTo>
                    <a:pt x="1979" y="1661"/>
                    <a:pt x="2037" y="1617"/>
                    <a:pt x="2051" y="1588"/>
                  </a:cubicBezTo>
                  <a:cubicBezTo>
                    <a:pt x="2124" y="1516"/>
                    <a:pt x="2110" y="1385"/>
                    <a:pt x="2022" y="1312"/>
                  </a:cubicBezTo>
                  <a:lnTo>
                    <a:pt x="350" y="47"/>
                  </a:lnTo>
                  <a:cubicBezTo>
                    <a:pt x="318" y="15"/>
                    <a:pt x="276" y="0"/>
                    <a:pt x="232"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7791838" y="3239187"/>
              <a:ext cx="120112" cy="93986"/>
            </a:xfrm>
            <a:custGeom>
              <a:avLst/>
              <a:gdLst/>
              <a:ahLst/>
              <a:cxnLst/>
              <a:rect l="l" t="t" r="r" b="b"/>
              <a:pathLst>
                <a:path w="2124" h="1662" extrusionOk="0">
                  <a:moveTo>
                    <a:pt x="226" y="1"/>
                  </a:moveTo>
                  <a:cubicBezTo>
                    <a:pt x="170" y="1"/>
                    <a:pt x="114" y="27"/>
                    <a:pt x="73" y="76"/>
                  </a:cubicBezTo>
                  <a:cubicBezTo>
                    <a:pt x="0" y="149"/>
                    <a:pt x="15" y="280"/>
                    <a:pt x="102" y="353"/>
                  </a:cubicBezTo>
                  <a:lnTo>
                    <a:pt x="1775" y="1633"/>
                  </a:lnTo>
                  <a:cubicBezTo>
                    <a:pt x="1818" y="1647"/>
                    <a:pt x="1876" y="1662"/>
                    <a:pt x="1906" y="1662"/>
                  </a:cubicBezTo>
                  <a:cubicBezTo>
                    <a:pt x="1978" y="1662"/>
                    <a:pt x="2036" y="1647"/>
                    <a:pt x="2051" y="1589"/>
                  </a:cubicBezTo>
                  <a:cubicBezTo>
                    <a:pt x="2124" y="1516"/>
                    <a:pt x="2109" y="1385"/>
                    <a:pt x="2022" y="1313"/>
                  </a:cubicBezTo>
                  <a:lnTo>
                    <a:pt x="349" y="47"/>
                  </a:lnTo>
                  <a:cubicBezTo>
                    <a:pt x="312" y="16"/>
                    <a:pt x="268" y="1"/>
                    <a:pt x="226"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7852684" y="3156117"/>
              <a:ext cx="120112" cy="93986"/>
            </a:xfrm>
            <a:custGeom>
              <a:avLst/>
              <a:gdLst/>
              <a:ahLst/>
              <a:cxnLst/>
              <a:rect l="l" t="t" r="r" b="b"/>
              <a:pathLst>
                <a:path w="2124" h="1662" extrusionOk="0">
                  <a:moveTo>
                    <a:pt x="218" y="1"/>
                  </a:moveTo>
                  <a:cubicBezTo>
                    <a:pt x="160" y="1"/>
                    <a:pt x="100" y="27"/>
                    <a:pt x="59" y="76"/>
                  </a:cubicBezTo>
                  <a:cubicBezTo>
                    <a:pt x="1" y="149"/>
                    <a:pt x="15" y="280"/>
                    <a:pt x="102" y="353"/>
                  </a:cubicBezTo>
                  <a:lnTo>
                    <a:pt x="1775" y="1618"/>
                  </a:lnTo>
                  <a:cubicBezTo>
                    <a:pt x="1819" y="1647"/>
                    <a:pt x="1862" y="1662"/>
                    <a:pt x="1906" y="1662"/>
                  </a:cubicBezTo>
                  <a:cubicBezTo>
                    <a:pt x="1949" y="1662"/>
                    <a:pt x="2037" y="1647"/>
                    <a:pt x="2051" y="1589"/>
                  </a:cubicBezTo>
                  <a:cubicBezTo>
                    <a:pt x="2124" y="1516"/>
                    <a:pt x="2095" y="1385"/>
                    <a:pt x="2008" y="1313"/>
                  </a:cubicBezTo>
                  <a:lnTo>
                    <a:pt x="335" y="47"/>
                  </a:lnTo>
                  <a:cubicBezTo>
                    <a:pt x="304" y="16"/>
                    <a:pt x="261" y="1"/>
                    <a:pt x="218"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7894643" y="3073895"/>
              <a:ext cx="120112" cy="93986"/>
            </a:xfrm>
            <a:custGeom>
              <a:avLst/>
              <a:gdLst/>
              <a:ahLst/>
              <a:cxnLst/>
              <a:rect l="l" t="t" r="r" b="b"/>
              <a:pathLst>
                <a:path w="2124" h="1662" extrusionOk="0">
                  <a:moveTo>
                    <a:pt x="226" y="0"/>
                  </a:moveTo>
                  <a:cubicBezTo>
                    <a:pt x="170" y="0"/>
                    <a:pt x="114" y="27"/>
                    <a:pt x="73" y="76"/>
                  </a:cubicBezTo>
                  <a:cubicBezTo>
                    <a:pt x="0" y="149"/>
                    <a:pt x="15" y="280"/>
                    <a:pt x="102" y="352"/>
                  </a:cubicBezTo>
                  <a:lnTo>
                    <a:pt x="1775" y="1618"/>
                  </a:lnTo>
                  <a:cubicBezTo>
                    <a:pt x="1818" y="1647"/>
                    <a:pt x="1876" y="1661"/>
                    <a:pt x="1906" y="1661"/>
                  </a:cubicBezTo>
                  <a:cubicBezTo>
                    <a:pt x="1964" y="1661"/>
                    <a:pt x="2022" y="1647"/>
                    <a:pt x="2051" y="1589"/>
                  </a:cubicBezTo>
                  <a:cubicBezTo>
                    <a:pt x="2124" y="1516"/>
                    <a:pt x="2109" y="1385"/>
                    <a:pt x="2022" y="1312"/>
                  </a:cubicBezTo>
                  <a:lnTo>
                    <a:pt x="349" y="47"/>
                  </a:lnTo>
                  <a:cubicBezTo>
                    <a:pt x="312" y="16"/>
                    <a:pt x="268" y="0"/>
                    <a:pt x="226"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7921786" y="3002643"/>
              <a:ext cx="120960" cy="94495"/>
            </a:xfrm>
            <a:custGeom>
              <a:avLst/>
              <a:gdLst/>
              <a:ahLst/>
              <a:cxnLst/>
              <a:rect l="l" t="t" r="r" b="b"/>
              <a:pathLst>
                <a:path w="2139" h="1671" extrusionOk="0">
                  <a:moveTo>
                    <a:pt x="245" y="0"/>
                  </a:moveTo>
                  <a:cubicBezTo>
                    <a:pt x="183" y="0"/>
                    <a:pt x="117" y="32"/>
                    <a:pt x="73" y="85"/>
                  </a:cubicBezTo>
                  <a:cubicBezTo>
                    <a:pt x="0" y="158"/>
                    <a:pt x="29" y="289"/>
                    <a:pt x="117" y="362"/>
                  </a:cubicBezTo>
                  <a:lnTo>
                    <a:pt x="1789" y="1627"/>
                  </a:lnTo>
                  <a:cubicBezTo>
                    <a:pt x="1818" y="1641"/>
                    <a:pt x="1876" y="1671"/>
                    <a:pt x="1920" y="1671"/>
                  </a:cubicBezTo>
                  <a:cubicBezTo>
                    <a:pt x="1978" y="1671"/>
                    <a:pt x="2022" y="1627"/>
                    <a:pt x="2065" y="1598"/>
                  </a:cubicBezTo>
                  <a:cubicBezTo>
                    <a:pt x="2138" y="1525"/>
                    <a:pt x="2109" y="1394"/>
                    <a:pt x="2022" y="1322"/>
                  </a:cubicBezTo>
                  <a:lnTo>
                    <a:pt x="349" y="42"/>
                  </a:lnTo>
                  <a:cubicBezTo>
                    <a:pt x="321" y="13"/>
                    <a:pt x="284" y="0"/>
                    <a:pt x="245"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7667658" y="3201525"/>
              <a:ext cx="375888" cy="249272"/>
            </a:xfrm>
            <a:custGeom>
              <a:avLst/>
              <a:gdLst/>
              <a:ahLst/>
              <a:cxnLst/>
              <a:rect l="l" t="t" r="r" b="b"/>
              <a:pathLst>
                <a:path w="6647" h="4408" extrusionOk="0">
                  <a:moveTo>
                    <a:pt x="6647" y="1"/>
                  </a:moveTo>
                  <a:lnTo>
                    <a:pt x="6647" y="1"/>
                  </a:lnTo>
                  <a:cubicBezTo>
                    <a:pt x="6036" y="524"/>
                    <a:pt x="5280" y="1077"/>
                    <a:pt x="4538" y="1310"/>
                  </a:cubicBezTo>
                  <a:cubicBezTo>
                    <a:pt x="4270" y="1399"/>
                    <a:pt x="4000" y="1437"/>
                    <a:pt x="3734" y="1437"/>
                  </a:cubicBezTo>
                  <a:cubicBezTo>
                    <a:pt x="2745" y="1437"/>
                    <a:pt x="1823" y="912"/>
                    <a:pt x="1353" y="568"/>
                  </a:cubicBezTo>
                  <a:cubicBezTo>
                    <a:pt x="858" y="1208"/>
                    <a:pt x="378" y="1717"/>
                    <a:pt x="0" y="1950"/>
                  </a:cubicBezTo>
                  <a:lnTo>
                    <a:pt x="2676" y="4407"/>
                  </a:lnTo>
                  <a:cubicBezTo>
                    <a:pt x="2676" y="4407"/>
                    <a:pt x="5207" y="3200"/>
                    <a:pt x="6647"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5164149" y="1797646"/>
              <a:ext cx="1181895" cy="1377671"/>
            </a:xfrm>
            <a:custGeom>
              <a:avLst/>
              <a:gdLst/>
              <a:ahLst/>
              <a:cxnLst/>
              <a:rect l="l" t="t" r="r" b="b"/>
              <a:pathLst>
                <a:path w="20900" h="24362" extrusionOk="0">
                  <a:moveTo>
                    <a:pt x="17846" y="0"/>
                  </a:moveTo>
                  <a:cubicBezTo>
                    <a:pt x="17846" y="0"/>
                    <a:pt x="14835" y="1062"/>
                    <a:pt x="13264" y="2502"/>
                  </a:cubicBezTo>
                  <a:cubicBezTo>
                    <a:pt x="11708" y="3956"/>
                    <a:pt x="8727" y="11577"/>
                    <a:pt x="8727" y="11577"/>
                  </a:cubicBezTo>
                  <a:lnTo>
                    <a:pt x="0" y="18398"/>
                  </a:lnTo>
                  <a:cubicBezTo>
                    <a:pt x="0" y="18398"/>
                    <a:pt x="102" y="22369"/>
                    <a:pt x="4131" y="24361"/>
                  </a:cubicBezTo>
                  <a:cubicBezTo>
                    <a:pt x="5658" y="23430"/>
                    <a:pt x="12101" y="17744"/>
                    <a:pt x="12101" y="17744"/>
                  </a:cubicBezTo>
                  <a:cubicBezTo>
                    <a:pt x="17904" y="17395"/>
                    <a:pt x="19344" y="11897"/>
                    <a:pt x="20216" y="11315"/>
                  </a:cubicBezTo>
                  <a:cubicBezTo>
                    <a:pt x="20900" y="5745"/>
                    <a:pt x="17846" y="0"/>
                    <a:pt x="17846"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5403745" y="2581412"/>
              <a:ext cx="765461" cy="556848"/>
            </a:xfrm>
            <a:custGeom>
              <a:avLst/>
              <a:gdLst/>
              <a:ahLst/>
              <a:cxnLst/>
              <a:rect l="l" t="t" r="r" b="b"/>
              <a:pathLst>
                <a:path w="13536" h="9847" extrusionOk="0">
                  <a:moveTo>
                    <a:pt x="9958" y="0"/>
                  </a:moveTo>
                  <a:lnTo>
                    <a:pt x="8271" y="1062"/>
                  </a:lnTo>
                  <a:cubicBezTo>
                    <a:pt x="8271" y="1062"/>
                    <a:pt x="7006" y="2967"/>
                    <a:pt x="6162" y="3898"/>
                  </a:cubicBezTo>
                  <a:cubicBezTo>
                    <a:pt x="5907" y="4175"/>
                    <a:pt x="5462" y="4276"/>
                    <a:pt x="4937" y="4276"/>
                  </a:cubicBezTo>
                  <a:cubicBezTo>
                    <a:pt x="3696" y="4276"/>
                    <a:pt x="2005" y="3715"/>
                    <a:pt x="1290" y="3593"/>
                  </a:cubicBezTo>
                  <a:cubicBezTo>
                    <a:pt x="1274" y="3590"/>
                    <a:pt x="1259" y="3588"/>
                    <a:pt x="1243" y="3588"/>
                  </a:cubicBezTo>
                  <a:cubicBezTo>
                    <a:pt x="263" y="3588"/>
                    <a:pt x="0" y="9414"/>
                    <a:pt x="301" y="9672"/>
                  </a:cubicBezTo>
                  <a:cubicBezTo>
                    <a:pt x="359" y="9730"/>
                    <a:pt x="534" y="9789"/>
                    <a:pt x="781" y="9847"/>
                  </a:cubicBezTo>
                  <a:cubicBezTo>
                    <a:pt x="3079" y="8072"/>
                    <a:pt x="7849" y="3884"/>
                    <a:pt x="7849" y="3884"/>
                  </a:cubicBezTo>
                  <a:cubicBezTo>
                    <a:pt x="10584" y="3709"/>
                    <a:pt x="12343" y="2400"/>
                    <a:pt x="13536" y="1019"/>
                  </a:cubicBezTo>
                  <a:lnTo>
                    <a:pt x="9958"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6240717" y="1777118"/>
              <a:ext cx="609496" cy="410383"/>
            </a:xfrm>
            <a:custGeom>
              <a:avLst/>
              <a:gdLst/>
              <a:ahLst/>
              <a:cxnLst/>
              <a:rect l="l" t="t" r="r" b="b"/>
              <a:pathLst>
                <a:path w="10778" h="7257" extrusionOk="0">
                  <a:moveTo>
                    <a:pt x="10294" y="0"/>
                  </a:moveTo>
                  <a:cubicBezTo>
                    <a:pt x="9950" y="0"/>
                    <a:pt x="9425" y="250"/>
                    <a:pt x="9250" y="305"/>
                  </a:cubicBezTo>
                  <a:cubicBezTo>
                    <a:pt x="6967" y="1105"/>
                    <a:pt x="2705" y="3825"/>
                    <a:pt x="509" y="4828"/>
                  </a:cubicBezTo>
                  <a:cubicBezTo>
                    <a:pt x="466" y="4843"/>
                    <a:pt x="0" y="5032"/>
                    <a:pt x="0" y="5061"/>
                  </a:cubicBezTo>
                  <a:lnTo>
                    <a:pt x="306" y="7257"/>
                  </a:lnTo>
                  <a:cubicBezTo>
                    <a:pt x="306" y="7257"/>
                    <a:pt x="1978" y="6791"/>
                    <a:pt x="3927" y="5890"/>
                  </a:cubicBezTo>
                  <a:cubicBezTo>
                    <a:pt x="8625" y="3708"/>
                    <a:pt x="10777" y="392"/>
                    <a:pt x="10559" y="101"/>
                  </a:cubicBezTo>
                  <a:cubicBezTo>
                    <a:pt x="10504" y="28"/>
                    <a:pt x="10409" y="0"/>
                    <a:pt x="1029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6419183" y="1905371"/>
              <a:ext cx="158792" cy="197416"/>
            </a:xfrm>
            <a:custGeom>
              <a:avLst/>
              <a:gdLst/>
              <a:ahLst/>
              <a:cxnLst/>
              <a:rect l="l" t="t" r="r" b="b"/>
              <a:pathLst>
                <a:path w="2808" h="3491" extrusionOk="0">
                  <a:moveTo>
                    <a:pt x="2095" y="0"/>
                  </a:moveTo>
                  <a:cubicBezTo>
                    <a:pt x="1382" y="378"/>
                    <a:pt x="669" y="800"/>
                    <a:pt x="0" y="1164"/>
                  </a:cubicBezTo>
                  <a:cubicBezTo>
                    <a:pt x="160" y="1993"/>
                    <a:pt x="422" y="3011"/>
                    <a:pt x="480" y="3084"/>
                  </a:cubicBezTo>
                  <a:cubicBezTo>
                    <a:pt x="509" y="3142"/>
                    <a:pt x="742" y="3302"/>
                    <a:pt x="1033" y="3491"/>
                  </a:cubicBezTo>
                  <a:cubicBezTo>
                    <a:pt x="1673" y="3185"/>
                    <a:pt x="2255" y="2851"/>
                    <a:pt x="2807" y="2502"/>
                  </a:cubicBezTo>
                  <a:lnTo>
                    <a:pt x="2807" y="2502"/>
                  </a:lnTo>
                  <a:cubicBezTo>
                    <a:pt x="2676" y="2521"/>
                    <a:pt x="2555" y="2528"/>
                    <a:pt x="2452" y="2528"/>
                  </a:cubicBezTo>
                  <a:cubicBezTo>
                    <a:pt x="2245" y="2528"/>
                    <a:pt x="2109" y="2502"/>
                    <a:pt x="2109" y="2502"/>
                  </a:cubicBezTo>
                  <a:lnTo>
                    <a:pt x="2095"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6077858" y="1603174"/>
              <a:ext cx="621824" cy="398451"/>
            </a:xfrm>
            <a:custGeom>
              <a:avLst/>
              <a:gdLst/>
              <a:ahLst/>
              <a:cxnLst/>
              <a:rect l="l" t="t" r="r" b="b"/>
              <a:pathLst>
                <a:path w="10996" h="7046" extrusionOk="0">
                  <a:moveTo>
                    <a:pt x="10010" y="0"/>
                  </a:moveTo>
                  <a:cubicBezTo>
                    <a:pt x="8686" y="0"/>
                    <a:pt x="1688" y="3439"/>
                    <a:pt x="1688" y="3439"/>
                  </a:cubicBezTo>
                  <a:cubicBezTo>
                    <a:pt x="1" y="4123"/>
                    <a:pt x="1019" y="7046"/>
                    <a:pt x="1019" y="7046"/>
                  </a:cubicBezTo>
                  <a:cubicBezTo>
                    <a:pt x="1019" y="7046"/>
                    <a:pt x="4873" y="4704"/>
                    <a:pt x="6516" y="3832"/>
                  </a:cubicBezTo>
                  <a:cubicBezTo>
                    <a:pt x="8145" y="2959"/>
                    <a:pt x="10996" y="356"/>
                    <a:pt x="10152" y="21"/>
                  </a:cubicBezTo>
                  <a:cubicBezTo>
                    <a:pt x="10117" y="7"/>
                    <a:pt x="10069" y="0"/>
                    <a:pt x="10010"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5831137" y="1531131"/>
              <a:ext cx="672832" cy="1226343"/>
            </a:xfrm>
            <a:custGeom>
              <a:avLst/>
              <a:gdLst/>
              <a:ahLst/>
              <a:cxnLst/>
              <a:rect l="l" t="t" r="r" b="b"/>
              <a:pathLst>
                <a:path w="11898" h="21686" extrusionOk="0">
                  <a:moveTo>
                    <a:pt x="989" y="1"/>
                  </a:moveTo>
                  <a:cubicBezTo>
                    <a:pt x="437" y="1"/>
                    <a:pt x="0" y="437"/>
                    <a:pt x="0" y="975"/>
                  </a:cubicBezTo>
                  <a:lnTo>
                    <a:pt x="0" y="20711"/>
                  </a:lnTo>
                  <a:cubicBezTo>
                    <a:pt x="0" y="21250"/>
                    <a:pt x="437" y="21686"/>
                    <a:pt x="989" y="21686"/>
                  </a:cubicBezTo>
                  <a:lnTo>
                    <a:pt x="10908" y="21686"/>
                  </a:lnTo>
                  <a:cubicBezTo>
                    <a:pt x="11461" y="21686"/>
                    <a:pt x="11897" y="21250"/>
                    <a:pt x="11897" y="20711"/>
                  </a:cubicBezTo>
                  <a:lnTo>
                    <a:pt x="11897" y="975"/>
                  </a:lnTo>
                  <a:cubicBezTo>
                    <a:pt x="11883" y="437"/>
                    <a:pt x="11432" y="1"/>
                    <a:pt x="10908"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5872248" y="1571450"/>
              <a:ext cx="592248" cy="1042952"/>
            </a:xfrm>
            <a:custGeom>
              <a:avLst/>
              <a:gdLst/>
              <a:ahLst/>
              <a:cxnLst/>
              <a:rect l="l" t="t" r="r" b="b"/>
              <a:pathLst>
                <a:path w="10473" h="18443" extrusionOk="0">
                  <a:moveTo>
                    <a:pt x="277" y="0"/>
                  </a:moveTo>
                  <a:cubicBezTo>
                    <a:pt x="131" y="0"/>
                    <a:pt x="1" y="117"/>
                    <a:pt x="1" y="262"/>
                  </a:cubicBezTo>
                  <a:lnTo>
                    <a:pt x="1" y="18180"/>
                  </a:lnTo>
                  <a:cubicBezTo>
                    <a:pt x="1" y="18326"/>
                    <a:pt x="131" y="18442"/>
                    <a:pt x="277" y="18442"/>
                  </a:cubicBezTo>
                  <a:lnTo>
                    <a:pt x="10196" y="18442"/>
                  </a:lnTo>
                  <a:cubicBezTo>
                    <a:pt x="10341" y="18442"/>
                    <a:pt x="10472" y="18326"/>
                    <a:pt x="10472" y="18180"/>
                  </a:cubicBezTo>
                  <a:lnTo>
                    <a:pt x="10472" y="262"/>
                  </a:lnTo>
                  <a:cubicBezTo>
                    <a:pt x="10458" y="117"/>
                    <a:pt x="10327" y="0"/>
                    <a:pt x="10181" y="0"/>
                  </a:cubicBezTo>
                  <a:lnTo>
                    <a:pt x="7927" y="0"/>
                  </a:lnTo>
                  <a:cubicBezTo>
                    <a:pt x="7636" y="0"/>
                    <a:pt x="7389" y="175"/>
                    <a:pt x="7287" y="451"/>
                  </a:cubicBezTo>
                  <a:cubicBezTo>
                    <a:pt x="7200" y="728"/>
                    <a:pt x="6938" y="902"/>
                    <a:pt x="6662" y="902"/>
                  </a:cubicBezTo>
                  <a:lnTo>
                    <a:pt x="3797" y="902"/>
                  </a:lnTo>
                  <a:cubicBezTo>
                    <a:pt x="3506" y="902"/>
                    <a:pt x="3258" y="728"/>
                    <a:pt x="3157" y="451"/>
                  </a:cubicBezTo>
                  <a:cubicBezTo>
                    <a:pt x="3069" y="175"/>
                    <a:pt x="2822" y="0"/>
                    <a:pt x="253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6148600" y="1559914"/>
              <a:ext cx="37040" cy="37097"/>
            </a:xfrm>
            <a:custGeom>
              <a:avLst/>
              <a:gdLst/>
              <a:ahLst/>
              <a:cxnLst/>
              <a:rect l="l" t="t" r="r" b="b"/>
              <a:pathLst>
                <a:path w="655" h="656" extrusionOk="0">
                  <a:moveTo>
                    <a:pt x="335" y="1"/>
                  </a:moveTo>
                  <a:cubicBezTo>
                    <a:pt x="146" y="1"/>
                    <a:pt x="0" y="146"/>
                    <a:pt x="0" y="321"/>
                  </a:cubicBezTo>
                  <a:cubicBezTo>
                    <a:pt x="0" y="510"/>
                    <a:pt x="146" y="655"/>
                    <a:pt x="335" y="655"/>
                  </a:cubicBezTo>
                  <a:cubicBezTo>
                    <a:pt x="509" y="655"/>
                    <a:pt x="655" y="510"/>
                    <a:pt x="655" y="321"/>
                  </a:cubicBezTo>
                  <a:cubicBezTo>
                    <a:pt x="655" y="146"/>
                    <a:pt x="509" y="1"/>
                    <a:pt x="33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6218493" y="1567322"/>
              <a:ext cx="23072" cy="22281"/>
            </a:xfrm>
            <a:custGeom>
              <a:avLst/>
              <a:gdLst/>
              <a:ahLst/>
              <a:cxnLst/>
              <a:rect l="l" t="t" r="r" b="b"/>
              <a:pathLst>
                <a:path w="408" h="394" extrusionOk="0">
                  <a:moveTo>
                    <a:pt x="204" y="1"/>
                  </a:moveTo>
                  <a:cubicBezTo>
                    <a:pt x="102" y="1"/>
                    <a:pt x="1" y="88"/>
                    <a:pt x="1" y="190"/>
                  </a:cubicBezTo>
                  <a:cubicBezTo>
                    <a:pt x="1" y="306"/>
                    <a:pt x="102" y="393"/>
                    <a:pt x="204" y="393"/>
                  </a:cubicBezTo>
                  <a:cubicBezTo>
                    <a:pt x="306" y="393"/>
                    <a:pt x="408" y="306"/>
                    <a:pt x="408" y="190"/>
                  </a:cubicBezTo>
                  <a:cubicBezTo>
                    <a:pt x="408" y="88"/>
                    <a:pt x="306"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6093465" y="1567322"/>
              <a:ext cx="22281" cy="22281"/>
            </a:xfrm>
            <a:custGeom>
              <a:avLst/>
              <a:gdLst/>
              <a:ahLst/>
              <a:cxnLst/>
              <a:rect l="l" t="t" r="r" b="b"/>
              <a:pathLst>
                <a:path w="394" h="394" extrusionOk="0">
                  <a:moveTo>
                    <a:pt x="205" y="1"/>
                  </a:moveTo>
                  <a:cubicBezTo>
                    <a:pt x="88" y="1"/>
                    <a:pt x="1" y="88"/>
                    <a:pt x="1" y="190"/>
                  </a:cubicBezTo>
                  <a:cubicBezTo>
                    <a:pt x="1" y="306"/>
                    <a:pt x="88" y="393"/>
                    <a:pt x="205" y="393"/>
                  </a:cubicBezTo>
                  <a:cubicBezTo>
                    <a:pt x="306" y="393"/>
                    <a:pt x="394" y="306"/>
                    <a:pt x="394" y="190"/>
                  </a:cubicBezTo>
                  <a:cubicBezTo>
                    <a:pt x="394" y="88"/>
                    <a:pt x="306" y="1"/>
                    <a:pt x="20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5871456" y="1765526"/>
              <a:ext cx="592192" cy="537168"/>
            </a:xfrm>
            <a:custGeom>
              <a:avLst/>
              <a:gdLst/>
              <a:ahLst/>
              <a:cxnLst/>
              <a:rect l="l" t="t" r="r" b="b"/>
              <a:pathLst>
                <a:path w="10472" h="9499" extrusionOk="0">
                  <a:moveTo>
                    <a:pt x="0" y="1"/>
                  </a:moveTo>
                  <a:lnTo>
                    <a:pt x="0" y="9498"/>
                  </a:lnTo>
                  <a:lnTo>
                    <a:pt x="10472" y="9498"/>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5871456" y="2351937"/>
              <a:ext cx="592192" cy="192496"/>
            </a:xfrm>
            <a:custGeom>
              <a:avLst/>
              <a:gdLst/>
              <a:ahLst/>
              <a:cxnLst/>
              <a:rect l="l" t="t" r="r" b="b"/>
              <a:pathLst>
                <a:path w="10472" h="3404" extrusionOk="0">
                  <a:moveTo>
                    <a:pt x="0" y="1"/>
                  </a:moveTo>
                  <a:lnTo>
                    <a:pt x="0" y="3404"/>
                  </a:lnTo>
                  <a:lnTo>
                    <a:pt x="10472" y="3404"/>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6065530" y="2651306"/>
              <a:ext cx="202392" cy="71649"/>
            </a:xfrm>
            <a:custGeom>
              <a:avLst/>
              <a:gdLst/>
              <a:ahLst/>
              <a:cxnLst/>
              <a:rect l="l" t="t" r="r" b="b"/>
              <a:pathLst>
                <a:path w="3579" h="1267" extrusionOk="0">
                  <a:moveTo>
                    <a:pt x="364" y="1"/>
                  </a:moveTo>
                  <a:cubicBezTo>
                    <a:pt x="160" y="1"/>
                    <a:pt x="0" y="175"/>
                    <a:pt x="0" y="364"/>
                  </a:cubicBezTo>
                  <a:lnTo>
                    <a:pt x="0" y="902"/>
                  </a:lnTo>
                  <a:cubicBezTo>
                    <a:pt x="0" y="1092"/>
                    <a:pt x="160" y="1266"/>
                    <a:pt x="364" y="1266"/>
                  </a:cubicBezTo>
                  <a:lnTo>
                    <a:pt x="3215" y="1266"/>
                  </a:lnTo>
                  <a:cubicBezTo>
                    <a:pt x="3418" y="1266"/>
                    <a:pt x="3578" y="1092"/>
                    <a:pt x="3578" y="902"/>
                  </a:cubicBezTo>
                  <a:lnTo>
                    <a:pt x="3578" y="364"/>
                  </a:lnTo>
                  <a:cubicBezTo>
                    <a:pt x="3578" y="175"/>
                    <a:pt x="3418" y="1"/>
                    <a:pt x="3215" y="1"/>
                  </a:cubicBezTo>
                  <a:close/>
                </a:path>
              </a:pathLst>
            </a:custGeom>
            <a:solidFill>
              <a:srgbClr val="29B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5918335" y="1838756"/>
              <a:ext cx="497640" cy="343032"/>
            </a:xfrm>
            <a:custGeom>
              <a:avLst/>
              <a:gdLst/>
              <a:ahLst/>
              <a:cxnLst/>
              <a:rect l="l" t="t" r="r" b="b"/>
              <a:pathLst>
                <a:path w="8800" h="6066" extrusionOk="0">
                  <a:moveTo>
                    <a:pt x="669" y="0"/>
                  </a:moveTo>
                  <a:cubicBezTo>
                    <a:pt x="291" y="0"/>
                    <a:pt x="0" y="306"/>
                    <a:pt x="0" y="669"/>
                  </a:cubicBezTo>
                  <a:lnTo>
                    <a:pt x="0" y="5396"/>
                  </a:lnTo>
                  <a:cubicBezTo>
                    <a:pt x="0" y="5774"/>
                    <a:pt x="305" y="6065"/>
                    <a:pt x="669" y="6065"/>
                  </a:cubicBezTo>
                  <a:lnTo>
                    <a:pt x="8116" y="6065"/>
                  </a:lnTo>
                  <a:cubicBezTo>
                    <a:pt x="8494" y="6065"/>
                    <a:pt x="8785" y="5760"/>
                    <a:pt x="8785" y="5396"/>
                  </a:cubicBezTo>
                  <a:lnTo>
                    <a:pt x="8785" y="669"/>
                  </a:lnTo>
                  <a:cubicBezTo>
                    <a:pt x="8799" y="306"/>
                    <a:pt x="8494" y="0"/>
                    <a:pt x="8116"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5942142" y="1959827"/>
              <a:ext cx="439280" cy="176719"/>
            </a:xfrm>
            <a:custGeom>
              <a:avLst/>
              <a:gdLst/>
              <a:ahLst/>
              <a:cxnLst/>
              <a:rect l="l" t="t" r="r" b="b"/>
              <a:pathLst>
                <a:path w="7768" h="3125" extrusionOk="0">
                  <a:moveTo>
                    <a:pt x="2731" y="1"/>
                  </a:moveTo>
                  <a:cubicBezTo>
                    <a:pt x="2597" y="1"/>
                    <a:pt x="2459" y="63"/>
                    <a:pt x="2357" y="186"/>
                  </a:cubicBezTo>
                  <a:lnTo>
                    <a:pt x="1" y="3124"/>
                  </a:lnTo>
                  <a:lnTo>
                    <a:pt x="7767" y="3124"/>
                  </a:lnTo>
                  <a:lnTo>
                    <a:pt x="5964" y="855"/>
                  </a:lnTo>
                  <a:cubicBezTo>
                    <a:pt x="5877" y="739"/>
                    <a:pt x="5746" y="681"/>
                    <a:pt x="5611" y="681"/>
                  </a:cubicBezTo>
                  <a:cubicBezTo>
                    <a:pt x="5477" y="681"/>
                    <a:pt x="5338" y="739"/>
                    <a:pt x="5237" y="855"/>
                  </a:cubicBezTo>
                  <a:lnTo>
                    <a:pt x="4437" y="1859"/>
                  </a:lnTo>
                  <a:lnTo>
                    <a:pt x="3084" y="186"/>
                  </a:lnTo>
                  <a:cubicBezTo>
                    <a:pt x="2997" y="63"/>
                    <a:pt x="2866" y="1"/>
                    <a:pt x="2731" y="1"/>
                  </a:cubicBezTo>
                  <a:close/>
                </a:path>
              </a:pathLst>
            </a:custGeom>
            <a:solidFill>
              <a:srgbClr val="9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6163415" y="1921827"/>
              <a:ext cx="67464" cy="67464"/>
            </a:xfrm>
            <a:custGeom>
              <a:avLst/>
              <a:gdLst/>
              <a:ahLst/>
              <a:cxnLst/>
              <a:rect l="l" t="t" r="r" b="b"/>
              <a:pathLst>
                <a:path w="1193" h="1193" extrusionOk="0">
                  <a:moveTo>
                    <a:pt x="596" y="0"/>
                  </a:moveTo>
                  <a:cubicBezTo>
                    <a:pt x="277" y="0"/>
                    <a:pt x="0" y="277"/>
                    <a:pt x="0" y="596"/>
                  </a:cubicBezTo>
                  <a:cubicBezTo>
                    <a:pt x="0" y="931"/>
                    <a:pt x="277" y="1193"/>
                    <a:pt x="596" y="1193"/>
                  </a:cubicBezTo>
                  <a:cubicBezTo>
                    <a:pt x="916" y="1193"/>
                    <a:pt x="1193" y="931"/>
                    <a:pt x="1193" y="596"/>
                  </a:cubicBezTo>
                  <a:cubicBezTo>
                    <a:pt x="1193" y="277"/>
                    <a:pt x="916" y="0"/>
                    <a:pt x="59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6022779" y="1893043"/>
              <a:ext cx="102864" cy="37040"/>
            </a:xfrm>
            <a:custGeom>
              <a:avLst/>
              <a:gdLst/>
              <a:ahLst/>
              <a:cxnLst/>
              <a:rect l="l" t="t" r="r" b="b"/>
              <a:pathLst>
                <a:path w="1819" h="655" extrusionOk="0">
                  <a:moveTo>
                    <a:pt x="829" y="0"/>
                  </a:moveTo>
                  <a:cubicBezTo>
                    <a:pt x="596" y="0"/>
                    <a:pt x="393" y="160"/>
                    <a:pt x="364" y="378"/>
                  </a:cubicBezTo>
                  <a:cubicBezTo>
                    <a:pt x="335" y="378"/>
                    <a:pt x="306" y="364"/>
                    <a:pt x="276" y="364"/>
                  </a:cubicBezTo>
                  <a:cubicBezTo>
                    <a:pt x="116" y="364"/>
                    <a:pt x="0" y="495"/>
                    <a:pt x="0" y="655"/>
                  </a:cubicBezTo>
                  <a:lnTo>
                    <a:pt x="1818" y="655"/>
                  </a:lnTo>
                  <a:lnTo>
                    <a:pt x="1818" y="611"/>
                  </a:lnTo>
                  <a:cubicBezTo>
                    <a:pt x="1818" y="422"/>
                    <a:pt x="1644" y="247"/>
                    <a:pt x="1455" y="247"/>
                  </a:cubicBezTo>
                  <a:cubicBezTo>
                    <a:pt x="1396" y="247"/>
                    <a:pt x="1324" y="276"/>
                    <a:pt x="1265" y="291"/>
                  </a:cubicBezTo>
                  <a:cubicBezTo>
                    <a:pt x="1193" y="131"/>
                    <a:pt x="1033" y="0"/>
                    <a:pt x="829"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6253044" y="1938282"/>
              <a:ext cx="112704" cy="41168"/>
            </a:xfrm>
            <a:custGeom>
              <a:avLst/>
              <a:gdLst/>
              <a:ahLst/>
              <a:cxnLst/>
              <a:rect l="l" t="t" r="r" b="b"/>
              <a:pathLst>
                <a:path w="1993" h="728" extrusionOk="0">
                  <a:moveTo>
                    <a:pt x="917" y="0"/>
                  </a:moveTo>
                  <a:cubicBezTo>
                    <a:pt x="669" y="0"/>
                    <a:pt x="451" y="175"/>
                    <a:pt x="408" y="407"/>
                  </a:cubicBezTo>
                  <a:cubicBezTo>
                    <a:pt x="393" y="407"/>
                    <a:pt x="364" y="393"/>
                    <a:pt x="320" y="393"/>
                  </a:cubicBezTo>
                  <a:cubicBezTo>
                    <a:pt x="146" y="393"/>
                    <a:pt x="0" y="538"/>
                    <a:pt x="0" y="727"/>
                  </a:cubicBezTo>
                  <a:lnTo>
                    <a:pt x="1978" y="727"/>
                  </a:lnTo>
                  <a:cubicBezTo>
                    <a:pt x="1993" y="713"/>
                    <a:pt x="1993" y="669"/>
                    <a:pt x="1993" y="655"/>
                  </a:cubicBezTo>
                  <a:cubicBezTo>
                    <a:pt x="1993" y="436"/>
                    <a:pt x="1818" y="247"/>
                    <a:pt x="1600" y="247"/>
                  </a:cubicBezTo>
                  <a:cubicBezTo>
                    <a:pt x="1513" y="247"/>
                    <a:pt x="1469" y="276"/>
                    <a:pt x="1397" y="305"/>
                  </a:cubicBezTo>
                  <a:cubicBezTo>
                    <a:pt x="1309" y="131"/>
                    <a:pt x="1120" y="0"/>
                    <a:pt x="91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5918335" y="2217916"/>
              <a:ext cx="278848" cy="45240"/>
            </a:xfrm>
            <a:custGeom>
              <a:avLst/>
              <a:gdLst/>
              <a:ahLst/>
              <a:cxnLst/>
              <a:rect l="l" t="t" r="r" b="b"/>
              <a:pathLst>
                <a:path w="4931" h="800"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5918335" y="1690712"/>
              <a:ext cx="278848" cy="45297"/>
            </a:xfrm>
            <a:custGeom>
              <a:avLst/>
              <a:gdLst/>
              <a:ahLst/>
              <a:cxnLst/>
              <a:rect l="l" t="t" r="r" b="b"/>
              <a:pathLst>
                <a:path w="4931" h="801"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6290027" y="1690712"/>
              <a:ext cx="125937" cy="45297"/>
            </a:xfrm>
            <a:custGeom>
              <a:avLst/>
              <a:gdLst/>
              <a:ahLst/>
              <a:cxnLst/>
              <a:rect l="l" t="t" r="r" b="b"/>
              <a:pathLst>
                <a:path w="2227" h="801" extrusionOk="0">
                  <a:moveTo>
                    <a:pt x="394" y="0"/>
                  </a:moveTo>
                  <a:cubicBezTo>
                    <a:pt x="175" y="0"/>
                    <a:pt x="1" y="175"/>
                    <a:pt x="1" y="393"/>
                  </a:cubicBezTo>
                  <a:cubicBezTo>
                    <a:pt x="1" y="611"/>
                    <a:pt x="175" y="800"/>
                    <a:pt x="394" y="800"/>
                  </a:cubicBezTo>
                  <a:lnTo>
                    <a:pt x="1833" y="800"/>
                  </a:lnTo>
                  <a:cubicBezTo>
                    <a:pt x="2052" y="800"/>
                    <a:pt x="2226" y="611"/>
                    <a:pt x="2226" y="393"/>
                  </a:cubicBezTo>
                  <a:cubicBezTo>
                    <a:pt x="2226" y="175"/>
                    <a:pt x="2052" y="0"/>
                    <a:pt x="1833"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5918335" y="2398816"/>
              <a:ext cx="497640" cy="104504"/>
            </a:xfrm>
            <a:custGeom>
              <a:avLst/>
              <a:gdLst/>
              <a:ahLst/>
              <a:cxnLst/>
              <a:rect l="l" t="t" r="r" b="b"/>
              <a:pathLst>
                <a:path w="8800" h="1848" extrusionOk="0">
                  <a:moveTo>
                    <a:pt x="0" y="1"/>
                  </a:moveTo>
                  <a:lnTo>
                    <a:pt x="0" y="1848"/>
                  </a:lnTo>
                  <a:lnTo>
                    <a:pt x="8799" y="1848"/>
                  </a:lnTo>
                  <a:lnTo>
                    <a:pt x="8799" y="1"/>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5691293" y="2049910"/>
              <a:ext cx="460656" cy="536377"/>
            </a:xfrm>
            <a:custGeom>
              <a:avLst/>
              <a:gdLst/>
              <a:ahLst/>
              <a:cxnLst/>
              <a:rect l="l" t="t" r="r" b="b"/>
              <a:pathLst>
                <a:path w="8146" h="9485" extrusionOk="0">
                  <a:moveTo>
                    <a:pt x="7499" y="0"/>
                  </a:moveTo>
                  <a:cubicBezTo>
                    <a:pt x="6768" y="0"/>
                    <a:pt x="5622" y="1391"/>
                    <a:pt x="4408" y="2535"/>
                  </a:cubicBezTo>
                  <a:cubicBezTo>
                    <a:pt x="3128" y="3698"/>
                    <a:pt x="1252" y="3844"/>
                    <a:pt x="1252" y="3844"/>
                  </a:cubicBezTo>
                  <a:cubicBezTo>
                    <a:pt x="655" y="4484"/>
                    <a:pt x="408" y="5458"/>
                    <a:pt x="234" y="6273"/>
                  </a:cubicBezTo>
                  <a:cubicBezTo>
                    <a:pt x="1" y="7349"/>
                    <a:pt x="132" y="8091"/>
                    <a:pt x="874" y="8934"/>
                  </a:cubicBezTo>
                  <a:cubicBezTo>
                    <a:pt x="1226" y="9328"/>
                    <a:pt x="1582" y="9484"/>
                    <a:pt x="1931" y="9484"/>
                  </a:cubicBezTo>
                  <a:cubicBezTo>
                    <a:pt x="2677" y="9484"/>
                    <a:pt x="3396" y="8773"/>
                    <a:pt x="4001" y="8149"/>
                  </a:cubicBezTo>
                  <a:cubicBezTo>
                    <a:pt x="5004" y="7145"/>
                    <a:pt x="5368" y="4876"/>
                    <a:pt x="6618" y="3509"/>
                  </a:cubicBezTo>
                  <a:cubicBezTo>
                    <a:pt x="7869" y="2157"/>
                    <a:pt x="8146" y="77"/>
                    <a:pt x="7564" y="4"/>
                  </a:cubicBezTo>
                  <a:cubicBezTo>
                    <a:pt x="7543" y="2"/>
                    <a:pt x="7521" y="0"/>
                    <a:pt x="74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6377224" y="2135638"/>
              <a:ext cx="312948" cy="208896"/>
            </a:xfrm>
            <a:custGeom>
              <a:avLst/>
              <a:gdLst/>
              <a:ahLst/>
              <a:cxnLst/>
              <a:rect l="l" t="t" r="r" b="b"/>
              <a:pathLst>
                <a:path w="5534" h="3694" extrusionOk="0">
                  <a:moveTo>
                    <a:pt x="2226" y="1"/>
                  </a:moveTo>
                  <a:lnTo>
                    <a:pt x="2226" y="1499"/>
                  </a:lnTo>
                  <a:cubicBezTo>
                    <a:pt x="1324" y="1935"/>
                    <a:pt x="1" y="3244"/>
                    <a:pt x="597" y="3666"/>
                  </a:cubicBezTo>
                  <a:cubicBezTo>
                    <a:pt x="622" y="3685"/>
                    <a:pt x="669" y="3694"/>
                    <a:pt x="735" y="3694"/>
                  </a:cubicBezTo>
                  <a:cubicBezTo>
                    <a:pt x="1585" y="3694"/>
                    <a:pt x="5533" y="2204"/>
                    <a:pt x="5236" y="1179"/>
                  </a:cubicBezTo>
                  <a:cubicBezTo>
                    <a:pt x="4902" y="73"/>
                    <a:pt x="2226" y="1"/>
                    <a:pt x="2226"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6423311" y="2322362"/>
              <a:ext cx="268047" cy="191705"/>
            </a:xfrm>
            <a:custGeom>
              <a:avLst/>
              <a:gdLst/>
              <a:ahLst/>
              <a:cxnLst/>
              <a:rect l="l" t="t" r="r" b="b"/>
              <a:pathLst>
                <a:path w="4740" h="3390" extrusionOk="0">
                  <a:moveTo>
                    <a:pt x="1411" y="0"/>
                  </a:moveTo>
                  <a:lnTo>
                    <a:pt x="1411" y="1513"/>
                  </a:lnTo>
                  <a:cubicBezTo>
                    <a:pt x="495" y="1949"/>
                    <a:pt x="0" y="3345"/>
                    <a:pt x="436" y="3389"/>
                  </a:cubicBezTo>
                  <a:cubicBezTo>
                    <a:pt x="439" y="3389"/>
                    <a:pt x="442" y="3389"/>
                    <a:pt x="445" y="3389"/>
                  </a:cubicBezTo>
                  <a:cubicBezTo>
                    <a:pt x="923" y="3389"/>
                    <a:pt x="4739" y="2291"/>
                    <a:pt x="4421" y="1193"/>
                  </a:cubicBezTo>
                  <a:cubicBezTo>
                    <a:pt x="4087" y="73"/>
                    <a:pt x="1411" y="0"/>
                    <a:pt x="1411"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5274362" y="2583051"/>
              <a:ext cx="448272" cy="520656"/>
            </a:xfrm>
            <a:custGeom>
              <a:avLst/>
              <a:gdLst/>
              <a:ahLst/>
              <a:cxnLst/>
              <a:rect l="l" t="t" r="r" b="b"/>
              <a:pathLst>
                <a:path w="7927" h="9207" extrusionOk="0">
                  <a:moveTo>
                    <a:pt x="2865" y="1"/>
                  </a:moveTo>
                  <a:cubicBezTo>
                    <a:pt x="2865" y="1"/>
                    <a:pt x="727" y="1775"/>
                    <a:pt x="0" y="2429"/>
                  </a:cubicBezTo>
                  <a:cubicBezTo>
                    <a:pt x="1120" y="5993"/>
                    <a:pt x="4945" y="9207"/>
                    <a:pt x="4945" y="9207"/>
                  </a:cubicBezTo>
                  <a:lnTo>
                    <a:pt x="7927" y="6793"/>
                  </a:lnTo>
                  <a:lnTo>
                    <a:pt x="6429" y="5527"/>
                  </a:lnTo>
                  <a:lnTo>
                    <a:pt x="5250" y="6182"/>
                  </a:lnTo>
                  <a:cubicBezTo>
                    <a:pt x="5250" y="6182"/>
                    <a:pt x="5614" y="5469"/>
                    <a:pt x="5905" y="4873"/>
                  </a:cubicBezTo>
                  <a:cubicBezTo>
                    <a:pt x="4407" y="3418"/>
                    <a:pt x="2865" y="1"/>
                    <a:pt x="286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21648" y="2063142"/>
              <a:ext cx="110725" cy="121356"/>
            </a:xfrm>
            <a:custGeom>
              <a:avLst/>
              <a:gdLst/>
              <a:ahLst/>
              <a:cxnLst/>
              <a:rect l="l" t="t" r="r" b="b"/>
              <a:pathLst>
                <a:path w="1958" h="2146" extrusionOk="0">
                  <a:moveTo>
                    <a:pt x="1459" y="1"/>
                  </a:moveTo>
                  <a:cubicBezTo>
                    <a:pt x="1445" y="1"/>
                    <a:pt x="1431" y="1"/>
                    <a:pt x="1416" y="3"/>
                  </a:cubicBezTo>
                  <a:cubicBezTo>
                    <a:pt x="907" y="119"/>
                    <a:pt x="20" y="1283"/>
                    <a:pt x="20" y="1283"/>
                  </a:cubicBezTo>
                  <a:cubicBezTo>
                    <a:pt x="1" y="2020"/>
                    <a:pt x="467" y="2146"/>
                    <a:pt x="788" y="2146"/>
                  </a:cubicBezTo>
                  <a:cubicBezTo>
                    <a:pt x="954" y="2146"/>
                    <a:pt x="1082" y="2112"/>
                    <a:pt x="1082" y="2112"/>
                  </a:cubicBezTo>
                  <a:cubicBezTo>
                    <a:pt x="1082" y="2112"/>
                    <a:pt x="1445" y="1675"/>
                    <a:pt x="1722" y="977"/>
                  </a:cubicBezTo>
                  <a:cubicBezTo>
                    <a:pt x="1958" y="297"/>
                    <a:pt x="1756" y="1"/>
                    <a:pt x="1459" y="1"/>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6409287" y="2277123"/>
              <a:ext cx="96305" cy="63675"/>
            </a:xfrm>
            <a:custGeom>
              <a:avLst/>
              <a:gdLst/>
              <a:ahLst/>
              <a:cxnLst/>
              <a:rect l="l" t="t" r="r" b="b"/>
              <a:pathLst>
                <a:path w="1703" h="1126" extrusionOk="0">
                  <a:moveTo>
                    <a:pt x="1179" y="0"/>
                  </a:moveTo>
                  <a:cubicBezTo>
                    <a:pt x="1121" y="0"/>
                    <a:pt x="1063" y="0"/>
                    <a:pt x="1033" y="29"/>
                  </a:cubicBezTo>
                  <a:cubicBezTo>
                    <a:pt x="844" y="102"/>
                    <a:pt x="408" y="320"/>
                    <a:pt x="44" y="800"/>
                  </a:cubicBezTo>
                  <a:cubicBezTo>
                    <a:pt x="1" y="975"/>
                    <a:pt x="88" y="1062"/>
                    <a:pt x="234" y="1120"/>
                  </a:cubicBezTo>
                  <a:cubicBezTo>
                    <a:pt x="242" y="1124"/>
                    <a:pt x="255" y="1125"/>
                    <a:pt x="272" y="1125"/>
                  </a:cubicBezTo>
                  <a:cubicBezTo>
                    <a:pt x="455" y="1125"/>
                    <a:pt x="1086" y="924"/>
                    <a:pt x="1339" y="844"/>
                  </a:cubicBezTo>
                  <a:cubicBezTo>
                    <a:pt x="1412" y="829"/>
                    <a:pt x="1484" y="771"/>
                    <a:pt x="1499" y="698"/>
                  </a:cubicBezTo>
                  <a:cubicBezTo>
                    <a:pt x="1601" y="495"/>
                    <a:pt x="1702" y="102"/>
                    <a:pt x="1179"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6444687" y="2453951"/>
              <a:ext cx="73232" cy="53779"/>
            </a:xfrm>
            <a:custGeom>
              <a:avLst/>
              <a:gdLst/>
              <a:ahLst/>
              <a:cxnLst/>
              <a:rect l="l" t="t" r="r" b="b"/>
              <a:pathLst>
                <a:path w="1295" h="951" extrusionOk="0">
                  <a:moveTo>
                    <a:pt x="873" y="0"/>
                  </a:moveTo>
                  <a:cubicBezTo>
                    <a:pt x="844" y="0"/>
                    <a:pt x="800" y="0"/>
                    <a:pt x="771" y="15"/>
                  </a:cubicBezTo>
                  <a:cubicBezTo>
                    <a:pt x="640" y="102"/>
                    <a:pt x="291" y="306"/>
                    <a:pt x="44" y="713"/>
                  </a:cubicBezTo>
                  <a:cubicBezTo>
                    <a:pt x="0" y="844"/>
                    <a:pt x="102" y="916"/>
                    <a:pt x="204" y="946"/>
                  </a:cubicBezTo>
                  <a:cubicBezTo>
                    <a:pt x="211" y="949"/>
                    <a:pt x="222" y="951"/>
                    <a:pt x="236" y="951"/>
                  </a:cubicBezTo>
                  <a:cubicBezTo>
                    <a:pt x="384" y="951"/>
                    <a:pt x="877" y="748"/>
                    <a:pt x="1076" y="655"/>
                  </a:cubicBezTo>
                  <a:cubicBezTo>
                    <a:pt x="1135" y="640"/>
                    <a:pt x="1193" y="582"/>
                    <a:pt x="1207" y="538"/>
                  </a:cubicBezTo>
                  <a:cubicBezTo>
                    <a:pt x="1236" y="364"/>
                    <a:pt x="1295" y="44"/>
                    <a:pt x="873"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6503045" y="2135638"/>
              <a:ext cx="38737" cy="85617"/>
            </a:xfrm>
            <a:custGeom>
              <a:avLst/>
              <a:gdLst/>
              <a:ahLst/>
              <a:cxnLst/>
              <a:rect l="l" t="t" r="r" b="b"/>
              <a:pathLst>
                <a:path w="685" h="1514" extrusionOk="0">
                  <a:moveTo>
                    <a:pt x="1" y="1"/>
                  </a:moveTo>
                  <a:lnTo>
                    <a:pt x="1" y="1513"/>
                  </a:lnTo>
                  <a:lnTo>
                    <a:pt x="641" y="1179"/>
                  </a:lnTo>
                  <a:cubicBezTo>
                    <a:pt x="641" y="1179"/>
                    <a:pt x="321" y="1019"/>
                    <a:pt x="321" y="728"/>
                  </a:cubicBezTo>
                  <a:cubicBezTo>
                    <a:pt x="321" y="539"/>
                    <a:pt x="539" y="233"/>
                    <a:pt x="684" y="59"/>
                  </a:cubicBezTo>
                  <a:cubicBezTo>
                    <a:pt x="306" y="15"/>
                    <a:pt x="1" y="1"/>
                    <a:pt x="1"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6497333" y="2324002"/>
              <a:ext cx="64976" cy="84768"/>
            </a:xfrm>
            <a:custGeom>
              <a:avLst/>
              <a:gdLst/>
              <a:ahLst/>
              <a:cxnLst/>
              <a:rect l="l" t="t" r="r" b="b"/>
              <a:pathLst>
                <a:path w="1149" h="1499" extrusionOk="0">
                  <a:moveTo>
                    <a:pt x="102" y="0"/>
                  </a:moveTo>
                  <a:lnTo>
                    <a:pt x="102" y="1498"/>
                  </a:lnTo>
                  <a:cubicBezTo>
                    <a:pt x="102" y="1498"/>
                    <a:pt x="291" y="1455"/>
                    <a:pt x="451" y="1353"/>
                  </a:cubicBezTo>
                  <a:cubicBezTo>
                    <a:pt x="0" y="946"/>
                    <a:pt x="785" y="335"/>
                    <a:pt x="1149" y="102"/>
                  </a:cubicBezTo>
                  <a:cubicBezTo>
                    <a:pt x="582" y="15"/>
                    <a:pt x="102" y="0"/>
                    <a:pt x="102"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5776851" y="2277123"/>
              <a:ext cx="264880" cy="308028"/>
            </a:xfrm>
            <a:custGeom>
              <a:avLst/>
              <a:gdLst/>
              <a:ahLst/>
              <a:cxnLst/>
              <a:rect l="l" t="t" r="r" b="b"/>
              <a:pathLst>
                <a:path w="4684" h="5447" extrusionOk="0">
                  <a:moveTo>
                    <a:pt x="4684" y="0"/>
                  </a:moveTo>
                  <a:lnTo>
                    <a:pt x="4684" y="0"/>
                  </a:lnTo>
                  <a:cubicBezTo>
                    <a:pt x="4683" y="0"/>
                    <a:pt x="3738" y="829"/>
                    <a:pt x="3331" y="1658"/>
                  </a:cubicBezTo>
                  <a:cubicBezTo>
                    <a:pt x="2909" y="2502"/>
                    <a:pt x="1513" y="5003"/>
                    <a:pt x="0" y="5367"/>
                  </a:cubicBezTo>
                  <a:cubicBezTo>
                    <a:pt x="139" y="5422"/>
                    <a:pt x="278" y="5446"/>
                    <a:pt x="416" y="5446"/>
                  </a:cubicBezTo>
                  <a:cubicBezTo>
                    <a:pt x="1157" y="5446"/>
                    <a:pt x="1872" y="4729"/>
                    <a:pt x="2473" y="4116"/>
                  </a:cubicBezTo>
                  <a:cubicBezTo>
                    <a:pt x="3360" y="3244"/>
                    <a:pt x="3738" y="1367"/>
                    <a:pt x="468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4571975" y="2687497"/>
              <a:ext cx="1029775" cy="956600"/>
            </a:xfrm>
            <a:custGeom>
              <a:avLst/>
              <a:gdLst/>
              <a:ahLst/>
              <a:cxnLst/>
              <a:rect l="l" t="t" r="r" b="b"/>
              <a:pathLst>
                <a:path w="18210" h="16916" extrusionOk="0">
                  <a:moveTo>
                    <a:pt x="13076" y="1"/>
                  </a:moveTo>
                  <a:cubicBezTo>
                    <a:pt x="13076" y="1"/>
                    <a:pt x="2022" y="6007"/>
                    <a:pt x="1" y="7185"/>
                  </a:cubicBezTo>
                  <a:cubicBezTo>
                    <a:pt x="1906" y="13672"/>
                    <a:pt x="6414" y="16915"/>
                    <a:pt x="6414" y="16915"/>
                  </a:cubicBezTo>
                  <a:lnTo>
                    <a:pt x="18210" y="6662"/>
                  </a:lnTo>
                  <a:cubicBezTo>
                    <a:pt x="14457" y="4800"/>
                    <a:pt x="13076" y="1"/>
                    <a:pt x="13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5509547" y="2842950"/>
              <a:ext cx="51065" cy="51065"/>
            </a:xfrm>
            <a:custGeom>
              <a:avLst/>
              <a:gdLst/>
              <a:ahLst/>
              <a:cxnLst/>
              <a:rect l="l" t="t" r="r" b="b"/>
              <a:pathLst>
                <a:path w="903" h="903" extrusionOk="0">
                  <a:moveTo>
                    <a:pt x="452" y="0"/>
                  </a:moveTo>
                  <a:cubicBezTo>
                    <a:pt x="204" y="0"/>
                    <a:pt x="1" y="204"/>
                    <a:pt x="1" y="451"/>
                  </a:cubicBezTo>
                  <a:cubicBezTo>
                    <a:pt x="1" y="713"/>
                    <a:pt x="204" y="902"/>
                    <a:pt x="452" y="902"/>
                  </a:cubicBezTo>
                  <a:cubicBezTo>
                    <a:pt x="713" y="902"/>
                    <a:pt x="902" y="713"/>
                    <a:pt x="902" y="451"/>
                  </a:cubicBezTo>
                  <a:cubicBezTo>
                    <a:pt x="902" y="219"/>
                    <a:pt x="713" y="0"/>
                    <a:pt x="452" y="0"/>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6761301" y="1468645"/>
              <a:ext cx="273928" cy="313400"/>
            </a:xfrm>
            <a:custGeom>
              <a:avLst/>
              <a:gdLst/>
              <a:ahLst/>
              <a:cxnLst/>
              <a:rect l="l" t="t" r="r" b="b"/>
              <a:pathLst>
                <a:path w="4844" h="5542" extrusionOk="0">
                  <a:moveTo>
                    <a:pt x="437" y="0"/>
                  </a:moveTo>
                  <a:cubicBezTo>
                    <a:pt x="204" y="0"/>
                    <a:pt x="1" y="175"/>
                    <a:pt x="30" y="408"/>
                  </a:cubicBezTo>
                  <a:lnTo>
                    <a:pt x="30" y="3636"/>
                  </a:lnTo>
                  <a:cubicBezTo>
                    <a:pt x="30" y="3855"/>
                    <a:pt x="204" y="4044"/>
                    <a:pt x="437" y="4044"/>
                  </a:cubicBezTo>
                  <a:lnTo>
                    <a:pt x="3578" y="4044"/>
                  </a:lnTo>
                  <a:lnTo>
                    <a:pt x="4844" y="5542"/>
                  </a:lnTo>
                  <a:lnTo>
                    <a:pt x="4844" y="4044"/>
                  </a:lnTo>
                  <a:lnTo>
                    <a:pt x="4844" y="2778"/>
                  </a:lnTo>
                  <a:lnTo>
                    <a:pt x="4844" y="408"/>
                  </a:lnTo>
                  <a:cubicBezTo>
                    <a:pt x="4844" y="190"/>
                    <a:pt x="4655" y="0"/>
                    <a:pt x="4422"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6818075" y="1506080"/>
              <a:ext cx="155456" cy="142449"/>
            </a:xfrm>
            <a:custGeom>
              <a:avLst/>
              <a:gdLst/>
              <a:ahLst/>
              <a:cxnLst/>
              <a:rect l="l" t="t" r="r" b="b"/>
              <a:pathLst>
                <a:path w="2749" h="2519" extrusionOk="0">
                  <a:moveTo>
                    <a:pt x="1375" y="0"/>
                  </a:moveTo>
                  <a:cubicBezTo>
                    <a:pt x="1309" y="0"/>
                    <a:pt x="1244" y="37"/>
                    <a:pt x="1207" y="109"/>
                  </a:cubicBezTo>
                  <a:lnTo>
                    <a:pt x="946" y="647"/>
                  </a:lnTo>
                  <a:cubicBezTo>
                    <a:pt x="902" y="691"/>
                    <a:pt x="858" y="749"/>
                    <a:pt x="800" y="749"/>
                  </a:cubicBezTo>
                  <a:lnTo>
                    <a:pt x="218" y="836"/>
                  </a:lnTo>
                  <a:cubicBezTo>
                    <a:pt x="58" y="851"/>
                    <a:pt x="0" y="1055"/>
                    <a:pt x="117" y="1171"/>
                  </a:cubicBezTo>
                  <a:lnTo>
                    <a:pt x="553" y="1564"/>
                  </a:lnTo>
                  <a:cubicBezTo>
                    <a:pt x="582" y="1607"/>
                    <a:pt x="626" y="1680"/>
                    <a:pt x="596" y="1738"/>
                  </a:cubicBezTo>
                  <a:lnTo>
                    <a:pt x="509" y="2291"/>
                  </a:lnTo>
                  <a:cubicBezTo>
                    <a:pt x="487" y="2427"/>
                    <a:pt x="578" y="2518"/>
                    <a:pt x="688" y="2518"/>
                  </a:cubicBezTo>
                  <a:cubicBezTo>
                    <a:pt x="720" y="2518"/>
                    <a:pt x="753" y="2511"/>
                    <a:pt x="786" y="2494"/>
                  </a:cubicBezTo>
                  <a:lnTo>
                    <a:pt x="1295" y="2218"/>
                  </a:lnTo>
                  <a:cubicBezTo>
                    <a:pt x="1324" y="2204"/>
                    <a:pt x="1356" y="2196"/>
                    <a:pt x="1387" y="2196"/>
                  </a:cubicBezTo>
                  <a:cubicBezTo>
                    <a:pt x="1418" y="2196"/>
                    <a:pt x="1447" y="2204"/>
                    <a:pt x="1469" y="2218"/>
                  </a:cubicBezTo>
                  <a:lnTo>
                    <a:pt x="1978" y="2494"/>
                  </a:lnTo>
                  <a:cubicBezTo>
                    <a:pt x="2007" y="2511"/>
                    <a:pt x="2038" y="2518"/>
                    <a:pt x="2068" y="2518"/>
                  </a:cubicBezTo>
                  <a:cubicBezTo>
                    <a:pt x="2172" y="2518"/>
                    <a:pt x="2266" y="2427"/>
                    <a:pt x="2255" y="2291"/>
                  </a:cubicBezTo>
                  <a:lnTo>
                    <a:pt x="2167" y="1738"/>
                  </a:lnTo>
                  <a:cubicBezTo>
                    <a:pt x="2153" y="1680"/>
                    <a:pt x="2182" y="1607"/>
                    <a:pt x="2225" y="1564"/>
                  </a:cubicBezTo>
                  <a:lnTo>
                    <a:pt x="2633" y="1171"/>
                  </a:lnTo>
                  <a:cubicBezTo>
                    <a:pt x="2749" y="1055"/>
                    <a:pt x="2691" y="851"/>
                    <a:pt x="2531" y="836"/>
                  </a:cubicBezTo>
                  <a:lnTo>
                    <a:pt x="1949" y="749"/>
                  </a:lnTo>
                  <a:cubicBezTo>
                    <a:pt x="1876" y="735"/>
                    <a:pt x="1833" y="691"/>
                    <a:pt x="1804" y="647"/>
                  </a:cubicBezTo>
                  <a:lnTo>
                    <a:pt x="1542" y="109"/>
                  </a:lnTo>
                  <a:cubicBezTo>
                    <a:pt x="1505" y="37"/>
                    <a:pt x="1440" y="0"/>
                    <a:pt x="137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362523" y="1933928"/>
              <a:ext cx="275568" cy="250517"/>
            </a:xfrm>
            <a:custGeom>
              <a:avLst/>
              <a:gdLst/>
              <a:ahLst/>
              <a:cxnLst/>
              <a:rect l="l" t="t" r="r" b="b"/>
              <a:pathLst>
                <a:path w="4873" h="4430" extrusionOk="0">
                  <a:moveTo>
                    <a:pt x="2436" y="1"/>
                  </a:moveTo>
                  <a:cubicBezTo>
                    <a:pt x="1869" y="1"/>
                    <a:pt x="1302" y="215"/>
                    <a:pt x="873" y="644"/>
                  </a:cubicBezTo>
                  <a:cubicBezTo>
                    <a:pt x="0" y="1517"/>
                    <a:pt x="0" y="2913"/>
                    <a:pt x="873" y="3786"/>
                  </a:cubicBezTo>
                  <a:cubicBezTo>
                    <a:pt x="1302" y="4215"/>
                    <a:pt x="1869" y="4429"/>
                    <a:pt x="2436" y="4429"/>
                  </a:cubicBezTo>
                  <a:cubicBezTo>
                    <a:pt x="3004" y="4429"/>
                    <a:pt x="3571" y="4215"/>
                    <a:pt x="4000" y="3786"/>
                  </a:cubicBezTo>
                  <a:cubicBezTo>
                    <a:pt x="4873" y="2913"/>
                    <a:pt x="4873" y="1517"/>
                    <a:pt x="4000" y="644"/>
                  </a:cubicBezTo>
                  <a:cubicBezTo>
                    <a:pt x="3571" y="215"/>
                    <a:pt x="3004"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398714" y="2007498"/>
              <a:ext cx="204032" cy="118359"/>
            </a:xfrm>
            <a:custGeom>
              <a:avLst/>
              <a:gdLst/>
              <a:ahLst/>
              <a:cxnLst/>
              <a:rect l="l" t="t" r="r" b="b"/>
              <a:pathLst>
                <a:path w="3608" h="2093" extrusionOk="0">
                  <a:moveTo>
                    <a:pt x="1063" y="0"/>
                  </a:moveTo>
                  <a:cubicBezTo>
                    <a:pt x="962" y="0"/>
                    <a:pt x="850" y="25"/>
                    <a:pt x="727" y="85"/>
                  </a:cubicBezTo>
                  <a:cubicBezTo>
                    <a:pt x="0" y="405"/>
                    <a:pt x="931" y="1845"/>
                    <a:pt x="1804" y="2092"/>
                  </a:cubicBezTo>
                  <a:cubicBezTo>
                    <a:pt x="2676" y="1845"/>
                    <a:pt x="3607" y="405"/>
                    <a:pt x="2880" y="85"/>
                  </a:cubicBezTo>
                  <a:cubicBezTo>
                    <a:pt x="2758" y="29"/>
                    <a:pt x="2646" y="5"/>
                    <a:pt x="2546" y="5"/>
                  </a:cubicBezTo>
                  <a:cubicBezTo>
                    <a:pt x="2045" y="5"/>
                    <a:pt x="1804" y="580"/>
                    <a:pt x="1804" y="580"/>
                  </a:cubicBezTo>
                  <a:cubicBezTo>
                    <a:pt x="1804" y="580"/>
                    <a:pt x="155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5819601" y="2906284"/>
              <a:ext cx="705744" cy="230328"/>
            </a:xfrm>
            <a:custGeom>
              <a:avLst/>
              <a:gdLst/>
              <a:ahLst/>
              <a:cxnLst/>
              <a:rect l="l" t="t" r="r" b="b"/>
              <a:pathLst>
                <a:path w="12480" h="4073" extrusionOk="0">
                  <a:moveTo>
                    <a:pt x="1848" y="0"/>
                  </a:moveTo>
                  <a:cubicBezTo>
                    <a:pt x="830" y="0"/>
                    <a:pt x="1" y="829"/>
                    <a:pt x="1" y="1847"/>
                  </a:cubicBezTo>
                  <a:lnTo>
                    <a:pt x="1" y="2240"/>
                  </a:lnTo>
                  <a:cubicBezTo>
                    <a:pt x="1" y="3258"/>
                    <a:pt x="830" y="4073"/>
                    <a:pt x="1848" y="4073"/>
                  </a:cubicBezTo>
                  <a:lnTo>
                    <a:pt x="10618" y="4073"/>
                  </a:lnTo>
                  <a:cubicBezTo>
                    <a:pt x="11636" y="4073"/>
                    <a:pt x="12450" y="3258"/>
                    <a:pt x="12450" y="2240"/>
                  </a:cubicBezTo>
                  <a:lnTo>
                    <a:pt x="12450" y="1847"/>
                  </a:lnTo>
                  <a:cubicBezTo>
                    <a:pt x="12480" y="829"/>
                    <a:pt x="11636" y="0"/>
                    <a:pt x="1061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5850024" y="2949035"/>
              <a:ext cx="247632" cy="144825"/>
            </a:xfrm>
            <a:custGeom>
              <a:avLst/>
              <a:gdLst/>
              <a:ahLst/>
              <a:cxnLst/>
              <a:rect l="l" t="t" r="r" b="b"/>
              <a:pathLst>
                <a:path w="4379" h="2561" extrusionOk="0">
                  <a:moveTo>
                    <a:pt x="1279" y="0"/>
                  </a:moveTo>
                  <a:cubicBezTo>
                    <a:pt x="1156" y="0"/>
                    <a:pt x="1021" y="30"/>
                    <a:pt x="874" y="102"/>
                  </a:cubicBezTo>
                  <a:cubicBezTo>
                    <a:pt x="1" y="510"/>
                    <a:pt x="1106" y="2270"/>
                    <a:pt x="2182" y="2560"/>
                  </a:cubicBezTo>
                  <a:cubicBezTo>
                    <a:pt x="3244" y="2270"/>
                    <a:pt x="4379" y="524"/>
                    <a:pt x="3491" y="102"/>
                  </a:cubicBezTo>
                  <a:cubicBezTo>
                    <a:pt x="3347" y="37"/>
                    <a:pt x="3214" y="10"/>
                    <a:pt x="3094" y="10"/>
                  </a:cubicBezTo>
                  <a:cubicBezTo>
                    <a:pt x="2486" y="10"/>
                    <a:pt x="2182" y="699"/>
                    <a:pt x="2182" y="699"/>
                  </a:cubicBezTo>
                  <a:cubicBezTo>
                    <a:pt x="2182" y="699"/>
                    <a:pt x="1873" y="0"/>
                    <a:pt x="1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6123944" y="2958931"/>
              <a:ext cx="92968" cy="119321"/>
            </a:xfrm>
            <a:custGeom>
              <a:avLst/>
              <a:gdLst/>
              <a:ahLst/>
              <a:cxnLst/>
              <a:rect l="l" t="t" r="r" b="b"/>
              <a:pathLst>
                <a:path w="1644" h="2110" extrusionOk="0">
                  <a:moveTo>
                    <a:pt x="800" y="451"/>
                  </a:moveTo>
                  <a:cubicBezTo>
                    <a:pt x="873" y="451"/>
                    <a:pt x="945" y="495"/>
                    <a:pt x="989" y="553"/>
                  </a:cubicBezTo>
                  <a:cubicBezTo>
                    <a:pt x="1047" y="596"/>
                    <a:pt x="1062" y="698"/>
                    <a:pt x="1062" y="815"/>
                  </a:cubicBezTo>
                  <a:lnTo>
                    <a:pt x="1062" y="858"/>
                  </a:lnTo>
                  <a:cubicBezTo>
                    <a:pt x="1018" y="887"/>
                    <a:pt x="989" y="916"/>
                    <a:pt x="945" y="931"/>
                  </a:cubicBezTo>
                  <a:cubicBezTo>
                    <a:pt x="916" y="946"/>
                    <a:pt x="858" y="946"/>
                    <a:pt x="829" y="946"/>
                  </a:cubicBezTo>
                  <a:cubicBezTo>
                    <a:pt x="756" y="946"/>
                    <a:pt x="698" y="931"/>
                    <a:pt x="655" y="887"/>
                  </a:cubicBezTo>
                  <a:cubicBezTo>
                    <a:pt x="596" y="844"/>
                    <a:pt x="582" y="786"/>
                    <a:pt x="582" y="713"/>
                  </a:cubicBezTo>
                  <a:cubicBezTo>
                    <a:pt x="582" y="640"/>
                    <a:pt x="596" y="567"/>
                    <a:pt x="640" y="524"/>
                  </a:cubicBezTo>
                  <a:cubicBezTo>
                    <a:pt x="669" y="480"/>
                    <a:pt x="727" y="451"/>
                    <a:pt x="800" y="451"/>
                  </a:cubicBezTo>
                  <a:close/>
                  <a:moveTo>
                    <a:pt x="800" y="0"/>
                  </a:moveTo>
                  <a:cubicBezTo>
                    <a:pt x="684" y="0"/>
                    <a:pt x="553" y="15"/>
                    <a:pt x="465" y="58"/>
                  </a:cubicBezTo>
                  <a:cubicBezTo>
                    <a:pt x="349" y="117"/>
                    <a:pt x="276" y="146"/>
                    <a:pt x="204" y="218"/>
                  </a:cubicBezTo>
                  <a:cubicBezTo>
                    <a:pt x="145" y="277"/>
                    <a:pt x="102" y="349"/>
                    <a:pt x="58" y="436"/>
                  </a:cubicBezTo>
                  <a:cubicBezTo>
                    <a:pt x="29" y="524"/>
                    <a:pt x="0" y="626"/>
                    <a:pt x="0" y="713"/>
                  </a:cubicBezTo>
                  <a:cubicBezTo>
                    <a:pt x="0" y="815"/>
                    <a:pt x="29" y="931"/>
                    <a:pt x="58" y="1004"/>
                  </a:cubicBezTo>
                  <a:cubicBezTo>
                    <a:pt x="102" y="1076"/>
                    <a:pt x="145" y="1149"/>
                    <a:pt x="204" y="1207"/>
                  </a:cubicBezTo>
                  <a:cubicBezTo>
                    <a:pt x="276" y="1251"/>
                    <a:pt x="335" y="1295"/>
                    <a:pt x="422" y="1324"/>
                  </a:cubicBezTo>
                  <a:cubicBezTo>
                    <a:pt x="495" y="1353"/>
                    <a:pt x="582" y="1367"/>
                    <a:pt x="698" y="1367"/>
                  </a:cubicBezTo>
                  <a:cubicBezTo>
                    <a:pt x="800" y="1367"/>
                    <a:pt x="873" y="1353"/>
                    <a:pt x="945" y="1324"/>
                  </a:cubicBezTo>
                  <a:cubicBezTo>
                    <a:pt x="1004" y="1295"/>
                    <a:pt x="1062" y="1280"/>
                    <a:pt x="1076" y="1251"/>
                  </a:cubicBezTo>
                  <a:lnTo>
                    <a:pt x="1076" y="1251"/>
                  </a:lnTo>
                  <a:cubicBezTo>
                    <a:pt x="1076" y="1382"/>
                    <a:pt x="1047" y="1498"/>
                    <a:pt x="945" y="1571"/>
                  </a:cubicBezTo>
                  <a:cubicBezTo>
                    <a:pt x="858" y="1644"/>
                    <a:pt x="756" y="1673"/>
                    <a:pt x="611" y="1673"/>
                  </a:cubicBezTo>
                  <a:cubicBezTo>
                    <a:pt x="553" y="1673"/>
                    <a:pt x="495" y="1673"/>
                    <a:pt x="422" y="1658"/>
                  </a:cubicBezTo>
                  <a:cubicBezTo>
                    <a:pt x="364" y="1658"/>
                    <a:pt x="291" y="1615"/>
                    <a:pt x="247" y="1600"/>
                  </a:cubicBezTo>
                  <a:cubicBezTo>
                    <a:pt x="218" y="1615"/>
                    <a:pt x="189" y="1658"/>
                    <a:pt x="175" y="1687"/>
                  </a:cubicBezTo>
                  <a:cubicBezTo>
                    <a:pt x="145" y="1731"/>
                    <a:pt x="131" y="1760"/>
                    <a:pt x="131" y="1818"/>
                  </a:cubicBezTo>
                  <a:cubicBezTo>
                    <a:pt x="131" y="1905"/>
                    <a:pt x="189" y="1978"/>
                    <a:pt x="276" y="2036"/>
                  </a:cubicBezTo>
                  <a:cubicBezTo>
                    <a:pt x="393" y="2095"/>
                    <a:pt x="509" y="2109"/>
                    <a:pt x="698" y="2109"/>
                  </a:cubicBezTo>
                  <a:cubicBezTo>
                    <a:pt x="844" y="2109"/>
                    <a:pt x="975" y="2095"/>
                    <a:pt x="1076" y="2036"/>
                  </a:cubicBezTo>
                  <a:cubicBezTo>
                    <a:pt x="1193" y="2007"/>
                    <a:pt x="1280" y="1935"/>
                    <a:pt x="1367" y="1833"/>
                  </a:cubicBezTo>
                  <a:cubicBezTo>
                    <a:pt x="1454" y="1745"/>
                    <a:pt x="1513" y="1644"/>
                    <a:pt x="1571" y="1498"/>
                  </a:cubicBezTo>
                  <a:cubicBezTo>
                    <a:pt x="1629" y="1353"/>
                    <a:pt x="1644" y="1178"/>
                    <a:pt x="1644" y="1004"/>
                  </a:cubicBezTo>
                  <a:cubicBezTo>
                    <a:pt x="1644" y="669"/>
                    <a:pt x="1571" y="436"/>
                    <a:pt x="1425"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6229181" y="2958931"/>
              <a:ext cx="92176" cy="119321"/>
            </a:xfrm>
            <a:custGeom>
              <a:avLst/>
              <a:gdLst/>
              <a:ahLst/>
              <a:cxnLst/>
              <a:rect l="l" t="t" r="r" b="b"/>
              <a:pathLst>
                <a:path w="1630" h="2110" extrusionOk="0">
                  <a:moveTo>
                    <a:pt x="772" y="451"/>
                  </a:moveTo>
                  <a:cubicBezTo>
                    <a:pt x="844" y="451"/>
                    <a:pt x="917" y="495"/>
                    <a:pt x="961" y="553"/>
                  </a:cubicBezTo>
                  <a:cubicBezTo>
                    <a:pt x="1019" y="596"/>
                    <a:pt x="1033" y="698"/>
                    <a:pt x="1033" y="815"/>
                  </a:cubicBezTo>
                  <a:lnTo>
                    <a:pt x="1033" y="858"/>
                  </a:lnTo>
                  <a:cubicBezTo>
                    <a:pt x="1004" y="887"/>
                    <a:pt x="961" y="916"/>
                    <a:pt x="932" y="931"/>
                  </a:cubicBezTo>
                  <a:cubicBezTo>
                    <a:pt x="888" y="946"/>
                    <a:pt x="830" y="946"/>
                    <a:pt x="801" y="946"/>
                  </a:cubicBezTo>
                  <a:cubicBezTo>
                    <a:pt x="728" y="946"/>
                    <a:pt x="670" y="931"/>
                    <a:pt x="626" y="887"/>
                  </a:cubicBezTo>
                  <a:cubicBezTo>
                    <a:pt x="582" y="844"/>
                    <a:pt x="553" y="786"/>
                    <a:pt x="553" y="713"/>
                  </a:cubicBezTo>
                  <a:cubicBezTo>
                    <a:pt x="553" y="640"/>
                    <a:pt x="582" y="567"/>
                    <a:pt x="612" y="524"/>
                  </a:cubicBezTo>
                  <a:cubicBezTo>
                    <a:pt x="655" y="480"/>
                    <a:pt x="699" y="451"/>
                    <a:pt x="772" y="451"/>
                  </a:cubicBezTo>
                  <a:close/>
                  <a:moveTo>
                    <a:pt x="801" y="0"/>
                  </a:moveTo>
                  <a:cubicBezTo>
                    <a:pt x="670" y="0"/>
                    <a:pt x="539" y="15"/>
                    <a:pt x="452" y="58"/>
                  </a:cubicBezTo>
                  <a:cubicBezTo>
                    <a:pt x="350" y="117"/>
                    <a:pt x="277" y="146"/>
                    <a:pt x="204" y="218"/>
                  </a:cubicBezTo>
                  <a:cubicBezTo>
                    <a:pt x="146" y="277"/>
                    <a:pt x="88" y="349"/>
                    <a:pt x="59" y="436"/>
                  </a:cubicBezTo>
                  <a:cubicBezTo>
                    <a:pt x="15" y="524"/>
                    <a:pt x="1" y="626"/>
                    <a:pt x="1" y="713"/>
                  </a:cubicBezTo>
                  <a:cubicBezTo>
                    <a:pt x="1" y="815"/>
                    <a:pt x="15" y="931"/>
                    <a:pt x="59" y="1004"/>
                  </a:cubicBezTo>
                  <a:cubicBezTo>
                    <a:pt x="88" y="1076"/>
                    <a:pt x="146" y="1149"/>
                    <a:pt x="204" y="1207"/>
                  </a:cubicBezTo>
                  <a:cubicBezTo>
                    <a:pt x="277" y="1251"/>
                    <a:pt x="321" y="1295"/>
                    <a:pt x="422" y="1324"/>
                  </a:cubicBezTo>
                  <a:cubicBezTo>
                    <a:pt x="495" y="1353"/>
                    <a:pt x="582" y="1367"/>
                    <a:pt x="684" y="1367"/>
                  </a:cubicBezTo>
                  <a:cubicBezTo>
                    <a:pt x="801" y="1367"/>
                    <a:pt x="873" y="1353"/>
                    <a:pt x="946" y="1324"/>
                  </a:cubicBezTo>
                  <a:cubicBezTo>
                    <a:pt x="1004" y="1295"/>
                    <a:pt x="1048" y="1280"/>
                    <a:pt x="1077" y="1251"/>
                  </a:cubicBezTo>
                  <a:lnTo>
                    <a:pt x="1077" y="1251"/>
                  </a:lnTo>
                  <a:cubicBezTo>
                    <a:pt x="1077" y="1382"/>
                    <a:pt x="1033" y="1498"/>
                    <a:pt x="946" y="1571"/>
                  </a:cubicBezTo>
                  <a:cubicBezTo>
                    <a:pt x="859" y="1644"/>
                    <a:pt x="742" y="1673"/>
                    <a:pt x="597" y="1673"/>
                  </a:cubicBezTo>
                  <a:cubicBezTo>
                    <a:pt x="524" y="1673"/>
                    <a:pt x="466" y="1673"/>
                    <a:pt x="422" y="1658"/>
                  </a:cubicBezTo>
                  <a:cubicBezTo>
                    <a:pt x="364" y="1658"/>
                    <a:pt x="292" y="1615"/>
                    <a:pt x="233" y="1600"/>
                  </a:cubicBezTo>
                  <a:cubicBezTo>
                    <a:pt x="219" y="1615"/>
                    <a:pt x="175" y="1658"/>
                    <a:pt x="161" y="1687"/>
                  </a:cubicBezTo>
                  <a:cubicBezTo>
                    <a:pt x="146" y="1731"/>
                    <a:pt x="132" y="1760"/>
                    <a:pt x="132" y="1818"/>
                  </a:cubicBezTo>
                  <a:cubicBezTo>
                    <a:pt x="132" y="1905"/>
                    <a:pt x="175" y="1978"/>
                    <a:pt x="277" y="2036"/>
                  </a:cubicBezTo>
                  <a:cubicBezTo>
                    <a:pt x="379" y="2095"/>
                    <a:pt x="510" y="2109"/>
                    <a:pt x="684" y="2109"/>
                  </a:cubicBezTo>
                  <a:cubicBezTo>
                    <a:pt x="830" y="2109"/>
                    <a:pt x="961" y="2095"/>
                    <a:pt x="1077" y="2036"/>
                  </a:cubicBezTo>
                  <a:cubicBezTo>
                    <a:pt x="1179" y="2007"/>
                    <a:pt x="1266" y="1935"/>
                    <a:pt x="1368" y="1833"/>
                  </a:cubicBezTo>
                  <a:cubicBezTo>
                    <a:pt x="1455" y="1745"/>
                    <a:pt x="1513" y="1644"/>
                    <a:pt x="1557" y="1498"/>
                  </a:cubicBezTo>
                  <a:cubicBezTo>
                    <a:pt x="1615" y="1353"/>
                    <a:pt x="1630" y="1178"/>
                    <a:pt x="1630" y="1004"/>
                  </a:cubicBezTo>
                  <a:cubicBezTo>
                    <a:pt x="1630" y="669"/>
                    <a:pt x="1557" y="436"/>
                    <a:pt x="1411" y="262"/>
                  </a:cubicBezTo>
                  <a:cubicBezTo>
                    <a:pt x="1266" y="87"/>
                    <a:pt x="1048"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6332834" y="2958931"/>
              <a:ext cx="92968" cy="119321"/>
            </a:xfrm>
            <a:custGeom>
              <a:avLst/>
              <a:gdLst/>
              <a:ahLst/>
              <a:cxnLst/>
              <a:rect l="l" t="t" r="r" b="b"/>
              <a:pathLst>
                <a:path w="1644" h="2110" extrusionOk="0">
                  <a:moveTo>
                    <a:pt x="786" y="451"/>
                  </a:moveTo>
                  <a:cubicBezTo>
                    <a:pt x="858" y="451"/>
                    <a:pt x="931" y="495"/>
                    <a:pt x="960" y="553"/>
                  </a:cubicBezTo>
                  <a:cubicBezTo>
                    <a:pt x="1018" y="596"/>
                    <a:pt x="1033" y="698"/>
                    <a:pt x="1033" y="815"/>
                  </a:cubicBezTo>
                  <a:lnTo>
                    <a:pt x="1033" y="858"/>
                  </a:lnTo>
                  <a:cubicBezTo>
                    <a:pt x="1004" y="887"/>
                    <a:pt x="960" y="916"/>
                    <a:pt x="931" y="931"/>
                  </a:cubicBezTo>
                  <a:cubicBezTo>
                    <a:pt x="887" y="946"/>
                    <a:pt x="844" y="946"/>
                    <a:pt x="800" y="946"/>
                  </a:cubicBezTo>
                  <a:cubicBezTo>
                    <a:pt x="727" y="946"/>
                    <a:pt x="669" y="931"/>
                    <a:pt x="640" y="887"/>
                  </a:cubicBezTo>
                  <a:cubicBezTo>
                    <a:pt x="582" y="844"/>
                    <a:pt x="567" y="786"/>
                    <a:pt x="567" y="713"/>
                  </a:cubicBezTo>
                  <a:cubicBezTo>
                    <a:pt x="567" y="640"/>
                    <a:pt x="582" y="567"/>
                    <a:pt x="611" y="524"/>
                  </a:cubicBezTo>
                  <a:cubicBezTo>
                    <a:pt x="655" y="480"/>
                    <a:pt x="713" y="451"/>
                    <a:pt x="786" y="451"/>
                  </a:cubicBezTo>
                  <a:close/>
                  <a:moveTo>
                    <a:pt x="800" y="0"/>
                  </a:moveTo>
                  <a:cubicBezTo>
                    <a:pt x="669" y="0"/>
                    <a:pt x="553" y="15"/>
                    <a:pt x="451" y="58"/>
                  </a:cubicBezTo>
                  <a:cubicBezTo>
                    <a:pt x="349" y="117"/>
                    <a:pt x="277" y="146"/>
                    <a:pt x="204" y="218"/>
                  </a:cubicBezTo>
                  <a:cubicBezTo>
                    <a:pt x="146" y="277"/>
                    <a:pt x="87" y="349"/>
                    <a:pt x="58" y="436"/>
                  </a:cubicBezTo>
                  <a:cubicBezTo>
                    <a:pt x="15" y="524"/>
                    <a:pt x="0" y="626"/>
                    <a:pt x="0" y="713"/>
                  </a:cubicBezTo>
                  <a:cubicBezTo>
                    <a:pt x="0" y="815"/>
                    <a:pt x="15" y="931"/>
                    <a:pt x="58" y="1004"/>
                  </a:cubicBezTo>
                  <a:cubicBezTo>
                    <a:pt x="87" y="1076"/>
                    <a:pt x="146" y="1149"/>
                    <a:pt x="204" y="1207"/>
                  </a:cubicBezTo>
                  <a:cubicBezTo>
                    <a:pt x="277" y="1251"/>
                    <a:pt x="335" y="1295"/>
                    <a:pt x="422" y="1324"/>
                  </a:cubicBezTo>
                  <a:cubicBezTo>
                    <a:pt x="495" y="1353"/>
                    <a:pt x="582" y="1367"/>
                    <a:pt x="698" y="1367"/>
                  </a:cubicBezTo>
                  <a:cubicBezTo>
                    <a:pt x="800" y="1367"/>
                    <a:pt x="873" y="1353"/>
                    <a:pt x="946" y="1324"/>
                  </a:cubicBezTo>
                  <a:cubicBezTo>
                    <a:pt x="1004" y="1295"/>
                    <a:pt x="1062" y="1280"/>
                    <a:pt x="1076" y="1251"/>
                  </a:cubicBezTo>
                  <a:lnTo>
                    <a:pt x="1076" y="1251"/>
                  </a:lnTo>
                  <a:cubicBezTo>
                    <a:pt x="1076" y="1382"/>
                    <a:pt x="1033" y="1498"/>
                    <a:pt x="946" y="1571"/>
                  </a:cubicBezTo>
                  <a:cubicBezTo>
                    <a:pt x="858" y="1644"/>
                    <a:pt x="742" y="1673"/>
                    <a:pt x="597" y="1673"/>
                  </a:cubicBezTo>
                  <a:cubicBezTo>
                    <a:pt x="553" y="1673"/>
                    <a:pt x="495" y="1673"/>
                    <a:pt x="422" y="1658"/>
                  </a:cubicBezTo>
                  <a:cubicBezTo>
                    <a:pt x="364" y="1658"/>
                    <a:pt x="291" y="1615"/>
                    <a:pt x="233" y="1600"/>
                  </a:cubicBezTo>
                  <a:cubicBezTo>
                    <a:pt x="218" y="1615"/>
                    <a:pt x="189" y="1658"/>
                    <a:pt x="160" y="1687"/>
                  </a:cubicBezTo>
                  <a:cubicBezTo>
                    <a:pt x="146" y="1731"/>
                    <a:pt x="131" y="1760"/>
                    <a:pt x="131" y="1818"/>
                  </a:cubicBezTo>
                  <a:cubicBezTo>
                    <a:pt x="131" y="1905"/>
                    <a:pt x="189" y="1978"/>
                    <a:pt x="277" y="2036"/>
                  </a:cubicBezTo>
                  <a:cubicBezTo>
                    <a:pt x="378" y="2095"/>
                    <a:pt x="509" y="2109"/>
                    <a:pt x="698" y="2109"/>
                  </a:cubicBezTo>
                  <a:cubicBezTo>
                    <a:pt x="844" y="2109"/>
                    <a:pt x="960" y="2095"/>
                    <a:pt x="1076" y="2036"/>
                  </a:cubicBezTo>
                  <a:cubicBezTo>
                    <a:pt x="1178" y="2007"/>
                    <a:pt x="1280" y="1935"/>
                    <a:pt x="1367" y="1833"/>
                  </a:cubicBezTo>
                  <a:cubicBezTo>
                    <a:pt x="1455" y="1745"/>
                    <a:pt x="1513" y="1644"/>
                    <a:pt x="1571" y="1498"/>
                  </a:cubicBezTo>
                  <a:cubicBezTo>
                    <a:pt x="1615" y="1353"/>
                    <a:pt x="1644" y="1178"/>
                    <a:pt x="1644" y="1004"/>
                  </a:cubicBezTo>
                  <a:cubicBezTo>
                    <a:pt x="1644" y="669"/>
                    <a:pt x="1571" y="436"/>
                    <a:pt x="1426"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6261244" y="2788663"/>
              <a:ext cx="148104" cy="125089"/>
            </a:xfrm>
            <a:custGeom>
              <a:avLst/>
              <a:gdLst/>
              <a:ahLst/>
              <a:cxnLst/>
              <a:rect l="l" t="t" r="r" b="b"/>
              <a:pathLst>
                <a:path w="2619" h="2212" extrusionOk="0">
                  <a:moveTo>
                    <a:pt x="1" y="1"/>
                  </a:moveTo>
                  <a:lnTo>
                    <a:pt x="1" y="2211"/>
                  </a:lnTo>
                  <a:lnTo>
                    <a:pt x="2619" y="2211"/>
                  </a:lnTo>
                  <a:lnTo>
                    <a:pt x="1" y="1"/>
                  </a:ln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7177440" y="1464517"/>
              <a:ext cx="667120" cy="384992"/>
            </a:xfrm>
            <a:custGeom>
              <a:avLst/>
              <a:gdLst/>
              <a:ahLst/>
              <a:cxnLst/>
              <a:rect l="l" t="t" r="r" b="b"/>
              <a:pathLst>
                <a:path w="11797" h="6808" extrusionOk="0">
                  <a:moveTo>
                    <a:pt x="495" y="1"/>
                  </a:moveTo>
                  <a:cubicBezTo>
                    <a:pt x="219" y="1"/>
                    <a:pt x="1" y="219"/>
                    <a:pt x="1" y="481"/>
                  </a:cubicBezTo>
                  <a:lnTo>
                    <a:pt x="1" y="4451"/>
                  </a:lnTo>
                  <a:lnTo>
                    <a:pt x="1" y="4902"/>
                  </a:lnTo>
                  <a:lnTo>
                    <a:pt x="1" y="6807"/>
                  </a:lnTo>
                  <a:lnTo>
                    <a:pt x="2822" y="4902"/>
                  </a:lnTo>
                  <a:lnTo>
                    <a:pt x="11302" y="4902"/>
                  </a:lnTo>
                  <a:cubicBezTo>
                    <a:pt x="11563" y="4902"/>
                    <a:pt x="11782" y="4684"/>
                    <a:pt x="11782" y="4408"/>
                  </a:cubicBezTo>
                  <a:lnTo>
                    <a:pt x="11782" y="481"/>
                  </a:lnTo>
                  <a:cubicBezTo>
                    <a:pt x="11796" y="219"/>
                    <a:pt x="11578" y="1"/>
                    <a:pt x="1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7209560" y="1499916"/>
              <a:ext cx="200696" cy="200696"/>
            </a:xfrm>
            <a:custGeom>
              <a:avLst/>
              <a:gdLst/>
              <a:ahLst/>
              <a:cxnLst/>
              <a:rect l="l" t="t" r="r" b="b"/>
              <a:pathLst>
                <a:path w="3549" h="3549" extrusionOk="0">
                  <a:moveTo>
                    <a:pt x="0" y="0"/>
                  </a:moveTo>
                  <a:lnTo>
                    <a:pt x="0" y="3549"/>
                  </a:lnTo>
                  <a:lnTo>
                    <a:pt x="3549" y="3549"/>
                  </a:lnTo>
                  <a:lnTo>
                    <a:pt x="35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7275325" y="1543459"/>
              <a:ext cx="69952" cy="70009"/>
            </a:xfrm>
            <a:custGeom>
              <a:avLst/>
              <a:gdLst/>
              <a:ahLst/>
              <a:cxnLst/>
              <a:rect l="l" t="t" r="r" b="b"/>
              <a:pathLst>
                <a:path w="1237" h="1238" extrusionOk="0">
                  <a:moveTo>
                    <a:pt x="626" y="1"/>
                  </a:moveTo>
                  <a:cubicBezTo>
                    <a:pt x="277" y="1"/>
                    <a:pt x="1" y="263"/>
                    <a:pt x="1" y="612"/>
                  </a:cubicBezTo>
                  <a:cubicBezTo>
                    <a:pt x="1" y="961"/>
                    <a:pt x="277" y="1237"/>
                    <a:pt x="626" y="1237"/>
                  </a:cubicBezTo>
                  <a:cubicBezTo>
                    <a:pt x="975" y="1237"/>
                    <a:pt x="1237" y="961"/>
                    <a:pt x="1237" y="612"/>
                  </a:cubicBezTo>
                  <a:cubicBezTo>
                    <a:pt x="1237" y="263"/>
                    <a:pt x="975" y="1"/>
                    <a:pt x="62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7244902" y="1618329"/>
              <a:ext cx="131648" cy="83128"/>
            </a:xfrm>
            <a:custGeom>
              <a:avLst/>
              <a:gdLst/>
              <a:ahLst/>
              <a:cxnLst/>
              <a:rect l="l" t="t" r="r" b="b"/>
              <a:pathLst>
                <a:path w="2328" h="1470" extrusionOk="0">
                  <a:moveTo>
                    <a:pt x="1164" y="0"/>
                  </a:moveTo>
                  <a:cubicBezTo>
                    <a:pt x="524" y="0"/>
                    <a:pt x="1" y="524"/>
                    <a:pt x="1" y="1164"/>
                  </a:cubicBezTo>
                  <a:lnTo>
                    <a:pt x="1" y="1469"/>
                  </a:lnTo>
                  <a:lnTo>
                    <a:pt x="2328" y="1469"/>
                  </a:lnTo>
                  <a:lnTo>
                    <a:pt x="2328" y="1164"/>
                  </a:lnTo>
                  <a:cubicBezTo>
                    <a:pt x="2328" y="509"/>
                    <a:pt x="1789" y="0"/>
                    <a:pt x="116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7439825" y="1511396"/>
              <a:ext cx="172760" cy="49425"/>
            </a:xfrm>
            <a:custGeom>
              <a:avLst/>
              <a:gdLst/>
              <a:ahLst/>
              <a:cxnLst/>
              <a:rect l="l" t="t" r="r" b="b"/>
              <a:pathLst>
                <a:path w="3055" h="874" extrusionOk="0">
                  <a:moveTo>
                    <a:pt x="437" y="1"/>
                  </a:moveTo>
                  <a:cubicBezTo>
                    <a:pt x="204" y="1"/>
                    <a:pt x="0" y="204"/>
                    <a:pt x="0" y="437"/>
                  </a:cubicBezTo>
                  <a:cubicBezTo>
                    <a:pt x="0" y="670"/>
                    <a:pt x="204" y="873"/>
                    <a:pt x="437" y="873"/>
                  </a:cubicBezTo>
                  <a:lnTo>
                    <a:pt x="2618" y="873"/>
                  </a:lnTo>
                  <a:cubicBezTo>
                    <a:pt x="2851" y="873"/>
                    <a:pt x="3055" y="670"/>
                    <a:pt x="3055" y="437"/>
                  </a:cubicBezTo>
                  <a:cubicBezTo>
                    <a:pt x="3055" y="190"/>
                    <a:pt x="2866"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7441464" y="1621609"/>
              <a:ext cx="359488" cy="49425"/>
            </a:xfrm>
            <a:custGeom>
              <a:avLst/>
              <a:gdLst/>
              <a:ahLst/>
              <a:cxnLst/>
              <a:rect l="l" t="t" r="r" b="b"/>
              <a:pathLst>
                <a:path w="6357" h="874" extrusionOk="0">
                  <a:moveTo>
                    <a:pt x="437" y="1"/>
                  </a:moveTo>
                  <a:cubicBezTo>
                    <a:pt x="190" y="1"/>
                    <a:pt x="1" y="190"/>
                    <a:pt x="1" y="437"/>
                  </a:cubicBezTo>
                  <a:cubicBezTo>
                    <a:pt x="1" y="670"/>
                    <a:pt x="190" y="873"/>
                    <a:pt x="437" y="873"/>
                  </a:cubicBezTo>
                  <a:lnTo>
                    <a:pt x="5920" y="873"/>
                  </a:lnTo>
                  <a:cubicBezTo>
                    <a:pt x="6153" y="873"/>
                    <a:pt x="6356" y="670"/>
                    <a:pt x="6356" y="437"/>
                  </a:cubicBezTo>
                  <a:cubicBezTo>
                    <a:pt x="6356" y="204"/>
                    <a:pt x="6153" y="1"/>
                    <a:pt x="5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6798340" y="3239356"/>
              <a:ext cx="540392" cy="279696"/>
            </a:xfrm>
            <a:custGeom>
              <a:avLst/>
              <a:gdLst/>
              <a:ahLst/>
              <a:cxnLst/>
              <a:rect l="l" t="t" r="r" b="b"/>
              <a:pathLst>
                <a:path w="9556" h="4946" extrusionOk="0">
                  <a:moveTo>
                    <a:pt x="655" y="1"/>
                  </a:moveTo>
                  <a:cubicBezTo>
                    <a:pt x="291" y="1"/>
                    <a:pt x="0" y="292"/>
                    <a:pt x="0" y="655"/>
                  </a:cubicBezTo>
                  <a:lnTo>
                    <a:pt x="0" y="4291"/>
                  </a:lnTo>
                  <a:cubicBezTo>
                    <a:pt x="0" y="4655"/>
                    <a:pt x="291" y="4946"/>
                    <a:pt x="655" y="4946"/>
                  </a:cubicBezTo>
                  <a:lnTo>
                    <a:pt x="8901" y="4946"/>
                  </a:lnTo>
                  <a:cubicBezTo>
                    <a:pt x="9265" y="4946"/>
                    <a:pt x="9556" y="4655"/>
                    <a:pt x="9556" y="4291"/>
                  </a:cubicBezTo>
                  <a:lnTo>
                    <a:pt x="9556" y="655"/>
                  </a:lnTo>
                  <a:cubicBezTo>
                    <a:pt x="9556" y="292"/>
                    <a:pt x="9236" y="1"/>
                    <a:pt x="890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6851778" y="3276396"/>
              <a:ext cx="208161" cy="208104"/>
            </a:xfrm>
            <a:custGeom>
              <a:avLst/>
              <a:gdLst/>
              <a:ahLst/>
              <a:cxnLst/>
              <a:rect l="l" t="t" r="r" b="b"/>
              <a:pathLst>
                <a:path w="3681" h="3680" extrusionOk="0">
                  <a:moveTo>
                    <a:pt x="1833" y="0"/>
                  </a:moveTo>
                  <a:cubicBezTo>
                    <a:pt x="830" y="0"/>
                    <a:pt x="0" y="829"/>
                    <a:pt x="0" y="1847"/>
                  </a:cubicBezTo>
                  <a:cubicBezTo>
                    <a:pt x="0" y="2865"/>
                    <a:pt x="830" y="3680"/>
                    <a:pt x="1833" y="3680"/>
                  </a:cubicBezTo>
                  <a:cubicBezTo>
                    <a:pt x="2851" y="3680"/>
                    <a:pt x="3680" y="2865"/>
                    <a:pt x="3680" y="1847"/>
                  </a:cubicBezTo>
                  <a:lnTo>
                    <a:pt x="1833" y="1847"/>
                  </a:lnTo>
                  <a:lnTo>
                    <a:pt x="1833"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6977598" y="3276396"/>
              <a:ext cx="83129" cy="82280"/>
            </a:xfrm>
            <a:custGeom>
              <a:avLst/>
              <a:gdLst/>
              <a:ahLst/>
              <a:cxnLst/>
              <a:rect l="l" t="t" r="r" b="b"/>
              <a:pathLst>
                <a:path w="1470" h="1455" extrusionOk="0">
                  <a:moveTo>
                    <a:pt x="1" y="0"/>
                  </a:moveTo>
                  <a:lnTo>
                    <a:pt x="1" y="1455"/>
                  </a:lnTo>
                  <a:lnTo>
                    <a:pt x="1455" y="1455"/>
                  </a:lnTo>
                  <a:cubicBezTo>
                    <a:pt x="1470" y="655"/>
                    <a:pt x="815" y="0"/>
                    <a:pt x="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7089451" y="3284596"/>
              <a:ext cx="121809" cy="37097"/>
            </a:xfrm>
            <a:custGeom>
              <a:avLst/>
              <a:gdLst/>
              <a:ahLst/>
              <a:cxnLst/>
              <a:rect l="l" t="t" r="r" b="b"/>
              <a:pathLst>
                <a:path w="2154" h="656" extrusionOk="0">
                  <a:moveTo>
                    <a:pt x="335" y="1"/>
                  </a:moveTo>
                  <a:cubicBezTo>
                    <a:pt x="146" y="1"/>
                    <a:pt x="1" y="146"/>
                    <a:pt x="1" y="335"/>
                  </a:cubicBezTo>
                  <a:cubicBezTo>
                    <a:pt x="1" y="510"/>
                    <a:pt x="146" y="655"/>
                    <a:pt x="335" y="655"/>
                  </a:cubicBezTo>
                  <a:lnTo>
                    <a:pt x="1804" y="655"/>
                  </a:lnTo>
                  <a:cubicBezTo>
                    <a:pt x="1979" y="655"/>
                    <a:pt x="2124" y="510"/>
                    <a:pt x="2124" y="335"/>
                  </a:cubicBezTo>
                  <a:cubicBezTo>
                    <a:pt x="2153" y="175"/>
                    <a:pt x="1993" y="1"/>
                    <a:pt x="18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7089451" y="3356130"/>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7089451" y="3426872"/>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7183208" y="3131631"/>
              <a:ext cx="155513" cy="144825"/>
            </a:xfrm>
            <a:custGeom>
              <a:avLst/>
              <a:gdLst/>
              <a:ahLst/>
              <a:cxnLst/>
              <a:rect l="l" t="t" r="r" b="b"/>
              <a:pathLst>
                <a:path w="2750" h="2561" extrusionOk="0">
                  <a:moveTo>
                    <a:pt x="2750" y="0"/>
                  </a:moveTo>
                  <a:cubicBezTo>
                    <a:pt x="2750" y="0"/>
                    <a:pt x="1" y="2037"/>
                    <a:pt x="88" y="2095"/>
                  </a:cubicBezTo>
                  <a:cubicBezTo>
                    <a:pt x="175" y="2153"/>
                    <a:pt x="2750" y="2560"/>
                    <a:pt x="2750" y="2560"/>
                  </a:cubicBezTo>
                  <a:lnTo>
                    <a:pt x="2750" y="0"/>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7723584" y="1972777"/>
              <a:ext cx="113552" cy="113552"/>
            </a:xfrm>
            <a:custGeom>
              <a:avLst/>
              <a:gdLst/>
              <a:ahLst/>
              <a:cxnLst/>
              <a:rect l="l" t="t" r="r" b="b"/>
              <a:pathLst>
                <a:path w="2008" h="2008" extrusionOk="0">
                  <a:moveTo>
                    <a:pt x="1004" y="1"/>
                  </a:moveTo>
                  <a:cubicBezTo>
                    <a:pt x="858" y="1"/>
                    <a:pt x="742" y="117"/>
                    <a:pt x="742" y="263"/>
                  </a:cubicBezTo>
                  <a:lnTo>
                    <a:pt x="742" y="757"/>
                  </a:lnTo>
                  <a:lnTo>
                    <a:pt x="262" y="757"/>
                  </a:lnTo>
                  <a:cubicBezTo>
                    <a:pt x="116" y="757"/>
                    <a:pt x="0" y="859"/>
                    <a:pt x="0" y="1004"/>
                  </a:cubicBezTo>
                  <a:cubicBezTo>
                    <a:pt x="0" y="1150"/>
                    <a:pt x="116" y="1266"/>
                    <a:pt x="262" y="1266"/>
                  </a:cubicBezTo>
                  <a:lnTo>
                    <a:pt x="742" y="1266"/>
                  </a:lnTo>
                  <a:lnTo>
                    <a:pt x="742" y="1746"/>
                  </a:lnTo>
                  <a:cubicBezTo>
                    <a:pt x="742" y="1892"/>
                    <a:pt x="858" y="2008"/>
                    <a:pt x="1004" y="2008"/>
                  </a:cubicBezTo>
                  <a:cubicBezTo>
                    <a:pt x="1149" y="2008"/>
                    <a:pt x="1265" y="1892"/>
                    <a:pt x="1265" y="1746"/>
                  </a:cubicBezTo>
                  <a:lnTo>
                    <a:pt x="1265" y="1266"/>
                  </a:lnTo>
                  <a:lnTo>
                    <a:pt x="1745" y="1266"/>
                  </a:lnTo>
                  <a:cubicBezTo>
                    <a:pt x="1891" y="1266"/>
                    <a:pt x="2007" y="1150"/>
                    <a:pt x="2007" y="1004"/>
                  </a:cubicBezTo>
                  <a:cubicBezTo>
                    <a:pt x="2007" y="859"/>
                    <a:pt x="1876" y="757"/>
                    <a:pt x="1745" y="757"/>
                  </a:cubicBezTo>
                  <a:lnTo>
                    <a:pt x="1265" y="757"/>
                  </a:lnTo>
                  <a:lnTo>
                    <a:pt x="1265" y="263"/>
                  </a:lnTo>
                  <a:cubicBezTo>
                    <a:pt x="1265" y="117"/>
                    <a:pt x="1149" y="1"/>
                    <a:pt x="1004"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6667544" y="1309064"/>
              <a:ext cx="113552" cy="112761"/>
            </a:xfrm>
            <a:custGeom>
              <a:avLst/>
              <a:gdLst/>
              <a:ahLst/>
              <a:cxnLst/>
              <a:rect l="l" t="t" r="r" b="b"/>
              <a:pathLst>
                <a:path w="2008" h="1994" extrusionOk="0">
                  <a:moveTo>
                    <a:pt x="1004" y="1"/>
                  </a:moveTo>
                  <a:cubicBezTo>
                    <a:pt x="859" y="1"/>
                    <a:pt x="757" y="103"/>
                    <a:pt x="757" y="248"/>
                  </a:cubicBezTo>
                  <a:lnTo>
                    <a:pt x="757" y="743"/>
                  </a:lnTo>
                  <a:lnTo>
                    <a:pt x="262" y="743"/>
                  </a:lnTo>
                  <a:cubicBezTo>
                    <a:pt x="117" y="743"/>
                    <a:pt x="1" y="859"/>
                    <a:pt x="1" y="1004"/>
                  </a:cubicBezTo>
                  <a:cubicBezTo>
                    <a:pt x="1" y="1135"/>
                    <a:pt x="117" y="1252"/>
                    <a:pt x="262" y="1252"/>
                  </a:cubicBezTo>
                  <a:lnTo>
                    <a:pt x="757" y="1252"/>
                  </a:lnTo>
                  <a:lnTo>
                    <a:pt x="757" y="1746"/>
                  </a:lnTo>
                  <a:cubicBezTo>
                    <a:pt x="757" y="1892"/>
                    <a:pt x="859" y="1993"/>
                    <a:pt x="1004" y="1993"/>
                  </a:cubicBezTo>
                  <a:cubicBezTo>
                    <a:pt x="1150" y="1993"/>
                    <a:pt x="1266" y="1892"/>
                    <a:pt x="1266" y="1746"/>
                  </a:cubicBezTo>
                  <a:lnTo>
                    <a:pt x="1266" y="1252"/>
                  </a:lnTo>
                  <a:lnTo>
                    <a:pt x="1760" y="1252"/>
                  </a:lnTo>
                  <a:cubicBezTo>
                    <a:pt x="1906" y="1252"/>
                    <a:pt x="2008" y="1135"/>
                    <a:pt x="2008" y="1004"/>
                  </a:cubicBezTo>
                  <a:cubicBezTo>
                    <a:pt x="1993" y="859"/>
                    <a:pt x="1877" y="743"/>
                    <a:pt x="1760" y="743"/>
                  </a:cubicBezTo>
                  <a:lnTo>
                    <a:pt x="1266" y="743"/>
                  </a:lnTo>
                  <a:lnTo>
                    <a:pt x="1266" y="248"/>
                  </a:lnTo>
                  <a:cubicBezTo>
                    <a:pt x="1266"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5550657" y="2225267"/>
              <a:ext cx="112761" cy="112761"/>
            </a:xfrm>
            <a:custGeom>
              <a:avLst/>
              <a:gdLst/>
              <a:ahLst/>
              <a:cxnLst/>
              <a:rect l="l" t="t" r="r" b="b"/>
              <a:pathLst>
                <a:path w="1994" h="1994" extrusionOk="0">
                  <a:moveTo>
                    <a:pt x="990" y="1"/>
                  </a:moveTo>
                  <a:cubicBezTo>
                    <a:pt x="844" y="1"/>
                    <a:pt x="743" y="103"/>
                    <a:pt x="743" y="248"/>
                  </a:cubicBezTo>
                  <a:lnTo>
                    <a:pt x="743" y="743"/>
                  </a:lnTo>
                  <a:lnTo>
                    <a:pt x="248" y="743"/>
                  </a:lnTo>
                  <a:cubicBezTo>
                    <a:pt x="103" y="743"/>
                    <a:pt x="1" y="844"/>
                    <a:pt x="1" y="990"/>
                  </a:cubicBezTo>
                  <a:cubicBezTo>
                    <a:pt x="1" y="1135"/>
                    <a:pt x="103" y="1252"/>
                    <a:pt x="248" y="1252"/>
                  </a:cubicBezTo>
                  <a:lnTo>
                    <a:pt x="743" y="1252"/>
                  </a:lnTo>
                  <a:lnTo>
                    <a:pt x="743" y="1746"/>
                  </a:lnTo>
                  <a:cubicBezTo>
                    <a:pt x="743" y="1892"/>
                    <a:pt x="844" y="1993"/>
                    <a:pt x="990" y="1993"/>
                  </a:cubicBezTo>
                  <a:cubicBezTo>
                    <a:pt x="1135" y="1993"/>
                    <a:pt x="1252" y="1892"/>
                    <a:pt x="1252" y="1746"/>
                  </a:cubicBezTo>
                  <a:lnTo>
                    <a:pt x="1252" y="1252"/>
                  </a:lnTo>
                  <a:lnTo>
                    <a:pt x="1746" y="1252"/>
                  </a:lnTo>
                  <a:cubicBezTo>
                    <a:pt x="1892" y="1252"/>
                    <a:pt x="1993" y="1135"/>
                    <a:pt x="1993" y="990"/>
                  </a:cubicBezTo>
                  <a:cubicBezTo>
                    <a:pt x="1993" y="844"/>
                    <a:pt x="1892" y="743"/>
                    <a:pt x="1746" y="743"/>
                  </a:cubicBezTo>
                  <a:lnTo>
                    <a:pt x="1252" y="743"/>
                  </a:lnTo>
                  <a:lnTo>
                    <a:pt x="1252" y="248"/>
                  </a:lnTo>
                  <a:cubicBezTo>
                    <a:pt x="1252" y="103"/>
                    <a:pt x="1150" y="1"/>
                    <a:pt x="990"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7419241" y="3262372"/>
              <a:ext cx="113552" cy="112761"/>
            </a:xfrm>
            <a:custGeom>
              <a:avLst/>
              <a:gdLst/>
              <a:ahLst/>
              <a:cxnLst/>
              <a:rect l="l" t="t" r="r" b="b"/>
              <a:pathLst>
                <a:path w="2008" h="1994" extrusionOk="0">
                  <a:moveTo>
                    <a:pt x="1004" y="1"/>
                  </a:moveTo>
                  <a:cubicBezTo>
                    <a:pt x="859" y="1"/>
                    <a:pt x="743" y="103"/>
                    <a:pt x="743" y="248"/>
                  </a:cubicBezTo>
                  <a:lnTo>
                    <a:pt x="743" y="743"/>
                  </a:lnTo>
                  <a:lnTo>
                    <a:pt x="263" y="743"/>
                  </a:lnTo>
                  <a:cubicBezTo>
                    <a:pt x="117" y="743"/>
                    <a:pt x="1" y="859"/>
                    <a:pt x="1" y="1004"/>
                  </a:cubicBezTo>
                  <a:cubicBezTo>
                    <a:pt x="1" y="1150"/>
                    <a:pt x="117" y="1252"/>
                    <a:pt x="263" y="1252"/>
                  </a:cubicBezTo>
                  <a:lnTo>
                    <a:pt x="743" y="1252"/>
                  </a:lnTo>
                  <a:lnTo>
                    <a:pt x="743" y="1746"/>
                  </a:lnTo>
                  <a:cubicBezTo>
                    <a:pt x="743" y="1892"/>
                    <a:pt x="859" y="1993"/>
                    <a:pt x="1004" y="1993"/>
                  </a:cubicBezTo>
                  <a:cubicBezTo>
                    <a:pt x="1150" y="1993"/>
                    <a:pt x="1252" y="1892"/>
                    <a:pt x="1252" y="1746"/>
                  </a:cubicBezTo>
                  <a:lnTo>
                    <a:pt x="1252" y="1252"/>
                  </a:lnTo>
                  <a:lnTo>
                    <a:pt x="1746" y="1252"/>
                  </a:lnTo>
                  <a:cubicBezTo>
                    <a:pt x="1892" y="1252"/>
                    <a:pt x="2008" y="1150"/>
                    <a:pt x="2008" y="1004"/>
                  </a:cubicBezTo>
                  <a:cubicBezTo>
                    <a:pt x="2008" y="859"/>
                    <a:pt x="1892" y="743"/>
                    <a:pt x="1746" y="743"/>
                  </a:cubicBezTo>
                  <a:lnTo>
                    <a:pt x="1252" y="743"/>
                  </a:lnTo>
                  <a:lnTo>
                    <a:pt x="1252" y="248"/>
                  </a:lnTo>
                  <a:cubicBezTo>
                    <a:pt x="1252"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559819" y="2829774"/>
              <a:ext cx="113552" cy="112761"/>
            </a:xfrm>
            <a:custGeom>
              <a:avLst/>
              <a:gdLst/>
              <a:ahLst/>
              <a:cxnLst/>
              <a:rect l="l" t="t" r="r" b="b"/>
              <a:pathLst>
                <a:path w="2008" h="1994" extrusionOk="0">
                  <a:moveTo>
                    <a:pt x="1004" y="1"/>
                  </a:moveTo>
                  <a:cubicBezTo>
                    <a:pt x="858" y="1"/>
                    <a:pt x="742" y="103"/>
                    <a:pt x="742" y="248"/>
                  </a:cubicBezTo>
                  <a:lnTo>
                    <a:pt x="742" y="743"/>
                  </a:lnTo>
                  <a:lnTo>
                    <a:pt x="262" y="743"/>
                  </a:lnTo>
                  <a:cubicBezTo>
                    <a:pt x="117" y="743"/>
                    <a:pt x="0" y="844"/>
                    <a:pt x="0" y="990"/>
                  </a:cubicBezTo>
                  <a:cubicBezTo>
                    <a:pt x="0" y="1135"/>
                    <a:pt x="117" y="1252"/>
                    <a:pt x="262" y="1252"/>
                  </a:cubicBezTo>
                  <a:lnTo>
                    <a:pt x="742" y="1252"/>
                  </a:lnTo>
                  <a:lnTo>
                    <a:pt x="742" y="1746"/>
                  </a:lnTo>
                  <a:cubicBezTo>
                    <a:pt x="742" y="1891"/>
                    <a:pt x="858" y="1993"/>
                    <a:pt x="1004" y="1993"/>
                  </a:cubicBezTo>
                  <a:cubicBezTo>
                    <a:pt x="1149" y="1993"/>
                    <a:pt x="1266" y="1891"/>
                    <a:pt x="1266" y="1746"/>
                  </a:cubicBezTo>
                  <a:lnTo>
                    <a:pt x="1266" y="1252"/>
                  </a:lnTo>
                  <a:lnTo>
                    <a:pt x="1746" y="1252"/>
                  </a:lnTo>
                  <a:cubicBezTo>
                    <a:pt x="1891" y="1252"/>
                    <a:pt x="2007" y="1135"/>
                    <a:pt x="2007" y="990"/>
                  </a:cubicBezTo>
                  <a:cubicBezTo>
                    <a:pt x="2007" y="844"/>
                    <a:pt x="1891" y="743"/>
                    <a:pt x="1746" y="743"/>
                  </a:cubicBezTo>
                  <a:lnTo>
                    <a:pt x="1266" y="743"/>
                  </a:lnTo>
                  <a:lnTo>
                    <a:pt x="1266" y="248"/>
                  </a:lnTo>
                  <a:cubicBezTo>
                    <a:pt x="1266" y="103"/>
                    <a:pt x="1149" y="1"/>
                    <a:pt x="10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5870608" y="1365839"/>
              <a:ext cx="104504" cy="104504"/>
            </a:xfrm>
            <a:custGeom>
              <a:avLst/>
              <a:gdLst/>
              <a:ahLst/>
              <a:cxnLst/>
              <a:rect l="l" t="t" r="r" b="b"/>
              <a:pathLst>
                <a:path w="1848" h="1848" extrusionOk="0">
                  <a:moveTo>
                    <a:pt x="917" y="393"/>
                  </a:moveTo>
                  <a:cubicBezTo>
                    <a:pt x="1193" y="393"/>
                    <a:pt x="1455" y="626"/>
                    <a:pt x="1455" y="917"/>
                  </a:cubicBezTo>
                  <a:cubicBezTo>
                    <a:pt x="1455" y="1208"/>
                    <a:pt x="1208" y="1455"/>
                    <a:pt x="917" y="1455"/>
                  </a:cubicBezTo>
                  <a:cubicBezTo>
                    <a:pt x="626" y="1455"/>
                    <a:pt x="393" y="1208"/>
                    <a:pt x="393" y="917"/>
                  </a:cubicBezTo>
                  <a:cubicBezTo>
                    <a:pt x="393" y="626"/>
                    <a:pt x="626" y="393"/>
                    <a:pt x="917" y="393"/>
                  </a:cubicBezTo>
                  <a:close/>
                  <a:moveTo>
                    <a:pt x="917" y="0"/>
                  </a:moveTo>
                  <a:cubicBezTo>
                    <a:pt x="408" y="0"/>
                    <a:pt x="0" y="408"/>
                    <a:pt x="0" y="917"/>
                  </a:cubicBezTo>
                  <a:cubicBezTo>
                    <a:pt x="0" y="1426"/>
                    <a:pt x="408" y="1848"/>
                    <a:pt x="917" y="1848"/>
                  </a:cubicBezTo>
                  <a:cubicBezTo>
                    <a:pt x="1426" y="1848"/>
                    <a:pt x="1848" y="1426"/>
                    <a:pt x="1848" y="917"/>
                  </a:cubicBezTo>
                  <a:cubicBezTo>
                    <a:pt x="1848" y="408"/>
                    <a:pt x="1426" y="0"/>
                    <a:pt x="917"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7725224" y="2445694"/>
              <a:ext cx="105296" cy="105353"/>
            </a:xfrm>
            <a:custGeom>
              <a:avLst/>
              <a:gdLst/>
              <a:ahLst/>
              <a:cxnLst/>
              <a:rect l="l" t="t" r="r" b="b"/>
              <a:pathLst>
                <a:path w="1862" h="1863" extrusionOk="0">
                  <a:moveTo>
                    <a:pt x="917" y="408"/>
                  </a:moveTo>
                  <a:cubicBezTo>
                    <a:pt x="1207" y="408"/>
                    <a:pt x="1455" y="641"/>
                    <a:pt x="1455" y="932"/>
                  </a:cubicBezTo>
                  <a:cubicBezTo>
                    <a:pt x="1455" y="1222"/>
                    <a:pt x="1207" y="1455"/>
                    <a:pt x="917" y="1455"/>
                  </a:cubicBezTo>
                  <a:cubicBezTo>
                    <a:pt x="626" y="1455"/>
                    <a:pt x="393" y="1222"/>
                    <a:pt x="393" y="932"/>
                  </a:cubicBezTo>
                  <a:cubicBezTo>
                    <a:pt x="393" y="641"/>
                    <a:pt x="626" y="408"/>
                    <a:pt x="917" y="408"/>
                  </a:cubicBezTo>
                  <a:close/>
                  <a:moveTo>
                    <a:pt x="917" y="1"/>
                  </a:moveTo>
                  <a:cubicBezTo>
                    <a:pt x="407" y="1"/>
                    <a:pt x="0" y="422"/>
                    <a:pt x="0" y="932"/>
                  </a:cubicBezTo>
                  <a:cubicBezTo>
                    <a:pt x="0" y="1441"/>
                    <a:pt x="407" y="1862"/>
                    <a:pt x="917" y="1862"/>
                  </a:cubicBezTo>
                  <a:cubicBezTo>
                    <a:pt x="1455" y="1862"/>
                    <a:pt x="1862" y="1441"/>
                    <a:pt x="1847" y="932"/>
                  </a:cubicBezTo>
                  <a:cubicBezTo>
                    <a:pt x="1847" y="422"/>
                    <a:pt x="1426" y="1"/>
                    <a:pt x="917"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6688919" y="3081472"/>
              <a:ext cx="104504" cy="104504"/>
            </a:xfrm>
            <a:custGeom>
              <a:avLst/>
              <a:gdLst/>
              <a:ahLst/>
              <a:cxnLst/>
              <a:rect l="l" t="t" r="r" b="b"/>
              <a:pathLst>
                <a:path w="1848" h="1848" extrusionOk="0">
                  <a:moveTo>
                    <a:pt x="917" y="393"/>
                  </a:moveTo>
                  <a:cubicBezTo>
                    <a:pt x="1208" y="393"/>
                    <a:pt x="1426" y="640"/>
                    <a:pt x="1455" y="931"/>
                  </a:cubicBezTo>
                  <a:cubicBezTo>
                    <a:pt x="1455" y="1222"/>
                    <a:pt x="1208" y="1455"/>
                    <a:pt x="917" y="1455"/>
                  </a:cubicBezTo>
                  <a:cubicBezTo>
                    <a:pt x="626" y="1455"/>
                    <a:pt x="393" y="1222"/>
                    <a:pt x="393" y="931"/>
                  </a:cubicBezTo>
                  <a:cubicBezTo>
                    <a:pt x="393" y="640"/>
                    <a:pt x="626" y="393"/>
                    <a:pt x="917" y="393"/>
                  </a:cubicBezTo>
                  <a:close/>
                  <a:moveTo>
                    <a:pt x="917" y="0"/>
                  </a:moveTo>
                  <a:cubicBezTo>
                    <a:pt x="408" y="0"/>
                    <a:pt x="1" y="422"/>
                    <a:pt x="1" y="931"/>
                  </a:cubicBezTo>
                  <a:cubicBezTo>
                    <a:pt x="1" y="1440"/>
                    <a:pt x="408" y="1847"/>
                    <a:pt x="917" y="1847"/>
                  </a:cubicBezTo>
                  <a:cubicBezTo>
                    <a:pt x="1426" y="1847"/>
                    <a:pt x="1848" y="1440"/>
                    <a:pt x="1848" y="931"/>
                  </a:cubicBezTo>
                  <a:cubicBezTo>
                    <a:pt x="1848" y="422"/>
                    <a:pt x="1426" y="0"/>
                    <a:pt x="9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5619759" y="1666000"/>
              <a:ext cx="338112" cy="338112"/>
            </a:xfrm>
            <a:custGeom>
              <a:avLst/>
              <a:gdLst/>
              <a:ahLst/>
              <a:cxnLst/>
              <a:rect l="l" t="t" r="r" b="b"/>
              <a:pathLst>
                <a:path w="5979" h="5979" extrusionOk="0">
                  <a:moveTo>
                    <a:pt x="510" y="1"/>
                  </a:moveTo>
                  <a:cubicBezTo>
                    <a:pt x="219" y="1"/>
                    <a:pt x="1" y="234"/>
                    <a:pt x="1" y="510"/>
                  </a:cubicBezTo>
                  <a:lnTo>
                    <a:pt x="1" y="5470"/>
                  </a:lnTo>
                  <a:cubicBezTo>
                    <a:pt x="1" y="5760"/>
                    <a:pt x="233" y="5979"/>
                    <a:pt x="510" y="5979"/>
                  </a:cubicBezTo>
                  <a:lnTo>
                    <a:pt x="5469" y="5979"/>
                  </a:lnTo>
                  <a:cubicBezTo>
                    <a:pt x="5760" y="5979"/>
                    <a:pt x="5978" y="5746"/>
                    <a:pt x="5978" y="5470"/>
                  </a:cubicBezTo>
                  <a:lnTo>
                    <a:pt x="5978" y="510"/>
                  </a:lnTo>
                  <a:cubicBezTo>
                    <a:pt x="5978" y="219"/>
                    <a:pt x="5760" y="1"/>
                    <a:pt x="5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5870608" y="1701400"/>
              <a:ext cx="29689" cy="250912"/>
            </a:xfrm>
            <a:custGeom>
              <a:avLst/>
              <a:gdLst/>
              <a:ahLst/>
              <a:cxnLst/>
              <a:rect l="l" t="t" r="r" b="b"/>
              <a:pathLst>
                <a:path w="525" h="4437" extrusionOk="0">
                  <a:moveTo>
                    <a:pt x="262" y="0"/>
                  </a:moveTo>
                  <a:cubicBezTo>
                    <a:pt x="117" y="0"/>
                    <a:pt x="0" y="131"/>
                    <a:pt x="15" y="277"/>
                  </a:cubicBezTo>
                  <a:lnTo>
                    <a:pt x="15" y="4189"/>
                  </a:lnTo>
                  <a:cubicBezTo>
                    <a:pt x="15" y="4335"/>
                    <a:pt x="117" y="4436"/>
                    <a:pt x="262" y="4436"/>
                  </a:cubicBezTo>
                  <a:cubicBezTo>
                    <a:pt x="408" y="4436"/>
                    <a:pt x="524" y="4335"/>
                    <a:pt x="524" y="4189"/>
                  </a:cubicBezTo>
                  <a:lnTo>
                    <a:pt x="524" y="262"/>
                  </a:lnTo>
                  <a:cubicBezTo>
                    <a:pt x="524" y="117"/>
                    <a:pt x="40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5747219" y="1717855"/>
              <a:ext cx="116041" cy="219640"/>
            </a:xfrm>
            <a:custGeom>
              <a:avLst/>
              <a:gdLst/>
              <a:ahLst/>
              <a:cxnLst/>
              <a:rect l="l" t="t" r="r" b="b"/>
              <a:pathLst>
                <a:path w="2052" h="3884" extrusionOk="0">
                  <a:moveTo>
                    <a:pt x="1" y="2880"/>
                  </a:moveTo>
                  <a:lnTo>
                    <a:pt x="1" y="2880"/>
                  </a:lnTo>
                  <a:cubicBezTo>
                    <a:pt x="1" y="2880"/>
                    <a:pt x="0" y="2880"/>
                    <a:pt x="0" y="2880"/>
                  </a:cubicBezTo>
                  <a:cubicBezTo>
                    <a:pt x="0" y="2880"/>
                    <a:pt x="1" y="2880"/>
                    <a:pt x="1" y="2880"/>
                  </a:cubicBezTo>
                  <a:lnTo>
                    <a:pt x="1" y="2880"/>
                  </a:lnTo>
                  <a:close/>
                  <a:moveTo>
                    <a:pt x="2052" y="0"/>
                  </a:moveTo>
                  <a:cubicBezTo>
                    <a:pt x="1533" y="915"/>
                    <a:pt x="957" y="1118"/>
                    <a:pt x="547" y="1118"/>
                  </a:cubicBezTo>
                  <a:cubicBezTo>
                    <a:pt x="221" y="1118"/>
                    <a:pt x="1" y="989"/>
                    <a:pt x="1" y="989"/>
                  </a:cubicBezTo>
                  <a:lnTo>
                    <a:pt x="1" y="1935"/>
                  </a:lnTo>
                  <a:lnTo>
                    <a:pt x="1" y="2880"/>
                  </a:lnTo>
                  <a:lnTo>
                    <a:pt x="1" y="2880"/>
                  </a:lnTo>
                  <a:cubicBezTo>
                    <a:pt x="13" y="2873"/>
                    <a:pt x="222" y="2763"/>
                    <a:pt x="527" y="2763"/>
                  </a:cubicBezTo>
                  <a:cubicBezTo>
                    <a:pt x="940" y="2763"/>
                    <a:pt x="1530" y="2963"/>
                    <a:pt x="2052" y="3884"/>
                  </a:cubicBezTo>
                  <a:lnTo>
                    <a:pt x="2052" y="1949"/>
                  </a:lnTo>
                  <a:lnTo>
                    <a:pt x="2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5665846" y="1772934"/>
              <a:ext cx="70744" cy="109481"/>
            </a:xfrm>
            <a:custGeom>
              <a:avLst/>
              <a:gdLst/>
              <a:ahLst/>
              <a:cxnLst/>
              <a:rect l="l" t="t" r="r" b="b"/>
              <a:pathLst>
                <a:path w="1251" h="1936" extrusionOk="0">
                  <a:moveTo>
                    <a:pt x="495" y="1"/>
                  </a:moveTo>
                  <a:cubicBezTo>
                    <a:pt x="218" y="1"/>
                    <a:pt x="0" y="219"/>
                    <a:pt x="0" y="481"/>
                  </a:cubicBezTo>
                  <a:lnTo>
                    <a:pt x="0" y="1455"/>
                  </a:lnTo>
                  <a:cubicBezTo>
                    <a:pt x="0" y="1717"/>
                    <a:pt x="218" y="1935"/>
                    <a:pt x="495" y="1935"/>
                  </a:cubicBezTo>
                  <a:lnTo>
                    <a:pt x="1251" y="1935"/>
                  </a:lnTo>
                  <a:lnTo>
                    <a:pt x="1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5707749" y="1888915"/>
              <a:ext cx="28840" cy="69161"/>
            </a:xfrm>
            <a:custGeom>
              <a:avLst/>
              <a:gdLst/>
              <a:ahLst/>
              <a:cxnLst/>
              <a:rect l="l" t="t" r="r" b="b"/>
              <a:pathLst>
                <a:path w="510" h="1223" extrusionOk="0">
                  <a:moveTo>
                    <a:pt x="248" y="0"/>
                  </a:moveTo>
                  <a:cubicBezTo>
                    <a:pt x="103" y="0"/>
                    <a:pt x="1" y="102"/>
                    <a:pt x="1" y="248"/>
                  </a:cubicBezTo>
                  <a:lnTo>
                    <a:pt x="1" y="960"/>
                  </a:lnTo>
                  <a:cubicBezTo>
                    <a:pt x="1" y="1106"/>
                    <a:pt x="103" y="1222"/>
                    <a:pt x="248" y="1222"/>
                  </a:cubicBezTo>
                  <a:cubicBezTo>
                    <a:pt x="408" y="1222"/>
                    <a:pt x="510" y="1106"/>
                    <a:pt x="510" y="960"/>
                  </a:cubicBezTo>
                  <a:lnTo>
                    <a:pt x="510" y="248"/>
                  </a:lnTo>
                  <a:cubicBezTo>
                    <a:pt x="510" y="102"/>
                    <a:pt x="408"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5937222" y="1666000"/>
              <a:ext cx="100376" cy="127577"/>
            </a:xfrm>
            <a:custGeom>
              <a:avLst/>
              <a:gdLst/>
              <a:ahLst/>
              <a:cxnLst/>
              <a:rect l="l" t="t" r="r" b="b"/>
              <a:pathLst>
                <a:path w="1775" h="2256" extrusionOk="0">
                  <a:moveTo>
                    <a:pt x="1" y="1"/>
                  </a:moveTo>
                  <a:lnTo>
                    <a:pt x="1" y="2255"/>
                  </a:lnTo>
                  <a:lnTo>
                    <a:pt x="1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6305691" y="3259940"/>
              <a:ext cx="278848" cy="245936"/>
            </a:xfrm>
            <a:custGeom>
              <a:avLst/>
              <a:gdLst/>
              <a:ahLst/>
              <a:cxnLst/>
              <a:rect l="l" t="t" r="r" b="b"/>
              <a:pathLst>
                <a:path w="4931" h="4349" extrusionOk="0">
                  <a:moveTo>
                    <a:pt x="495" y="0"/>
                  </a:moveTo>
                  <a:cubicBezTo>
                    <a:pt x="218" y="0"/>
                    <a:pt x="0" y="218"/>
                    <a:pt x="0" y="495"/>
                  </a:cubicBezTo>
                  <a:lnTo>
                    <a:pt x="0" y="3854"/>
                  </a:lnTo>
                  <a:cubicBezTo>
                    <a:pt x="0" y="4131"/>
                    <a:pt x="218" y="4349"/>
                    <a:pt x="495" y="4349"/>
                  </a:cubicBezTo>
                  <a:lnTo>
                    <a:pt x="4451" y="4349"/>
                  </a:lnTo>
                  <a:cubicBezTo>
                    <a:pt x="4713" y="4349"/>
                    <a:pt x="4931" y="4131"/>
                    <a:pt x="4931" y="3854"/>
                  </a:cubicBezTo>
                  <a:lnTo>
                    <a:pt x="4931" y="495"/>
                  </a:lnTo>
                  <a:cubicBezTo>
                    <a:pt x="4931" y="218"/>
                    <a:pt x="4713" y="0"/>
                    <a:pt x="4451"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6355001" y="3305971"/>
              <a:ext cx="173608" cy="158001"/>
            </a:xfrm>
            <a:custGeom>
              <a:avLst/>
              <a:gdLst/>
              <a:ahLst/>
              <a:cxnLst/>
              <a:rect l="l" t="t" r="r" b="b"/>
              <a:pathLst>
                <a:path w="3070" h="2794" extrusionOk="0">
                  <a:moveTo>
                    <a:pt x="1615" y="1077"/>
                  </a:moveTo>
                  <a:cubicBezTo>
                    <a:pt x="1644" y="1077"/>
                    <a:pt x="1688" y="1106"/>
                    <a:pt x="1703" y="1106"/>
                  </a:cubicBezTo>
                  <a:cubicBezTo>
                    <a:pt x="1717" y="1106"/>
                    <a:pt x="1732" y="1121"/>
                    <a:pt x="1761" y="1121"/>
                  </a:cubicBezTo>
                  <a:lnTo>
                    <a:pt x="1717" y="1586"/>
                  </a:lnTo>
                  <a:cubicBezTo>
                    <a:pt x="1688" y="1615"/>
                    <a:pt x="1659" y="1615"/>
                    <a:pt x="1644" y="1630"/>
                  </a:cubicBezTo>
                  <a:cubicBezTo>
                    <a:pt x="1630" y="1644"/>
                    <a:pt x="1586" y="1644"/>
                    <a:pt x="1557" y="1644"/>
                  </a:cubicBezTo>
                  <a:cubicBezTo>
                    <a:pt x="1499" y="1644"/>
                    <a:pt x="1441" y="1630"/>
                    <a:pt x="1412" y="1586"/>
                  </a:cubicBezTo>
                  <a:cubicBezTo>
                    <a:pt x="1368" y="1557"/>
                    <a:pt x="1354" y="1499"/>
                    <a:pt x="1354" y="1426"/>
                  </a:cubicBezTo>
                  <a:cubicBezTo>
                    <a:pt x="1354" y="1353"/>
                    <a:pt x="1354" y="1295"/>
                    <a:pt x="1368" y="1266"/>
                  </a:cubicBezTo>
                  <a:lnTo>
                    <a:pt x="1426" y="1150"/>
                  </a:lnTo>
                  <a:cubicBezTo>
                    <a:pt x="1470" y="1135"/>
                    <a:pt x="1484" y="1121"/>
                    <a:pt x="1513" y="1106"/>
                  </a:cubicBezTo>
                  <a:cubicBezTo>
                    <a:pt x="1528" y="1077"/>
                    <a:pt x="1572" y="1077"/>
                    <a:pt x="1615" y="1077"/>
                  </a:cubicBezTo>
                  <a:close/>
                  <a:moveTo>
                    <a:pt x="1615" y="1"/>
                  </a:moveTo>
                  <a:cubicBezTo>
                    <a:pt x="1397" y="1"/>
                    <a:pt x="1194" y="30"/>
                    <a:pt x="990" y="103"/>
                  </a:cubicBezTo>
                  <a:cubicBezTo>
                    <a:pt x="786" y="175"/>
                    <a:pt x="626" y="263"/>
                    <a:pt x="481" y="393"/>
                  </a:cubicBezTo>
                  <a:cubicBezTo>
                    <a:pt x="335" y="510"/>
                    <a:pt x="219" y="655"/>
                    <a:pt x="132" y="844"/>
                  </a:cubicBezTo>
                  <a:cubicBezTo>
                    <a:pt x="45" y="1019"/>
                    <a:pt x="1" y="1222"/>
                    <a:pt x="1" y="1441"/>
                  </a:cubicBezTo>
                  <a:cubicBezTo>
                    <a:pt x="1" y="1673"/>
                    <a:pt x="45" y="1891"/>
                    <a:pt x="132" y="2066"/>
                  </a:cubicBezTo>
                  <a:cubicBezTo>
                    <a:pt x="219" y="2241"/>
                    <a:pt x="335" y="2371"/>
                    <a:pt x="466" y="2473"/>
                  </a:cubicBezTo>
                  <a:cubicBezTo>
                    <a:pt x="612" y="2590"/>
                    <a:pt x="757" y="2662"/>
                    <a:pt x="917" y="2720"/>
                  </a:cubicBezTo>
                  <a:cubicBezTo>
                    <a:pt x="1077" y="2764"/>
                    <a:pt x="1237" y="2793"/>
                    <a:pt x="1412" y="2793"/>
                  </a:cubicBezTo>
                  <a:cubicBezTo>
                    <a:pt x="1499" y="2793"/>
                    <a:pt x="1586" y="2793"/>
                    <a:pt x="1644" y="2764"/>
                  </a:cubicBezTo>
                  <a:cubicBezTo>
                    <a:pt x="1703" y="2750"/>
                    <a:pt x="1746" y="2735"/>
                    <a:pt x="1790" y="2720"/>
                  </a:cubicBezTo>
                  <a:cubicBezTo>
                    <a:pt x="1819" y="2677"/>
                    <a:pt x="1848" y="2662"/>
                    <a:pt x="1863" y="2619"/>
                  </a:cubicBezTo>
                  <a:cubicBezTo>
                    <a:pt x="1877" y="2604"/>
                    <a:pt x="1877" y="2546"/>
                    <a:pt x="1877" y="2517"/>
                  </a:cubicBezTo>
                  <a:cubicBezTo>
                    <a:pt x="1877" y="2502"/>
                    <a:pt x="1877" y="2459"/>
                    <a:pt x="1863" y="2430"/>
                  </a:cubicBezTo>
                  <a:cubicBezTo>
                    <a:pt x="1863" y="2386"/>
                    <a:pt x="1848" y="2357"/>
                    <a:pt x="1819" y="2328"/>
                  </a:cubicBezTo>
                  <a:cubicBezTo>
                    <a:pt x="1775" y="2328"/>
                    <a:pt x="1717" y="2357"/>
                    <a:pt x="1659" y="2357"/>
                  </a:cubicBezTo>
                  <a:cubicBezTo>
                    <a:pt x="1586" y="2371"/>
                    <a:pt x="1513" y="2371"/>
                    <a:pt x="1426" y="2371"/>
                  </a:cubicBezTo>
                  <a:cubicBezTo>
                    <a:pt x="1295" y="2371"/>
                    <a:pt x="1164" y="2328"/>
                    <a:pt x="1063" y="2299"/>
                  </a:cubicBezTo>
                  <a:cubicBezTo>
                    <a:pt x="946" y="2255"/>
                    <a:pt x="859" y="2182"/>
                    <a:pt x="772" y="2110"/>
                  </a:cubicBezTo>
                  <a:cubicBezTo>
                    <a:pt x="684" y="2037"/>
                    <a:pt x="626" y="1935"/>
                    <a:pt x="568" y="1819"/>
                  </a:cubicBezTo>
                  <a:cubicBezTo>
                    <a:pt x="510" y="1717"/>
                    <a:pt x="495" y="1586"/>
                    <a:pt x="495" y="1441"/>
                  </a:cubicBezTo>
                  <a:cubicBezTo>
                    <a:pt x="495" y="1281"/>
                    <a:pt x="525" y="1150"/>
                    <a:pt x="568" y="1019"/>
                  </a:cubicBezTo>
                  <a:cubicBezTo>
                    <a:pt x="626" y="902"/>
                    <a:pt x="699" y="786"/>
                    <a:pt x="786" y="699"/>
                  </a:cubicBezTo>
                  <a:cubicBezTo>
                    <a:pt x="888" y="612"/>
                    <a:pt x="1004" y="539"/>
                    <a:pt x="1135" y="481"/>
                  </a:cubicBezTo>
                  <a:cubicBezTo>
                    <a:pt x="1266" y="423"/>
                    <a:pt x="1412" y="408"/>
                    <a:pt x="1572" y="408"/>
                  </a:cubicBezTo>
                  <a:cubicBezTo>
                    <a:pt x="1717" y="408"/>
                    <a:pt x="1848" y="423"/>
                    <a:pt x="1950" y="466"/>
                  </a:cubicBezTo>
                  <a:cubicBezTo>
                    <a:pt x="2081" y="495"/>
                    <a:pt x="2168" y="553"/>
                    <a:pt x="2270" y="626"/>
                  </a:cubicBezTo>
                  <a:cubicBezTo>
                    <a:pt x="2357" y="699"/>
                    <a:pt x="2415" y="786"/>
                    <a:pt x="2459" y="873"/>
                  </a:cubicBezTo>
                  <a:cubicBezTo>
                    <a:pt x="2517" y="990"/>
                    <a:pt x="2532" y="1077"/>
                    <a:pt x="2532" y="1208"/>
                  </a:cubicBezTo>
                  <a:cubicBezTo>
                    <a:pt x="2532" y="1353"/>
                    <a:pt x="2517" y="1455"/>
                    <a:pt x="2459" y="1557"/>
                  </a:cubicBezTo>
                  <a:cubicBezTo>
                    <a:pt x="2415" y="1644"/>
                    <a:pt x="2343" y="1673"/>
                    <a:pt x="2241" y="1673"/>
                  </a:cubicBezTo>
                  <a:lnTo>
                    <a:pt x="2212" y="1673"/>
                  </a:lnTo>
                  <a:cubicBezTo>
                    <a:pt x="2183" y="1659"/>
                    <a:pt x="2168" y="1659"/>
                    <a:pt x="2168" y="1659"/>
                  </a:cubicBezTo>
                  <a:lnTo>
                    <a:pt x="2241" y="1092"/>
                  </a:lnTo>
                  <a:lnTo>
                    <a:pt x="2241" y="1062"/>
                  </a:lnTo>
                  <a:lnTo>
                    <a:pt x="2241" y="1019"/>
                  </a:lnTo>
                  <a:cubicBezTo>
                    <a:pt x="2241" y="946"/>
                    <a:pt x="2197" y="888"/>
                    <a:pt x="2124" y="830"/>
                  </a:cubicBezTo>
                  <a:cubicBezTo>
                    <a:pt x="2052" y="772"/>
                    <a:pt x="1979" y="728"/>
                    <a:pt x="1877" y="713"/>
                  </a:cubicBezTo>
                  <a:cubicBezTo>
                    <a:pt x="1790" y="699"/>
                    <a:pt x="1688" y="684"/>
                    <a:pt x="1586" y="684"/>
                  </a:cubicBezTo>
                  <a:cubicBezTo>
                    <a:pt x="1484" y="684"/>
                    <a:pt x="1368" y="699"/>
                    <a:pt x="1281" y="742"/>
                  </a:cubicBezTo>
                  <a:cubicBezTo>
                    <a:pt x="1164" y="772"/>
                    <a:pt x="1106" y="815"/>
                    <a:pt x="1034" y="888"/>
                  </a:cubicBezTo>
                  <a:cubicBezTo>
                    <a:pt x="946" y="932"/>
                    <a:pt x="903" y="1033"/>
                    <a:pt x="859" y="1121"/>
                  </a:cubicBezTo>
                  <a:cubicBezTo>
                    <a:pt x="830" y="1208"/>
                    <a:pt x="801" y="1324"/>
                    <a:pt x="801" y="1441"/>
                  </a:cubicBezTo>
                  <a:cubicBezTo>
                    <a:pt x="801" y="1557"/>
                    <a:pt x="830" y="1644"/>
                    <a:pt x="859" y="1717"/>
                  </a:cubicBezTo>
                  <a:cubicBezTo>
                    <a:pt x="888" y="1804"/>
                    <a:pt x="932" y="1862"/>
                    <a:pt x="990" y="1921"/>
                  </a:cubicBezTo>
                  <a:cubicBezTo>
                    <a:pt x="1048" y="1950"/>
                    <a:pt x="1121" y="2008"/>
                    <a:pt x="1194" y="2022"/>
                  </a:cubicBezTo>
                  <a:cubicBezTo>
                    <a:pt x="1281" y="2051"/>
                    <a:pt x="1354" y="2066"/>
                    <a:pt x="1441" y="2066"/>
                  </a:cubicBezTo>
                  <a:cubicBezTo>
                    <a:pt x="1499" y="2066"/>
                    <a:pt x="1557" y="2060"/>
                    <a:pt x="1615" y="2060"/>
                  </a:cubicBezTo>
                  <a:cubicBezTo>
                    <a:pt x="1644" y="2060"/>
                    <a:pt x="1673" y="2061"/>
                    <a:pt x="1703" y="2066"/>
                  </a:cubicBezTo>
                  <a:cubicBezTo>
                    <a:pt x="1775" y="2037"/>
                    <a:pt x="1833" y="2008"/>
                    <a:pt x="1863" y="1993"/>
                  </a:cubicBezTo>
                  <a:cubicBezTo>
                    <a:pt x="1921" y="2037"/>
                    <a:pt x="1993" y="2066"/>
                    <a:pt x="2066" y="2081"/>
                  </a:cubicBezTo>
                  <a:cubicBezTo>
                    <a:pt x="2139" y="2095"/>
                    <a:pt x="2212" y="2095"/>
                    <a:pt x="2270" y="2095"/>
                  </a:cubicBezTo>
                  <a:cubicBezTo>
                    <a:pt x="2532" y="2095"/>
                    <a:pt x="2721" y="2008"/>
                    <a:pt x="2866" y="1862"/>
                  </a:cubicBezTo>
                  <a:cubicBezTo>
                    <a:pt x="2982" y="1702"/>
                    <a:pt x="3070" y="1484"/>
                    <a:pt x="3070" y="1208"/>
                  </a:cubicBezTo>
                  <a:cubicBezTo>
                    <a:pt x="3070" y="1019"/>
                    <a:pt x="3026" y="859"/>
                    <a:pt x="2953" y="713"/>
                  </a:cubicBezTo>
                  <a:cubicBezTo>
                    <a:pt x="2881" y="568"/>
                    <a:pt x="2779" y="437"/>
                    <a:pt x="2648" y="335"/>
                  </a:cubicBezTo>
                  <a:cubicBezTo>
                    <a:pt x="2517" y="248"/>
                    <a:pt x="2372" y="146"/>
                    <a:pt x="2197" y="103"/>
                  </a:cubicBezTo>
                  <a:cubicBezTo>
                    <a:pt x="2023" y="44"/>
                    <a:pt x="1833" y="1"/>
                    <a:pt x="1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6456166" y="3185918"/>
              <a:ext cx="128368" cy="102016"/>
            </a:xfrm>
            <a:custGeom>
              <a:avLst/>
              <a:gdLst/>
              <a:ahLst/>
              <a:cxnLst/>
              <a:rect l="l" t="t" r="r" b="b"/>
              <a:pathLst>
                <a:path w="2270" h="1804" extrusionOk="0">
                  <a:moveTo>
                    <a:pt x="2270" y="0"/>
                  </a:moveTo>
                  <a:lnTo>
                    <a:pt x="1" y="1309"/>
                  </a:lnTo>
                  <a:lnTo>
                    <a:pt x="2270" y="1804"/>
                  </a:lnTo>
                  <a:lnTo>
                    <a:pt x="2270" y="0"/>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logo with a letter m&#10;&#10;Description automatically generated">
            <a:extLst>
              <a:ext uri="{FF2B5EF4-FFF2-40B4-BE49-F238E27FC236}">
                <a16:creationId xmlns:a16="http://schemas.microsoft.com/office/drawing/2014/main" id="{281EB7EE-9803-105C-7F6A-14CE09CADB57}"/>
              </a:ext>
            </a:extLst>
          </p:cNvPr>
          <p:cNvPicPr>
            <a:picLocks noChangeAspect="1"/>
          </p:cNvPicPr>
          <p:nvPr/>
        </p:nvPicPr>
        <p:blipFill>
          <a:blip r:embed="rId3"/>
          <a:srcRect l="8491" t="27408" r="54810" b="24988"/>
          <a:stretch/>
        </p:blipFill>
        <p:spPr>
          <a:xfrm>
            <a:off x="5832168" y="1371870"/>
            <a:ext cx="398345" cy="325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logo with a letter m&#10;&#10;Description automatically generated">
            <a:extLst>
              <a:ext uri="{FF2B5EF4-FFF2-40B4-BE49-F238E27FC236}">
                <a16:creationId xmlns:a16="http://schemas.microsoft.com/office/drawing/2014/main" id="{AE8D81A0-AE38-596E-3AA6-0E8D51BA7BA7}"/>
              </a:ext>
            </a:extLst>
          </p:cNvPr>
          <p:cNvPicPr>
            <a:picLocks noChangeAspect="1"/>
          </p:cNvPicPr>
          <p:nvPr/>
        </p:nvPicPr>
        <p:blipFill>
          <a:blip r:embed="rId3"/>
          <a:srcRect l="8491" t="27408" r="54810" b="24988"/>
          <a:stretch/>
        </p:blipFill>
        <p:spPr>
          <a:xfrm>
            <a:off x="6816307" y="1752567"/>
            <a:ext cx="398345" cy="325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AE62-9952-1B14-B6C3-F8B8ABDBE369}"/>
              </a:ext>
            </a:extLst>
          </p:cNvPr>
          <p:cNvSpPr>
            <a:spLocks noGrp="1"/>
          </p:cNvSpPr>
          <p:nvPr>
            <p:ph type="title"/>
          </p:nvPr>
        </p:nvSpPr>
        <p:spPr/>
        <p:txBody>
          <a:bodyPr/>
          <a:lstStyle/>
          <a:p>
            <a:r>
              <a:rPr lang="en-IN" sz="2400" b="1" kern="100" dirty="0">
                <a:effectLst/>
                <a:latin typeface="+mj-lt"/>
                <a:ea typeface="Aptos" panose="020B0004020202020204" pitchFamily="34" charset="0"/>
                <a:cs typeface="Arial" panose="020B0604020202020204" pitchFamily="34" charset="0"/>
              </a:rPr>
              <a:t>Customer Engagement</a:t>
            </a:r>
            <a:br>
              <a:rPr lang="en-IN" sz="2000" kern="100" dirty="0">
                <a:effectLst/>
                <a:latin typeface="+mj-lt"/>
                <a:ea typeface="Aptos" panose="020B0004020202020204" pitchFamily="34" charset="0"/>
                <a:cs typeface="Arial" panose="020B0604020202020204" pitchFamily="34" charset="0"/>
              </a:rPr>
            </a:br>
            <a:endParaRPr lang="en-IN" sz="3200" dirty="0">
              <a:latin typeface="+mj-lt"/>
            </a:endParaRPr>
          </a:p>
        </p:txBody>
      </p:sp>
      <p:sp>
        <p:nvSpPr>
          <p:cNvPr id="3" name="Text Placeholder 2">
            <a:extLst>
              <a:ext uri="{FF2B5EF4-FFF2-40B4-BE49-F238E27FC236}">
                <a16:creationId xmlns:a16="http://schemas.microsoft.com/office/drawing/2014/main" id="{7BDC54F3-0A07-E799-CD6A-1707BD6850EF}"/>
              </a:ext>
            </a:extLst>
          </p:cNvPr>
          <p:cNvSpPr>
            <a:spLocks noGrp="1"/>
          </p:cNvSpPr>
          <p:nvPr>
            <p:ph type="body" idx="1"/>
          </p:nvPr>
        </p:nvSpPr>
        <p:spPr>
          <a:xfrm>
            <a:off x="3002280" y="1306790"/>
            <a:ext cx="5830020" cy="3416400"/>
          </a:xfrm>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9966FF"/>
                </a:solidFill>
                <a:effectLst/>
                <a:latin typeface="+mn-lt"/>
                <a:ea typeface="Aptos" panose="020B0004020202020204" pitchFamily="34" charset="0"/>
                <a:cs typeface="Arial" panose="020B0604020202020204" pitchFamily="34" charset="0"/>
              </a:rPr>
              <a:t>Community Building</a:t>
            </a:r>
            <a:r>
              <a:rPr lang="en-IN" sz="1400" kern="100" dirty="0">
                <a:effectLst/>
                <a:latin typeface="+mn-lt"/>
                <a:ea typeface="Aptos" panose="020B0004020202020204" pitchFamily="34" charset="0"/>
                <a:cs typeface="Arial" panose="020B0604020202020204" pitchFamily="34" charset="0"/>
              </a:rPr>
              <a:t>: Myntra leverages social media to build and engage with its community. Interactive content, such as polls and Q&amp;A sessions, fosters a connection with customers and encourages brand loyalty.</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9966FF"/>
                </a:solidFill>
                <a:effectLst/>
                <a:latin typeface="+mn-lt"/>
                <a:ea typeface="Aptos" panose="020B0004020202020204" pitchFamily="34" charset="0"/>
                <a:cs typeface="Arial" panose="020B0604020202020204" pitchFamily="34" charset="0"/>
              </a:rPr>
              <a:t>Real-Time Feedback</a:t>
            </a:r>
            <a:r>
              <a:rPr lang="en-IN" sz="1400" kern="100" dirty="0">
                <a:effectLst/>
                <a:latin typeface="+mn-lt"/>
                <a:ea typeface="Aptos" panose="020B0004020202020204" pitchFamily="34" charset="0"/>
                <a:cs typeface="Arial" panose="020B0604020202020204" pitchFamily="34" charset="0"/>
              </a:rPr>
              <a:t>: Social media allows Myntra to gather real-time feedback from customers, which can be used to quickly address issues and adapt strategies.</a:t>
            </a:r>
          </a:p>
          <a:p>
            <a:endParaRPr lang="en-IN" dirty="0"/>
          </a:p>
        </p:txBody>
      </p:sp>
      <p:pic>
        <p:nvPicPr>
          <p:cNvPr id="5" name="Picture 4" descr="A handshake and people icon&#10;&#10;Description automatically generated">
            <a:extLst>
              <a:ext uri="{FF2B5EF4-FFF2-40B4-BE49-F238E27FC236}">
                <a16:creationId xmlns:a16="http://schemas.microsoft.com/office/drawing/2014/main" id="{CD511211-5591-BCC8-DF1A-B26DC742D7D7}"/>
              </a:ext>
            </a:extLst>
          </p:cNvPr>
          <p:cNvPicPr>
            <a:picLocks noChangeAspect="1"/>
          </p:cNvPicPr>
          <p:nvPr/>
        </p:nvPicPr>
        <p:blipFill>
          <a:blip r:embed="rId2"/>
          <a:srcRect l="17200" t="16148" r="17361" b="22407"/>
          <a:stretch/>
        </p:blipFill>
        <p:spPr>
          <a:xfrm>
            <a:off x="533400" y="1152475"/>
            <a:ext cx="2556000" cy="2591970"/>
          </a:xfrm>
          <a:prstGeom prst="rect">
            <a:avLst/>
          </a:prstGeom>
          <a:ln>
            <a:noFill/>
          </a:ln>
          <a:effectLst>
            <a:softEdge rad="112500"/>
          </a:effectLst>
        </p:spPr>
      </p:pic>
    </p:spTree>
    <p:extLst>
      <p:ext uri="{BB962C8B-B14F-4D97-AF65-F5344CB8AC3E}">
        <p14:creationId xmlns:p14="http://schemas.microsoft.com/office/powerpoint/2010/main" val="136688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8846-E209-0B3F-136A-3879B9D93296}"/>
              </a:ext>
            </a:extLst>
          </p:cNvPr>
          <p:cNvSpPr>
            <a:spLocks noGrp="1"/>
          </p:cNvSpPr>
          <p:nvPr>
            <p:ph type="title"/>
          </p:nvPr>
        </p:nvSpPr>
        <p:spPr>
          <a:xfrm>
            <a:off x="406648" y="289749"/>
            <a:ext cx="8520600" cy="572700"/>
          </a:xfrm>
        </p:spPr>
        <p:txBody>
          <a:bodyPr/>
          <a:lstStyle/>
          <a:p>
            <a:r>
              <a:rPr lang="en-IN" sz="2000" b="1" dirty="0">
                <a:effectLst/>
                <a:latin typeface="+mj-lt"/>
                <a:ea typeface="Aptos" panose="020B0004020202020204" pitchFamily="34" charset="0"/>
                <a:cs typeface="Arial" panose="020B0604020202020204" pitchFamily="34" charset="0"/>
              </a:rPr>
              <a:t>Performance Measurement</a:t>
            </a:r>
            <a:endParaRPr lang="en-IN" sz="3200" dirty="0">
              <a:latin typeface="+mj-lt"/>
            </a:endParaRPr>
          </a:p>
        </p:txBody>
      </p:sp>
      <p:sp>
        <p:nvSpPr>
          <p:cNvPr id="3" name="Text Placeholder 2">
            <a:extLst>
              <a:ext uri="{FF2B5EF4-FFF2-40B4-BE49-F238E27FC236}">
                <a16:creationId xmlns:a16="http://schemas.microsoft.com/office/drawing/2014/main" id="{66EA1C50-0635-27C3-F821-BE372FCAEA26}"/>
              </a:ext>
            </a:extLst>
          </p:cNvPr>
          <p:cNvSpPr>
            <a:spLocks noGrp="1"/>
          </p:cNvSpPr>
          <p:nvPr>
            <p:ph type="body" idx="1"/>
          </p:nvPr>
        </p:nvSpPr>
        <p:spPr>
          <a:xfrm>
            <a:off x="311700" y="1152475"/>
            <a:ext cx="4938480" cy="1537385"/>
          </a:xfrm>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6699FF"/>
                </a:solidFill>
                <a:effectLst/>
                <a:latin typeface="+mn-lt"/>
                <a:ea typeface="Aptos" panose="020B0004020202020204" pitchFamily="34" charset="0"/>
                <a:cs typeface="Arial" panose="020B0604020202020204" pitchFamily="34" charset="0"/>
              </a:rPr>
              <a:t>Campaign Effectiveness</a:t>
            </a:r>
            <a:r>
              <a:rPr lang="en-IN" sz="1400" kern="100" dirty="0">
                <a:effectLst/>
                <a:latin typeface="+mn-lt"/>
                <a:ea typeface="Aptos" panose="020B0004020202020204" pitchFamily="34" charset="0"/>
                <a:cs typeface="Arial" panose="020B0604020202020204" pitchFamily="34" charset="0"/>
              </a:rPr>
              <a:t>: Social media and review analytics help Myntra measure the effectiveness of marketing campaigns and product performance. Metrics such as engagement rates, sentiment scores, and review ratings provide insights into campaign success and areas for improvement.</a:t>
            </a:r>
          </a:p>
          <a:p>
            <a:pPr marL="114300" indent="0" algn="just">
              <a:buNone/>
            </a:pPr>
            <a:endParaRPr lang="en-IN" dirty="0"/>
          </a:p>
        </p:txBody>
      </p:sp>
      <p:pic>
        <p:nvPicPr>
          <p:cNvPr id="5" name="Picture 4" descr="A person and person looking at a magnifying glass&#10;&#10;Description automatically generated">
            <a:extLst>
              <a:ext uri="{FF2B5EF4-FFF2-40B4-BE49-F238E27FC236}">
                <a16:creationId xmlns:a16="http://schemas.microsoft.com/office/drawing/2014/main" id="{D2D8C069-2392-0E9B-362D-77256B601150}"/>
              </a:ext>
            </a:extLst>
          </p:cNvPr>
          <p:cNvPicPr>
            <a:picLocks noChangeAspect="1"/>
          </p:cNvPicPr>
          <p:nvPr/>
        </p:nvPicPr>
        <p:blipFill>
          <a:blip r:embed="rId2"/>
          <a:stretch>
            <a:fillRect/>
          </a:stretch>
        </p:blipFill>
        <p:spPr>
          <a:xfrm>
            <a:off x="844349" y="2718475"/>
            <a:ext cx="3822599" cy="1980000"/>
          </a:xfrm>
          <a:prstGeom prst="rect">
            <a:avLst/>
          </a:prstGeom>
          <a:ln>
            <a:noFill/>
          </a:ln>
          <a:effectLst>
            <a:softEdge rad="112500"/>
          </a:effectLst>
        </p:spPr>
      </p:pic>
      <p:sp>
        <p:nvSpPr>
          <p:cNvPr id="6" name="TextBox 5">
            <a:extLst>
              <a:ext uri="{FF2B5EF4-FFF2-40B4-BE49-F238E27FC236}">
                <a16:creationId xmlns:a16="http://schemas.microsoft.com/office/drawing/2014/main" id="{B092E8B5-B5ED-68CF-0604-0CC91051926F}"/>
              </a:ext>
            </a:extLst>
          </p:cNvPr>
          <p:cNvSpPr txBox="1"/>
          <p:nvPr/>
        </p:nvSpPr>
        <p:spPr>
          <a:xfrm>
            <a:off x="4666948" y="3298527"/>
            <a:ext cx="4165352" cy="1384995"/>
          </a:xfrm>
          <a:prstGeom prst="rect">
            <a:avLst/>
          </a:prstGeom>
          <a:noFill/>
        </p:spPr>
        <p:txBody>
          <a:bodyPr wrap="square" rtlCol="0">
            <a:spAutoFit/>
          </a:bodyPr>
          <a:lstStyle/>
          <a:p>
            <a:pPr marL="285750" indent="-285750" algn="just">
              <a:buFont typeface="Arial" panose="020B0604020202020204" pitchFamily="34" charset="0"/>
              <a:buChar char="•"/>
            </a:pPr>
            <a:r>
              <a:rPr lang="en-IN" sz="1400" b="1" kern="100" dirty="0">
                <a:solidFill>
                  <a:srgbClr val="6699FF"/>
                </a:solidFill>
                <a:effectLst/>
                <a:latin typeface="+mn-lt"/>
                <a:ea typeface="Aptos" panose="020B0004020202020204" pitchFamily="34" charset="0"/>
                <a:cs typeface="Arial" panose="020B0604020202020204" pitchFamily="34" charset="0"/>
              </a:rPr>
              <a:t>Customer Insights</a:t>
            </a:r>
            <a:r>
              <a:rPr lang="en-IN" sz="1400" kern="100" dirty="0">
                <a:effectLst/>
                <a:latin typeface="+mn-lt"/>
                <a:ea typeface="Aptos" panose="020B0004020202020204" pitchFamily="34" charset="0"/>
                <a:cs typeface="Arial" panose="020B0604020202020204" pitchFamily="34" charset="0"/>
              </a:rPr>
              <a:t>: Regular analysis of social media and review data helps Myntra stay informed about customer preferences and market dynamics, enabling agile responses to changing trends.</a:t>
            </a:r>
          </a:p>
          <a:p>
            <a:pPr algn="just"/>
            <a:endParaRPr lang="en-IN" dirty="0"/>
          </a:p>
        </p:txBody>
      </p:sp>
    </p:spTree>
    <p:extLst>
      <p:ext uri="{BB962C8B-B14F-4D97-AF65-F5344CB8AC3E}">
        <p14:creationId xmlns:p14="http://schemas.microsoft.com/office/powerpoint/2010/main" val="100110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47"/>
          <p:cNvSpPr txBox="1">
            <a:spLocks noGrp="1"/>
          </p:cNvSpPr>
          <p:nvPr>
            <p:ph type="title"/>
          </p:nvPr>
        </p:nvSpPr>
        <p:spPr>
          <a:xfrm>
            <a:off x="448975" y="410350"/>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mj-lt"/>
              </a:rPr>
              <a:t>Marketing Campaigns</a:t>
            </a:r>
            <a:endParaRPr sz="2000" b="1" dirty="0">
              <a:latin typeface="+mj-lt"/>
            </a:endParaRPr>
          </a:p>
        </p:txBody>
      </p:sp>
      <p:grpSp>
        <p:nvGrpSpPr>
          <p:cNvPr id="2336" name="Google Shape;2336;p47"/>
          <p:cNvGrpSpPr/>
          <p:nvPr/>
        </p:nvGrpSpPr>
        <p:grpSpPr>
          <a:xfrm>
            <a:off x="533891" y="998400"/>
            <a:ext cx="3047424" cy="1421319"/>
            <a:chOff x="533891" y="998400"/>
            <a:chExt cx="3047424" cy="1421319"/>
          </a:xfrm>
        </p:grpSpPr>
        <p:sp>
          <p:nvSpPr>
            <p:cNvPr id="2337" name="Google Shape;2337;p47"/>
            <p:cNvSpPr/>
            <p:nvPr/>
          </p:nvSpPr>
          <p:spPr>
            <a:xfrm>
              <a:off x="681515" y="1917819"/>
              <a:ext cx="2088000" cy="5019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2338" name="Google Shape;2338;p47"/>
            <p:cNvSpPr txBox="1"/>
            <p:nvPr/>
          </p:nvSpPr>
          <p:spPr>
            <a:xfrm>
              <a:off x="533891" y="1492522"/>
              <a:ext cx="2916997"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mn-lt"/>
                  <a:ea typeface="Fira Sans Extra Condensed"/>
                  <a:cs typeface="Fira Sans Extra Condensed"/>
                  <a:sym typeface="Fira Sans Extra Condensed"/>
                </a:rPr>
                <a:t>‘Ab Har Koi Reason Chalega’</a:t>
              </a:r>
              <a:endParaRPr b="1" dirty="0">
                <a:solidFill>
                  <a:schemeClr val="dk2"/>
                </a:solidFill>
                <a:latin typeface="+mn-lt"/>
                <a:ea typeface="Fira Sans Extra Condensed"/>
                <a:cs typeface="Fira Sans Extra Condensed"/>
                <a:sym typeface="Fira Sans Extra Condensed"/>
              </a:endParaRPr>
            </a:p>
          </p:txBody>
        </p:sp>
        <p:sp>
          <p:nvSpPr>
            <p:cNvPr id="2339" name="Google Shape;2339;p47"/>
            <p:cNvSpPr/>
            <p:nvPr/>
          </p:nvSpPr>
          <p:spPr>
            <a:xfrm>
              <a:off x="681515" y="998400"/>
              <a:ext cx="501900" cy="50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mn-lt"/>
                  <a:ea typeface="Fira Sans Extra Condensed"/>
                  <a:cs typeface="Fira Sans Extra Condensed"/>
                  <a:sym typeface="Fira Sans Extra Condensed"/>
                </a:rPr>
                <a:t>1</a:t>
              </a:r>
              <a:endParaRPr sz="800" dirty="0">
                <a:solidFill>
                  <a:schemeClr val="lt1"/>
                </a:solidFill>
                <a:latin typeface="+mn-lt"/>
              </a:endParaRPr>
            </a:p>
          </p:txBody>
        </p:sp>
        <p:cxnSp>
          <p:nvCxnSpPr>
            <p:cNvPr id="2340" name="Google Shape;2340;p47"/>
            <p:cNvCxnSpPr>
              <a:stCxn id="2339" idx="6"/>
            </p:cNvCxnSpPr>
            <p:nvPr/>
          </p:nvCxnSpPr>
          <p:spPr>
            <a:xfrm>
              <a:off x="1183415" y="1249350"/>
              <a:ext cx="2397900" cy="198600"/>
            </a:xfrm>
            <a:prstGeom prst="bentConnector3">
              <a:avLst>
                <a:gd name="adj1" fmla="val 50000"/>
              </a:avLst>
            </a:prstGeom>
            <a:noFill/>
            <a:ln w="19050" cap="flat" cmpd="sng">
              <a:solidFill>
                <a:schemeClr val="dk2"/>
              </a:solidFill>
              <a:prstDash val="solid"/>
              <a:round/>
              <a:headEnd type="none" w="med" len="med"/>
              <a:tailEnd type="oval" w="med" len="med"/>
            </a:ln>
          </p:spPr>
        </p:cxnSp>
      </p:grpSp>
      <p:grpSp>
        <p:nvGrpSpPr>
          <p:cNvPr id="2341" name="Google Shape;2341;p47"/>
          <p:cNvGrpSpPr/>
          <p:nvPr/>
        </p:nvGrpSpPr>
        <p:grpSpPr>
          <a:xfrm>
            <a:off x="5628949" y="1908280"/>
            <a:ext cx="2963892" cy="1924121"/>
            <a:chOff x="5617507" y="497607"/>
            <a:chExt cx="2963892" cy="1924121"/>
          </a:xfrm>
        </p:grpSpPr>
        <p:sp>
          <p:nvSpPr>
            <p:cNvPr id="2342" name="Google Shape;2342;p47"/>
            <p:cNvSpPr/>
            <p:nvPr/>
          </p:nvSpPr>
          <p:spPr>
            <a:xfrm>
              <a:off x="6117732" y="1919828"/>
              <a:ext cx="2463667" cy="501900"/>
            </a:xfrm>
            <a:prstGeom prst="rect">
              <a:avLst/>
            </a:prstGeom>
            <a:noFill/>
            <a:ln>
              <a:noFill/>
            </a:ln>
          </p:spPr>
          <p:txBody>
            <a:bodyPr spcFirstLastPara="1" wrap="square" lIns="90000" tIns="91425" rIns="91425" bIns="91425" anchor="ctr" anchorCtr="0">
              <a:noAutofit/>
            </a:bodyPr>
            <a:lstStyle/>
            <a:p>
              <a:pPr lvl="0" algn="just">
                <a:buSzPts val="1100"/>
              </a:pPr>
              <a:r>
                <a:rPr lang="en" sz="1200" dirty="0">
                  <a:solidFill>
                    <a:schemeClr val="dk1"/>
                  </a:solidFill>
                  <a:latin typeface="+mn-lt"/>
                  <a:ea typeface="Roboto"/>
                  <a:cs typeface="Roboto"/>
                  <a:sym typeface="Roboto"/>
                </a:rPr>
                <a:t>A hearted medly to represent the iconceptual strategy that was emerged with a light mportance and nature of enjoyable occasion</a:t>
              </a:r>
              <a:endParaRPr sz="1200" dirty="0">
                <a:solidFill>
                  <a:schemeClr val="dk1"/>
                </a:solidFill>
                <a:latin typeface="+mn-lt"/>
                <a:ea typeface="Roboto"/>
                <a:cs typeface="Roboto"/>
                <a:sym typeface="Roboto"/>
              </a:endParaRPr>
            </a:p>
          </p:txBody>
        </p:sp>
        <p:sp>
          <p:nvSpPr>
            <p:cNvPr id="2343" name="Google Shape;2343;p47"/>
            <p:cNvSpPr txBox="1"/>
            <p:nvPr/>
          </p:nvSpPr>
          <p:spPr>
            <a:xfrm>
              <a:off x="5617507" y="1406284"/>
              <a:ext cx="2394413"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lt2"/>
                  </a:solidFill>
                  <a:latin typeface="+mn-lt"/>
                  <a:ea typeface="Fira Sans Extra Condensed"/>
                  <a:cs typeface="Fira Sans Extra Condensed"/>
                  <a:sym typeface="Fira Sans Extra Condensed"/>
                </a:rPr>
                <a:t>‘End of Reason Sale’</a:t>
              </a:r>
              <a:endParaRPr b="1" dirty="0">
                <a:solidFill>
                  <a:schemeClr val="lt2"/>
                </a:solidFill>
                <a:latin typeface="+mn-lt"/>
                <a:ea typeface="Fira Sans Extra Condensed"/>
                <a:cs typeface="Fira Sans Extra Condensed"/>
                <a:sym typeface="Fira Sans Extra Condensed"/>
              </a:endParaRPr>
            </a:p>
          </p:txBody>
        </p:sp>
        <p:sp>
          <p:nvSpPr>
            <p:cNvPr id="2344" name="Google Shape;2344;p47"/>
            <p:cNvSpPr/>
            <p:nvPr/>
          </p:nvSpPr>
          <p:spPr>
            <a:xfrm>
              <a:off x="7070228" y="970631"/>
              <a:ext cx="501900" cy="501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mn-lt"/>
                  <a:ea typeface="Fira Sans Extra Condensed"/>
                  <a:cs typeface="Fira Sans Extra Condensed"/>
                  <a:sym typeface="Fira Sans Extra Condensed"/>
                </a:rPr>
                <a:t>3</a:t>
              </a:r>
              <a:endParaRPr sz="800" dirty="0">
                <a:solidFill>
                  <a:schemeClr val="lt1"/>
                </a:solidFill>
                <a:latin typeface="+mn-lt"/>
              </a:endParaRPr>
            </a:p>
          </p:txBody>
        </p:sp>
        <p:cxnSp>
          <p:nvCxnSpPr>
            <p:cNvPr id="2345" name="Google Shape;2345;p47"/>
            <p:cNvCxnSpPr>
              <a:cxnSpLocks/>
            </p:cNvCxnSpPr>
            <p:nvPr/>
          </p:nvCxnSpPr>
          <p:spPr>
            <a:xfrm rot="10800000">
              <a:off x="5617507" y="497607"/>
              <a:ext cx="1529910" cy="667608"/>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346" name="Google Shape;2346;p47"/>
          <p:cNvGrpSpPr/>
          <p:nvPr/>
        </p:nvGrpSpPr>
        <p:grpSpPr>
          <a:xfrm>
            <a:off x="465238" y="2986652"/>
            <a:ext cx="5247309" cy="1815685"/>
            <a:chOff x="625746" y="2796853"/>
            <a:chExt cx="3334836" cy="1871195"/>
          </a:xfrm>
        </p:grpSpPr>
        <p:sp>
          <p:nvSpPr>
            <p:cNvPr id="2347" name="Google Shape;2347;p47"/>
            <p:cNvSpPr/>
            <p:nvPr/>
          </p:nvSpPr>
          <p:spPr>
            <a:xfrm>
              <a:off x="681515" y="4166148"/>
              <a:ext cx="1248003" cy="501900"/>
            </a:xfrm>
            <a:prstGeom prst="rect">
              <a:avLst/>
            </a:prstGeom>
            <a:noFill/>
            <a:ln>
              <a:noFill/>
            </a:ln>
          </p:spPr>
          <p:txBody>
            <a:bodyPr spcFirstLastPara="1" wrap="square" lIns="91425" tIns="91425" rIns="91425" bIns="91425" anchor="ctr" anchorCtr="0">
              <a:noAutofit/>
            </a:bodyPr>
            <a:lstStyle/>
            <a:p>
              <a:pPr marL="0" marR="0" lvl="0" indent="0" algn="just" rtl="0">
                <a:spcBef>
                  <a:spcPts val="0"/>
                </a:spcBef>
                <a:spcAft>
                  <a:spcPts val="0"/>
                </a:spcAft>
                <a:buClr>
                  <a:srgbClr val="000000"/>
                </a:buClr>
                <a:buSzPts val="1100"/>
                <a:buFont typeface="Arial"/>
                <a:buNone/>
              </a:pPr>
              <a:r>
                <a:rPr lang="en-IN" sz="1100" dirty="0">
                  <a:solidFill>
                    <a:schemeClr val="dk1"/>
                  </a:solidFill>
                  <a:latin typeface="+mn-lt"/>
                  <a:ea typeface="Roboto"/>
                  <a:cs typeface="Roboto"/>
                  <a:sym typeface="Roboto"/>
                </a:rPr>
                <a:t>A</a:t>
              </a:r>
              <a:r>
                <a:rPr lang="en" sz="1100" dirty="0">
                  <a:solidFill>
                    <a:schemeClr val="dk1"/>
                  </a:solidFill>
                  <a:latin typeface="+mn-lt"/>
                  <a:ea typeface="Roboto"/>
                  <a:cs typeface="Roboto"/>
                  <a:sym typeface="Roboto"/>
                </a:rPr>
                <a:t> new brand initiative that emphasized its position as a go-to resource for fashion for its clients</a:t>
              </a:r>
              <a:endParaRPr sz="1100" dirty="0">
                <a:solidFill>
                  <a:schemeClr val="dk1"/>
                </a:solidFill>
                <a:latin typeface="+mn-lt"/>
                <a:ea typeface="Roboto"/>
                <a:cs typeface="Roboto"/>
                <a:sym typeface="Roboto"/>
              </a:endParaRPr>
            </a:p>
          </p:txBody>
        </p:sp>
        <p:sp>
          <p:nvSpPr>
            <p:cNvPr id="2348" name="Google Shape;2348;p47"/>
            <p:cNvSpPr txBox="1"/>
            <p:nvPr/>
          </p:nvSpPr>
          <p:spPr>
            <a:xfrm>
              <a:off x="625746" y="3726800"/>
              <a:ext cx="3334836" cy="3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mn-lt"/>
                  <a:ea typeface="Fira Sans Extra Condensed"/>
                  <a:cs typeface="Fira Sans Extra Condensed"/>
                  <a:sym typeface="Fira Sans Extra Condensed"/>
                </a:rPr>
                <a:t>#BeUnskippable Campaign</a:t>
              </a:r>
              <a:endParaRPr b="1" dirty="0">
                <a:solidFill>
                  <a:schemeClr val="accent1"/>
                </a:solidFill>
                <a:latin typeface="+mn-lt"/>
                <a:ea typeface="Fira Sans Extra Condensed"/>
                <a:cs typeface="Fira Sans Extra Condensed"/>
                <a:sym typeface="Fira Sans Extra Condensed"/>
              </a:endParaRPr>
            </a:p>
          </p:txBody>
        </p:sp>
        <p:sp>
          <p:nvSpPr>
            <p:cNvPr id="2349" name="Google Shape;2349;p47"/>
            <p:cNvSpPr/>
            <p:nvPr/>
          </p:nvSpPr>
          <p:spPr>
            <a:xfrm>
              <a:off x="681516" y="3258225"/>
              <a:ext cx="355045" cy="50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mn-lt"/>
                  <a:ea typeface="Fira Sans Extra Condensed"/>
                  <a:cs typeface="Fira Sans Extra Condensed"/>
                  <a:sym typeface="Fira Sans Extra Condensed"/>
                </a:rPr>
                <a:t>2</a:t>
              </a:r>
              <a:endParaRPr sz="800" dirty="0">
                <a:solidFill>
                  <a:schemeClr val="lt1"/>
                </a:solidFill>
                <a:latin typeface="+mn-lt"/>
              </a:endParaRPr>
            </a:p>
          </p:txBody>
        </p:sp>
        <p:cxnSp>
          <p:nvCxnSpPr>
            <p:cNvPr id="2350" name="Google Shape;2350;p47"/>
            <p:cNvCxnSpPr>
              <a:cxnSpLocks/>
              <a:stCxn id="2349" idx="6"/>
            </p:cNvCxnSpPr>
            <p:nvPr/>
          </p:nvCxnSpPr>
          <p:spPr>
            <a:xfrm flipV="1">
              <a:off x="1036561" y="2796853"/>
              <a:ext cx="1589043" cy="712322"/>
            </a:xfrm>
            <a:prstGeom prst="bentConnector3">
              <a:avLst>
                <a:gd name="adj1" fmla="val 84133"/>
              </a:avLst>
            </a:prstGeom>
            <a:noFill/>
            <a:ln w="19050" cap="flat" cmpd="sng">
              <a:solidFill>
                <a:schemeClr val="accent1"/>
              </a:solidFill>
              <a:prstDash val="solid"/>
              <a:round/>
              <a:headEnd type="none" w="med" len="med"/>
              <a:tailEnd type="oval" w="med" len="med"/>
            </a:ln>
          </p:spPr>
        </p:cxnSp>
      </p:grpSp>
      <p:pic>
        <p:nvPicPr>
          <p:cNvPr id="5" name="Picture 4" descr="A purple and yellow sign&#10;&#10;Description automatically generated">
            <a:extLst>
              <a:ext uri="{FF2B5EF4-FFF2-40B4-BE49-F238E27FC236}">
                <a16:creationId xmlns:a16="http://schemas.microsoft.com/office/drawing/2014/main" id="{22385558-34FA-DFA1-C1C4-A0830E99FA07}"/>
              </a:ext>
            </a:extLst>
          </p:cNvPr>
          <p:cNvPicPr>
            <a:picLocks noChangeAspect="1"/>
          </p:cNvPicPr>
          <p:nvPr/>
        </p:nvPicPr>
        <p:blipFill>
          <a:blip r:embed="rId3"/>
          <a:stretch>
            <a:fillRect/>
          </a:stretch>
        </p:blipFill>
        <p:spPr>
          <a:xfrm>
            <a:off x="505147" y="1857964"/>
            <a:ext cx="2530287" cy="1476000"/>
          </a:xfrm>
          <a:prstGeom prst="rect">
            <a:avLst/>
          </a:prstGeom>
          <a:ln>
            <a:noFill/>
          </a:ln>
          <a:effectLst>
            <a:softEdge rad="112500"/>
          </a:effectLst>
        </p:spPr>
      </p:pic>
      <p:pic>
        <p:nvPicPr>
          <p:cNvPr id="7" name="Picture 6" descr="A logo with text on it&#10;&#10;Description automatically generated">
            <a:extLst>
              <a:ext uri="{FF2B5EF4-FFF2-40B4-BE49-F238E27FC236}">
                <a16:creationId xmlns:a16="http://schemas.microsoft.com/office/drawing/2014/main" id="{C48471F5-BBB0-A08E-9819-D6432E7502C8}"/>
              </a:ext>
            </a:extLst>
          </p:cNvPr>
          <p:cNvPicPr>
            <a:picLocks noChangeAspect="1"/>
          </p:cNvPicPr>
          <p:nvPr/>
        </p:nvPicPr>
        <p:blipFill>
          <a:blip r:embed="rId4"/>
          <a:srcRect l="22697" t="5211" r="20788"/>
          <a:stretch/>
        </p:blipFill>
        <p:spPr>
          <a:xfrm>
            <a:off x="7361008" y="128507"/>
            <a:ext cx="1715289" cy="2160000"/>
          </a:xfrm>
          <a:prstGeom prst="rect">
            <a:avLst/>
          </a:prstGeom>
          <a:ln>
            <a:noFill/>
          </a:ln>
          <a:effectLst>
            <a:softEdge rad="112500"/>
          </a:effectLst>
        </p:spPr>
      </p:pic>
      <p:pic>
        <p:nvPicPr>
          <p:cNvPr id="11" name="Picture 10" descr="A person in a yellow suit&#10;&#10;Description automatically generated">
            <a:extLst>
              <a:ext uri="{FF2B5EF4-FFF2-40B4-BE49-F238E27FC236}">
                <a16:creationId xmlns:a16="http://schemas.microsoft.com/office/drawing/2014/main" id="{D1837664-3FB5-260B-5B61-460C22E3FF78}"/>
              </a:ext>
            </a:extLst>
          </p:cNvPr>
          <p:cNvPicPr>
            <a:picLocks noChangeAspect="1"/>
          </p:cNvPicPr>
          <p:nvPr/>
        </p:nvPicPr>
        <p:blipFill>
          <a:blip r:embed="rId5"/>
          <a:stretch>
            <a:fillRect/>
          </a:stretch>
        </p:blipFill>
        <p:spPr>
          <a:xfrm>
            <a:off x="3349595" y="3368641"/>
            <a:ext cx="2772000" cy="1499922"/>
          </a:xfrm>
          <a:prstGeom prst="rect">
            <a:avLst/>
          </a:prstGeom>
          <a:ln>
            <a:noFill/>
          </a:ln>
          <a:effectLst>
            <a:softEdge rad="112500"/>
          </a:effectLst>
        </p:spPr>
      </p:pic>
      <p:grpSp>
        <p:nvGrpSpPr>
          <p:cNvPr id="1228" name="Google Shape;1228;p31"/>
          <p:cNvGrpSpPr/>
          <p:nvPr/>
        </p:nvGrpSpPr>
        <p:grpSpPr>
          <a:xfrm>
            <a:off x="3767252" y="750680"/>
            <a:ext cx="1836000" cy="2520000"/>
            <a:chOff x="-29382" y="1458534"/>
            <a:chExt cx="1736437" cy="2618382"/>
          </a:xfrm>
        </p:grpSpPr>
        <p:sp>
          <p:nvSpPr>
            <p:cNvPr id="1229" name="Google Shape;1229;p31"/>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F57-F27B-A686-A754-3CDD02A6277F}"/>
              </a:ext>
            </a:extLst>
          </p:cNvPr>
          <p:cNvSpPr>
            <a:spLocks noGrp="1"/>
          </p:cNvSpPr>
          <p:nvPr>
            <p:ph type="title"/>
          </p:nvPr>
        </p:nvSpPr>
        <p:spPr/>
        <p:txBody>
          <a:bodyPr/>
          <a:lstStyle/>
          <a:p>
            <a:r>
              <a:rPr lang="en-IN" dirty="0"/>
              <a:t>                                           </a:t>
            </a:r>
            <a:r>
              <a:rPr lang="en-IN" sz="2000" b="1" dirty="0">
                <a:latin typeface="+mj-lt"/>
              </a:rPr>
              <a:t>STRATEGIC SHIFTS</a:t>
            </a:r>
            <a:endParaRPr lang="en-IN" b="1" dirty="0">
              <a:latin typeface="+mj-lt"/>
            </a:endParaRPr>
          </a:p>
        </p:txBody>
      </p:sp>
      <p:sp>
        <p:nvSpPr>
          <p:cNvPr id="3" name="Text Placeholder 2">
            <a:extLst>
              <a:ext uri="{FF2B5EF4-FFF2-40B4-BE49-F238E27FC236}">
                <a16:creationId xmlns:a16="http://schemas.microsoft.com/office/drawing/2014/main" id="{5F1CCB55-0CE0-A377-311D-A40919F17533}"/>
              </a:ext>
            </a:extLst>
          </p:cNvPr>
          <p:cNvSpPr>
            <a:spLocks noGrp="1"/>
          </p:cNvSpPr>
          <p:nvPr>
            <p:ph type="body" idx="1"/>
          </p:nvPr>
        </p:nvSpPr>
        <p:spPr>
          <a:xfrm>
            <a:off x="311700" y="1152475"/>
            <a:ext cx="5011149" cy="1605593"/>
          </a:xfrm>
        </p:spPr>
        <p:txBody>
          <a:bodyPr/>
          <a:lstStyle/>
          <a:p>
            <a:pPr>
              <a:buFont typeface="Wingdings" panose="05000000000000000000" pitchFamily="2" charset="2"/>
              <a:buChar char="Ø"/>
            </a:pPr>
            <a:r>
              <a:rPr lang="en-IN" sz="1600" b="1" dirty="0">
                <a:solidFill>
                  <a:srgbClr val="6699FF"/>
                </a:solidFill>
                <a:effectLst/>
                <a:latin typeface="+mj-lt"/>
                <a:ea typeface="Aptos" panose="020B0004020202020204" pitchFamily="34" charset="0"/>
                <a:cs typeface="Arial" panose="020B0604020202020204" pitchFamily="34" charset="0"/>
              </a:rPr>
              <a:t>Acquisition by Flipkart</a:t>
            </a:r>
          </a:p>
          <a:p>
            <a:pPr marL="114300" indent="0" algn="just">
              <a:lnSpc>
                <a:spcPct val="107000"/>
              </a:lnSpc>
              <a:spcAft>
                <a:spcPts val="800"/>
              </a:spcAft>
              <a:buNone/>
            </a:pPr>
            <a:r>
              <a:rPr lang="en-IN" sz="1400" kern="100" dirty="0">
                <a:effectLst/>
                <a:latin typeface="Aptos" panose="020B0004020202020204" pitchFamily="34" charset="0"/>
                <a:ea typeface="Aptos" panose="020B0004020202020204" pitchFamily="34" charset="0"/>
                <a:cs typeface="Arial" panose="020B0604020202020204" pitchFamily="34" charset="0"/>
              </a:rPr>
              <a:t>         </a:t>
            </a:r>
            <a:endParaRPr lang="en-IN" sz="1600" dirty="0"/>
          </a:p>
        </p:txBody>
      </p:sp>
      <p:sp>
        <p:nvSpPr>
          <p:cNvPr id="4" name="TextBox 3">
            <a:extLst>
              <a:ext uri="{FF2B5EF4-FFF2-40B4-BE49-F238E27FC236}">
                <a16:creationId xmlns:a16="http://schemas.microsoft.com/office/drawing/2014/main" id="{A6A7EF77-F459-F8E8-3A4E-07909B8AC33D}"/>
              </a:ext>
            </a:extLst>
          </p:cNvPr>
          <p:cNvSpPr txBox="1"/>
          <p:nvPr/>
        </p:nvSpPr>
        <p:spPr>
          <a:xfrm>
            <a:off x="776868" y="1546675"/>
            <a:ext cx="4724772" cy="1384995"/>
          </a:xfrm>
          <a:prstGeom prst="rect">
            <a:avLst/>
          </a:prstGeom>
          <a:noFill/>
        </p:spPr>
        <p:txBody>
          <a:bodyPr wrap="square" rtlCol="0">
            <a:spAutoFit/>
          </a:bodyPr>
          <a:lstStyle/>
          <a:p>
            <a:pPr algn="just"/>
            <a:r>
              <a:rPr lang="en-IN" sz="1400" kern="100" dirty="0">
                <a:effectLst/>
                <a:latin typeface="+mn-lt"/>
                <a:ea typeface="Aptos" panose="020B0004020202020204" pitchFamily="34" charset="0"/>
                <a:cs typeface="Arial" panose="020B0604020202020204" pitchFamily="34" charset="0"/>
              </a:rPr>
              <a:t>Myntra’s acquisition by Flipkart in 2014 for approximately $300 million marked a strategic move that   amalgamated two industry giants. This collaboration expanded Myntra’s reach and provided access to invaluable resources and expertise.</a:t>
            </a:r>
          </a:p>
          <a:p>
            <a:endParaRPr lang="en-IN" dirty="0"/>
          </a:p>
        </p:txBody>
      </p:sp>
      <p:sp>
        <p:nvSpPr>
          <p:cNvPr id="5" name="TextBox 4">
            <a:extLst>
              <a:ext uri="{FF2B5EF4-FFF2-40B4-BE49-F238E27FC236}">
                <a16:creationId xmlns:a16="http://schemas.microsoft.com/office/drawing/2014/main" id="{416AB9DC-8E69-389F-CF12-745E295A004E}"/>
              </a:ext>
            </a:extLst>
          </p:cNvPr>
          <p:cNvSpPr txBox="1"/>
          <p:nvPr/>
        </p:nvSpPr>
        <p:spPr>
          <a:xfrm>
            <a:off x="4371278" y="3058108"/>
            <a:ext cx="3702205"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a:solidFill>
                  <a:srgbClr val="2BB7B7"/>
                </a:solidFill>
              </a:rPr>
              <a:t>MENSA program</a:t>
            </a:r>
          </a:p>
        </p:txBody>
      </p:sp>
      <p:sp>
        <p:nvSpPr>
          <p:cNvPr id="6" name="TextBox 5">
            <a:extLst>
              <a:ext uri="{FF2B5EF4-FFF2-40B4-BE49-F238E27FC236}">
                <a16:creationId xmlns:a16="http://schemas.microsoft.com/office/drawing/2014/main" id="{3DF40206-FF42-A99A-0EC5-ECFD9A831788}"/>
              </a:ext>
            </a:extLst>
          </p:cNvPr>
          <p:cNvSpPr txBox="1"/>
          <p:nvPr/>
        </p:nvSpPr>
        <p:spPr>
          <a:xfrm>
            <a:off x="4371278" y="3524502"/>
            <a:ext cx="4608000" cy="1600438"/>
          </a:xfrm>
          <a:prstGeom prst="rect">
            <a:avLst/>
          </a:prstGeom>
          <a:noFill/>
        </p:spPr>
        <p:txBody>
          <a:bodyPr wrap="square" rtlCol="0">
            <a:spAutoFit/>
          </a:bodyPr>
          <a:lstStyle/>
          <a:p>
            <a:pPr algn="just"/>
            <a:r>
              <a:rPr lang="en-IN" kern="100" dirty="0">
                <a:effectLst/>
                <a:latin typeface="+mn-lt"/>
                <a:ea typeface="Aptos" panose="020B0004020202020204" pitchFamily="34" charset="0"/>
                <a:cs typeface="Arial" panose="020B0604020202020204" pitchFamily="34" charset="0"/>
              </a:rPr>
              <a:t>Myntra's initiatives, such as the MENSA program, support small-scale shopkeepers and delivery partners, fostering a community-centric business environment. The company also collaborates with artisans, providing them a platform to reach a broader audience, thus promoting traditional crafts.</a:t>
            </a:r>
          </a:p>
          <a:p>
            <a:endParaRPr lang="en-IN" dirty="0"/>
          </a:p>
        </p:txBody>
      </p:sp>
      <p:pic>
        <p:nvPicPr>
          <p:cNvPr id="8" name="Picture 7" descr="A person holding a piece of puzzle&#10;&#10;Description automatically generated">
            <a:extLst>
              <a:ext uri="{FF2B5EF4-FFF2-40B4-BE49-F238E27FC236}">
                <a16:creationId xmlns:a16="http://schemas.microsoft.com/office/drawing/2014/main" id="{16681110-0FF6-474C-0980-63D4B5554795}"/>
              </a:ext>
            </a:extLst>
          </p:cNvPr>
          <p:cNvPicPr>
            <a:picLocks noChangeAspect="1"/>
          </p:cNvPicPr>
          <p:nvPr/>
        </p:nvPicPr>
        <p:blipFill>
          <a:blip r:embed="rId2"/>
          <a:srcRect l="14448" t="24119" r="14314" b="5137"/>
          <a:stretch/>
        </p:blipFill>
        <p:spPr>
          <a:xfrm>
            <a:off x="5966808" y="559654"/>
            <a:ext cx="2412000" cy="2370614"/>
          </a:xfrm>
          <a:prstGeom prst="rect">
            <a:avLst/>
          </a:prstGeom>
          <a:ln>
            <a:noFill/>
          </a:ln>
          <a:effectLst>
            <a:softEdge rad="112500"/>
          </a:effectLst>
        </p:spPr>
      </p:pic>
      <p:pic>
        <p:nvPicPr>
          <p:cNvPr id="10" name="Picture 9" descr="A group of people holding hands around a globe&#10;&#10;Description automatically generated">
            <a:extLst>
              <a:ext uri="{FF2B5EF4-FFF2-40B4-BE49-F238E27FC236}">
                <a16:creationId xmlns:a16="http://schemas.microsoft.com/office/drawing/2014/main" id="{553367D5-7AD4-610B-6AA8-DBBCB1BA9E3A}"/>
              </a:ext>
            </a:extLst>
          </p:cNvPr>
          <p:cNvPicPr>
            <a:picLocks noChangeAspect="1"/>
          </p:cNvPicPr>
          <p:nvPr/>
        </p:nvPicPr>
        <p:blipFill>
          <a:blip r:embed="rId3"/>
          <a:srcRect l="14590" t="10881" r="8903" b="14896"/>
          <a:stretch/>
        </p:blipFill>
        <p:spPr>
          <a:xfrm>
            <a:off x="1205428" y="2733636"/>
            <a:ext cx="2263567" cy="2196000"/>
          </a:xfrm>
          <a:prstGeom prst="rect">
            <a:avLst/>
          </a:prstGeom>
          <a:ln>
            <a:noFill/>
          </a:ln>
          <a:effectLst>
            <a:softEdge rad="112500"/>
          </a:effectLst>
        </p:spPr>
      </p:pic>
    </p:spTree>
    <p:extLst>
      <p:ext uri="{BB962C8B-B14F-4D97-AF65-F5344CB8AC3E}">
        <p14:creationId xmlns:p14="http://schemas.microsoft.com/office/powerpoint/2010/main" val="382981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A14CF-51BE-4F9C-13EB-452A3219EA30}"/>
              </a:ext>
            </a:extLst>
          </p:cNvPr>
          <p:cNvSpPr txBox="1"/>
          <p:nvPr/>
        </p:nvSpPr>
        <p:spPr>
          <a:xfrm>
            <a:off x="498088" y="431180"/>
            <a:ext cx="3910361"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a:solidFill>
                  <a:srgbClr val="33A3AF"/>
                </a:solidFill>
              </a:rPr>
              <a:t>COVID-19 </a:t>
            </a:r>
          </a:p>
        </p:txBody>
      </p:sp>
      <p:sp>
        <p:nvSpPr>
          <p:cNvPr id="3" name="TextBox 2">
            <a:extLst>
              <a:ext uri="{FF2B5EF4-FFF2-40B4-BE49-F238E27FC236}">
                <a16:creationId xmlns:a16="http://schemas.microsoft.com/office/drawing/2014/main" id="{276254E3-033F-06AF-334A-7F73A2C644D8}"/>
              </a:ext>
            </a:extLst>
          </p:cNvPr>
          <p:cNvSpPr txBox="1"/>
          <p:nvPr/>
        </p:nvSpPr>
        <p:spPr>
          <a:xfrm>
            <a:off x="795454" y="799471"/>
            <a:ext cx="4698381" cy="1698094"/>
          </a:xfrm>
          <a:prstGeom prst="rect">
            <a:avLst/>
          </a:prstGeom>
          <a:noFill/>
        </p:spPr>
        <p:txBody>
          <a:bodyPr wrap="square" rtlCol="0">
            <a:spAutoFit/>
          </a:bodyPr>
          <a:lstStyle/>
          <a:p>
            <a:pPr algn="just">
              <a:lnSpc>
                <a:spcPct val="107000"/>
              </a:lnSpc>
              <a:spcAft>
                <a:spcPts val="800"/>
              </a:spcAft>
            </a:pPr>
            <a:r>
              <a:rPr lang="en-IN" kern="100" dirty="0">
                <a:effectLst/>
                <a:latin typeface="+mn-lt"/>
                <a:ea typeface="Aptos" panose="020B0004020202020204" pitchFamily="34" charset="0"/>
                <a:cs typeface="Arial" panose="020B0604020202020204" pitchFamily="34" charset="0"/>
              </a:rPr>
              <a:t>The company has shown remarkable adaptability and growth, especially during the COVID-19 pandemic. For instance, its </a:t>
            </a:r>
            <a:r>
              <a:rPr lang="en-IN" b="1" kern="100" dirty="0">
                <a:effectLst/>
                <a:latin typeface="+mn-lt"/>
                <a:ea typeface="Aptos" panose="020B0004020202020204" pitchFamily="34" charset="0"/>
                <a:cs typeface="Arial" panose="020B0604020202020204" pitchFamily="34" charset="0"/>
              </a:rPr>
              <a:t>"End of Reason Sale"</a:t>
            </a:r>
            <a:r>
              <a:rPr lang="en-IN" kern="100" dirty="0">
                <a:effectLst/>
                <a:latin typeface="+mn-lt"/>
                <a:ea typeface="Aptos" panose="020B0004020202020204" pitchFamily="34" charset="0"/>
                <a:cs typeface="Arial" panose="020B0604020202020204" pitchFamily="34" charset="0"/>
              </a:rPr>
              <a:t> attracted 3.5 million shoppers, demonstrating its robust online presence and effective marketing strategies. Myntra has also expanded its customer base significantly, with an 86% increase in users from smaller towns and cities.</a:t>
            </a:r>
          </a:p>
        </p:txBody>
      </p:sp>
      <p:sp>
        <p:nvSpPr>
          <p:cNvPr id="4" name="TextBox 3">
            <a:extLst>
              <a:ext uri="{FF2B5EF4-FFF2-40B4-BE49-F238E27FC236}">
                <a16:creationId xmlns:a16="http://schemas.microsoft.com/office/drawing/2014/main" id="{D22C8180-AAFC-8385-9964-7594A113CE2A}"/>
              </a:ext>
            </a:extLst>
          </p:cNvPr>
          <p:cNvSpPr txBox="1"/>
          <p:nvPr/>
        </p:nvSpPr>
        <p:spPr>
          <a:xfrm>
            <a:off x="3828585" y="2839844"/>
            <a:ext cx="4646342"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a:solidFill>
                  <a:srgbClr val="9966FF"/>
                </a:solidFill>
              </a:rPr>
              <a:t>AI powered features</a:t>
            </a:r>
          </a:p>
        </p:txBody>
      </p:sp>
      <p:sp>
        <p:nvSpPr>
          <p:cNvPr id="5" name="TextBox 4">
            <a:extLst>
              <a:ext uri="{FF2B5EF4-FFF2-40B4-BE49-F238E27FC236}">
                <a16:creationId xmlns:a16="http://schemas.microsoft.com/office/drawing/2014/main" id="{0F1A9439-26D0-6DE8-FBD4-9A776A05CB8C}"/>
              </a:ext>
            </a:extLst>
          </p:cNvPr>
          <p:cNvSpPr txBox="1"/>
          <p:nvPr/>
        </p:nvSpPr>
        <p:spPr>
          <a:xfrm>
            <a:off x="4092498" y="3147621"/>
            <a:ext cx="4698381" cy="767133"/>
          </a:xfrm>
          <a:prstGeom prst="rect">
            <a:avLst/>
          </a:prstGeom>
          <a:noFill/>
        </p:spPr>
        <p:txBody>
          <a:bodyPr wrap="square" rtlCol="0">
            <a:spAutoFit/>
          </a:bodyPr>
          <a:lstStyle/>
          <a:p>
            <a:pPr algn="just">
              <a:lnSpc>
                <a:spcPct val="107000"/>
              </a:lnSpc>
              <a:spcAft>
                <a:spcPts val="800"/>
              </a:spcAft>
            </a:pPr>
            <a:r>
              <a:rPr lang="en-US" b="0" i="0" dirty="0">
                <a:solidFill>
                  <a:schemeClr val="tx1"/>
                </a:solidFill>
                <a:effectLst/>
                <a:latin typeface="+mn-lt"/>
              </a:rPr>
              <a:t>Aside from high-quality photos and videos, they’ve added AI-powered features like virtual try-ons, which immerse users in the shopping experience. </a:t>
            </a:r>
            <a:endParaRPr lang="en-IN" kern="100" dirty="0">
              <a:solidFill>
                <a:schemeClr val="tx1"/>
              </a:solidFill>
              <a:effectLst/>
              <a:latin typeface="+mn-lt"/>
              <a:ea typeface="Aptos" panose="020B0004020202020204" pitchFamily="34" charset="0"/>
              <a:cs typeface="Arial" panose="020B0604020202020204" pitchFamily="34" charset="0"/>
            </a:endParaRPr>
          </a:p>
        </p:txBody>
      </p:sp>
      <p:pic>
        <p:nvPicPr>
          <p:cNvPr id="7" name="Picture 6" descr="A group of people running on a red virus&#10;&#10;Description automatically generated">
            <a:extLst>
              <a:ext uri="{FF2B5EF4-FFF2-40B4-BE49-F238E27FC236}">
                <a16:creationId xmlns:a16="http://schemas.microsoft.com/office/drawing/2014/main" id="{33446ED2-5CF6-CE92-1B79-D13910C5FB36}"/>
              </a:ext>
            </a:extLst>
          </p:cNvPr>
          <p:cNvPicPr>
            <a:picLocks noChangeAspect="1"/>
          </p:cNvPicPr>
          <p:nvPr/>
        </p:nvPicPr>
        <p:blipFill>
          <a:blip r:embed="rId2"/>
          <a:stretch>
            <a:fillRect/>
          </a:stretch>
        </p:blipFill>
        <p:spPr>
          <a:xfrm>
            <a:off x="5954927" y="600457"/>
            <a:ext cx="2520000" cy="1614119"/>
          </a:xfrm>
          <a:prstGeom prst="rect">
            <a:avLst/>
          </a:prstGeom>
          <a:ln>
            <a:noFill/>
          </a:ln>
          <a:effectLst>
            <a:softEdge rad="112500"/>
          </a:effectLst>
        </p:spPr>
      </p:pic>
      <p:pic>
        <p:nvPicPr>
          <p:cNvPr id="9" name="Picture 8" descr="A group of people working on a project&#10;&#10;Description automatically generated">
            <a:extLst>
              <a:ext uri="{FF2B5EF4-FFF2-40B4-BE49-F238E27FC236}">
                <a16:creationId xmlns:a16="http://schemas.microsoft.com/office/drawing/2014/main" id="{7DF9C74C-41E5-BB6D-9E45-A889EAFE1175}"/>
              </a:ext>
            </a:extLst>
          </p:cNvPr>
          <p:cNvPicPr>
            <a:picLocks noChangeAspect="1"/>
          </p:cNvPicPr>
          <p:nvPr/>
        </p:nvPicPr>
        <p:blipFill>
          <a:blip r:embed="rId3"/>
          <a:srcRect b="8383"/>
          <a:stretch/>
        </p:blipFill>
        <p:spPr>
          <a:xfrm>
            <a:off x="795454" y="2608912"/>
            <a:ext cx="2988000" cy="2242946"/>
          </a:xfrm>
          <a:prstGeom prst="rect">
            <a:avLst/>
          </a:prstGeom>
          <a:ln>
            <a:noFill/>
          </a:ln>
          <a:effectLst>
            <a:softEdge rad="112500"/>
          </a:effectLst>
        </p:spPr>
      </p:pic>
    </p:spTree>
    <p:extLst>
      <p:ext uri="{BB962C8B-B14F-4D97-AF65-F5344CB8AC3E}">
        <p14:creationId xmlns:p14="http://schemas.microsoft.com/office/powerpoint/2010/main" val="9933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45A3-BF73-08F6-AAFB-F99DA71AD763}"/>
              </a:ext>
            </a:extLst>
          </p:cNvPr>
          <p:cNvSpPr txBox="1"/>
          <p:nvPr/>
        </p:nvSpPr>
        <p:spPr>
          <a:xfrm>
            <a:off x="1959577" y="201942"/>
            <a:ext cx="5603536" cy="400110"/>
          </a:xfrm>
          <a:prstGeom prst="rect">
            <a:avLst/>
          </a:prstGeom>
          <a:noFill/>
        </p:spPr>
        <p:txBody>
          <a:bodyPr wrap="square" rtlCol="0">
            <a:spAutoFit/>
          </a:bodyPr>
          <a:lstStyle/>
          <a:p>
            <a:pPr algn="ctr"/>
            <a:r>
              <a:rPr lang="en-IN" sz="2000" b="1" dirty="0"/>
              <a:t>MYNTRA’S OPTIMAL APPROACH </a:t>
            </a:r>
          </a:p>
        </p:txBody>
      </p:sp>
      <p:grpSp>
        <p:nvGrpSpPr>
          <p:cNvPr id="721" name="Google Shape;721;p23"/>
          <p:cNvGrpSpPr/>
          <p:nvPr/>
        </p:nvGrpSpPr>
        <p:grpSpPr>
          <a:xfrm>
            <a:off x="361060" y="727308"/>
            <a:ext cx="4210940" cy="2195147"/>
            <a:chOff x="424124" y="831262"/>
            <a:chExt cx="1624975" cy="2649361"/>
          </a:xfrm>
        </p:grpSpPr>
        <p:sp>
          <p:nvSpPr>
            <p:cNvPr id="723" name="Google Shape;723;p23"/>
            <p:cNvSpPr/>
            <p:nvPr/>
          </p:nvSpPr>
          <p:spPr>
            <a:xfrm>
              <a:off x="424124" y="1547930"/>
              <a:ext cx="1624975" cy="1932693"/>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Fira Sans Condensed Medium"/>
                <a:ea typeface="Fira Sans Condensed Medium"/>
                <a:cs typeface="Fira Sans Condensed Medium"/>
                <a:sym typeface="Fira Sans Condensed Medium"/>
              </a:endParaRPr>
            </a:p>
          </p:txBody>
        </p:sp>
        <p:sp>
          <p:nvSpPr>
            <p:cNvPr id="724" name="Google Shape;724;p23"/>
            <p:cNvSpPr txBox="1"/>
            <p:nvPr/>
          </p:nvSpPr>
          <p:spPr>
            <a:xfrm>
              <a:off x="424124" y="831262"/>
              <a:ext cx="1624975" cy="462900"/>
            </a:xfrm>
            <a:prstGeom prst="rect">
              <a:avLst/>
            </a:prstGeom>
            <a:solidFill>
              <a:schemeClr val="tx2">
                <a:lumMod val="20000"/>
                <a:lumOff val="80000"/>
              </a:schemeClr>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IN" sz="1600" b="1" dirty="0">
                  <a:solidFill>
                    <a:schemeClr val="dk2"/>
                  </a:solidFill>
                  <a:latin typeface="+mn-lt"/>
                  <a:ea typeface="Fira Sans Extra Condensed"/>
                  <a:cs typeface="Fira Sans Extra Condensed"/>
                  <a:sym typeface="Fira Sans Extra Condensed"/>
                </a:rPr>
                <a:t>Visuals with AI </a:t>
              </a:r>
            </a:p>
          </p:txBody>
        </p:sp>
      </p:grpSp>
      <p:sp>
        <p:nvSpPr>
          <p:cNvPr id="5" name="TextBox 4">
            <a:extLst>
              <a:ext uri="{FF2B5EF4-FFF2-40B4-BE49-F238E27FC236}">
                <a16:creationId xmlns:a16="http://schemas.microsoft.com/office/drawing/2014/main" id="{E61752BD-DCA8-0A70-5DEF-50F11096B46F}"/>
              </a:ext>
            </a:extLst>
          </p:cNvPr>
          <p:cNvSpPr txBox="1"/>
          <p:nvPr/>
        </p:nvSpPr>
        <p:spPr>
          <a:xfrm>
            <a:off x="361060" y="1371888"/>
            <a:ext cx="3992137" cy="738664"/>
          </a:xfrm>
          <a:prstGeom prst="rect">
            <a:avLst/>
          </a:prstGeom>
          <a:noFill/>
        </p:spPr>
        <p:txBody>
          <a:bodyPr wrap="square" rtlCol="0">
            <a:spAutoFit/>
          </a:bodyPr>
          <a:lstStyle/>
          <a:p>
            <a:pPr algn="just"/>
            <a:r>
              <a:rPr lang="en-IN" dirty="0"/>
              <a:t>Myntra leverages stunning visuals alongside cutting-edge A features like virtual try-ons, immersing the buyer in the shopping experience</a:t>
            </a:r>
          </a:p>
        </p:txBody>
      </p:sp>
      <p:grpSp>
        <p:nvGrpSpPr>
          <p:cNvPr id="6" name="Google Shape;721;p23">
            <a:extLst>
              <a:ext uri="{FF2B5EF4-FFF2-40B4-BE49-F238E27FC236}">
                <a16:creationId xmlns:a16="http://schemas.microsoft.com/office/drawing/2014/main" id="{BED89A77-0F20-A7D4-DB31-D41872B2725F}"/>
              </a:ext>
            </a:extLst>
          </p:cNvPr>
          <p:cNvGrpSpPr/>
          <p:nvPr/>
        </p:nvGrpSpPr>
        <p:grpSpPr>
          <a:xfrm>
            <a:off x="4761345" y="727308"/>
            <a:ext cx="4381925" cy="4131977"/>
            <a:chOff x="424124" y="726266"/>
            <a:chExt cx="1690957" cy="5175783"/>
          </a:xfrm>
        </p:grpSpPr>
        <p:sp>
          <p:nvSpPr>
            <p:cNvPr id="7" name="Google Shape;723;p23">
              <a:extLst>
                <a:ext uri="{FF2B5EF4-FFF2-40B4-BE49-F238E27FC236}">
                  <a16:creationId xmlns:a16="http://schemas.microsoft.com/office/drawing/2014/main" id="{C1541AE0-6F5E-A53D-4F93-9CF60B451BDC}"/>
                </a:ext>
              </a:extLst>
            </p:cNvPr>
            <p:cNvSpPr/>
            <p:nvPr/>
          </p:nvSpPr>
          <p:spPr>
            <a:xfrm>
              <a:off x="424124" y="1474750"/>
              <a:ext cx="1624975" cy="2005873"/>
            </a:xfrm>
            <a:prstGeom prst="rect">
              <a:avLst/>
            </a:prstGeom>
            <a:solidFill>
              <a:schemeClr val="accent2">
                <a:lumMod val="60000"/>
                <a:lumOff val="40000"/>
              </a:scheme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i="0" dirty="0">
                  <a:solidFill>
                    <a:srgbClr val="242424"/>
                  </a:solidFill>
                  <a:effectLst/>
                  <a:latin typeface="+mn-lt"/>
                </a:rPr>
                <a:t>Myntra knows </a:t>
              </a:r>
              <a:r>
                <a:rPr lang="en-US" b="1" i="0" dirty="0">
                  <a:solidFill>
                    <a:srgbClr val="242424"/>
                  </a:solidFill>
                  <a:effectLst/>
                  <a:latin typeface="+mn-lt"/>
                </a:rPr>
                <a:t>authenticity is key</a:t>
              </a:r>
              <a:r>
                <a:rPr lang="en-US" b="0" i="0" dirty="0">
                  <a:solidFill>
                    <a:srgbClr val="242424"/>
                  </a:solidFill>
                  <a:effectLst/>
                  <a:latin typeface="+mn-lt"/>
                </a:rPr>
                <a:t>. They actively encourage </a:t>
              </a:r>
              <a:r>
                <a:rPr lang="en-US" i="0" dirty="0">
                  <a:solidFill>
                    <a:srgbClr val="242424"/>
                  </a:solidFill>
                  <a:effectLst/>
                  <a:latin typeface="+mn-lt"/>
                </a:rPr>
                <a:t>user-generated content </a:t>
              </a:r>
              <a:r>
                <a:rPr lang="en-US" b="1" i="0" dirty="0">
                  <a:solidFill>
                    <a:srgbClr val="242424"/>
                  </a:solidFill>
                  <a:effectLst/>
                  <a:latin typeface="+mn-lt"/>
                </a:rPr>
                <a:t>(UGC)</a:t>
              </a:r>
              <a:r>
                <a:rPr lang="en-US" b="0" i="0" dirty="0">
                  <a:solidFill>
                    <a:srgbClr val="242424"/>
                  </a:solidFill>
                  <a:effectLst/>
                  <a:latin typeface="+mn-lt"/>
                </a:rPr>
                <a:t> through influencer collaborations, hashtag contests, and dedicated platforms like “#</a:t>
              </a:r>
              <a:r>
                <a:rPr lang="en-US" b="0" i="0" dirty="0" err="1">
                  <a:solidFill>
                    <a:srgbClr val="242424"/>
                  </a:solidFill>
                  <a:effectLst/>
                  <a:latin typeface="+mn-lt"/>
                </a:rPr>
                <a:t>MyMyntraLook</a:t>
              </a:r>
              <a:r>
                <a:rPr lang="en-US" b="0" i="0" dirty="0">
                  <a:solidFill>
                    <a:srgbClr val="242424"/>
                  </a:solidFill>
                  <a:effectLst/>
                  <a:latin typeface="+mn-lt"/>
                </a:rPr>
                <a:t>”. This real-customer content fosters trust and boosts engagement, making you feel part of the community.</a:t>
              </a:r>
              <a:endParaRPr dirty="0">
                <a:solidFill>
                  <a:srgbClr val="FFFFFF"/>
                </a:solidFill>
                <a:latin typeface="+mn-lt"/>
                <a:ea typeface="Fira Sans Condensed Medium"/>
                <a:cs typeface="Fira Sans Condensed Medium"/>
                <a:sym typeface="Fira Sans Condensed Medium"/>
              </a:endParaRPr>
            </a:p>
          </p:txBody>
        </p:sp>
        <p:sp>
          <p:nvSpPr>
            <p:cNvPr id="8" name="Google Shape;724;p23">
              <a:extLst>
                <a:ext uri="{FF2B5EF4-FFF2-40B4-BE49-F238E27FC236}">
                  <a16:creationId xmlns:a16="http://schemas.microsoft.com/office/drawing/2014/main" id="{1F2B1FD7-B518-7F2A-9595-39E53862EFBC}"/>
                </a:ext>
              </a:extLst>
            </p:cNvPr>
            <p:cNvSpPr txBox="1"/>
            <p:nvPr/>
          </p:nvSpPr>
          <p:spPr>
            <a:xfrm>
              <a:off x="424124" y="726266"/>
              <a:ext cx="1624975" cy="462900"/>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IN" sz="1600" b="1" dirty="0">
                  <a:solidFill>
                    <a:schemeClr val="accent2">
                      <a:lumMod val="75000"/>
                    </a:schemeClr>
                  </a:solidFill>
                  <a:latin typeface="+mn-lt"/>
                  <a:ea typeface="Fira Sans Extra Condensed"/>
                  <a:cs typeface="Fira Sans Extra Condensed"/>
                  <a:sym typeface="Fira Sans Extra Condensed"/>
                </a:rPr>
                <a:t>Power of YOU </a:t>
              </a:r>
            </a:p>
          </p:txBody>
        </p:sp>
        <p:cxnSp>
          <p:nvCxnSpPr>
            <p:cNvPr id="9" name="Google Shape;727;p23">
              <a:extLst>
                <a:ext uri="{FF2B5EF4-FFF2-40B4-BE49-F238E27FC236}">
                  <a16:creationId xmlns:a16="http://schemas.microsoft.com/office/drawing/2014/main" id="{F0CC5FA5-BCF0-921C-D87D-465BE79B358A}"/>
                </a:ext>
              </a:extLst>
            </p:cNvPr>
            <p:cNvCxnSpPr>
              <a:cxnSpLocks/>
            </p:cNvCxnSpPr>
            <p:nvPr/>
          </p:nvCxnSpPr>
          <p:spPr>
            <a:xfrm flipH="1">
              <a:off x="2089088" y="5614199"/>
              <a:ext cx="25993" cy="287850"/>
            </a:xfrm>
            <a:prstGeom prst="straightConnector1">
              <a:avLst/>
            </a:prstGeom>
            <a:noFill/>
            <a:ln w="9525" cap="flat" cmpd="sng">
              <a:solidFill>
                <a:schemeClr val="dk2"/>
              </a:solidFill>
              <a:prstDash val="solid"/>
              <a:round/>
              <a:headEnd type="none" w="med" len="med"/>
              <a:tailEnd type="none" w="med" len="med"/>
            </a:ln>
          </p:spPr>
        </p:cxnSp>
      </p:grpSp>
      <p:sp>
        <p:nvSpPr>
          <p:cNvPr id="3" name="TextBox 2">
            <a:extLst>
              <a:ext uri="{FF2B5EF4-FFF2-40B4-BE49-F238E27FC236}">
                <a16:creationId xmlns:a16="http://schemas.microsoft.com/office/drawing/2014/main" id="{9876A8D0-680F-5CC9-638F-F67055ADA389}"/>
              </a:ext>
            </a:extLst>
          </p:cNvPr>
          <p:cNvSpPr txBox="1"/>
          <p:nvPr/>
        </p:nvSpPr>
        <p:spPr>
          <a:xfrm>
            <a:off x="2464597" y="3131918"/>
            <a:ext cx="4054560" cy="338554"/>
          </a:xfrm>
          <a:prstGeom prst="rect">
            <a:avLst/>
          </a:prstGeom>
          <a:solidFill>
            <a:schemeClr val="accent4">
              <a:lumMod val="20000"/>
              <a:lumOff val="80000"/>
            </a:schemeClr>
          </a:solidFill>
        </p:spPr>
        <p:txBody>
          <a:bodyPr wrap="square" rtlCol="0">
            <a:spAutoFit/>
          </a:bodyPr>
          <a:lstStyle/>
          <a:p>
            <a:pPr algn="ctr"/>
            <a:r>
              <a:rPr lang="en-IN" sz="1600" b="1" dirty="0">
                <a:solidFill>
                  <a:schemeClr val="accent3">
                    <a:lumMod val="50000"/>
                  </a:schemeClr>
                </a:solidFill>
              </a:rPr>
              <a:t>Social Customer Service</a:t>
            </a:r>
          </a:p>
        </p:txBody>
      </p:sp>
      <p:sp>
        <p:nvSpPr>
          <p:cNvPr id="4" name="TextBox 3">
            <a:extLst>
              <a:ext uri="{FF2B5EF4-FFF2-40B4-BE49-F238E27FC236}">
                <a16:creationId xmlns:a16="http://schemas.microsoft.com/office/drawing/2014/main" id="{29105D4C-1DA3-6B1B-C691-87AAF68654B6}"/>
              </a:ext>
            </a:extLst>
          </p:cNvPr>
          <p:cNvSpPr txBox="1"/>
          <p:nvPr/>
        </p:nvSpPr>
        <p:spPr>
          <a:xfrm>
            <a:off x="2464597" y="3556563"/>
            <a:ext cx="4054560" cy="1384995"/>
          </a:xfrm>
          <a:prstGeom prst="rect">
            <a:avLst/>
          </a:prstGeom>
          <a:solidFill>
            <a:schemeClr val="accent4">
              <a:lumMod val="60000"/>
              <a:lumOff val="40000"/>
            </a:schemeClr>
          </a:solidFill>
        </p:spPr>
        <p:txBody>
          <a:bodyPr wrap="square" rtlCol="0">
            <a:spAutoFit/>
          </a:bodyPr>
          <a:lstStyle/>
          <a:p>
            <a:r>
              <a:rPr lang="en-IN" dirty="0"/>
              <a:t>Understanding the importance to respond rather than listening to queries, they actively address the concerns of customers on social media, providing prompt and efficient responses. This transparency builds trust and strengthens their brand image.</a:t>
            </a:r>
          </a:p>
        </p:txBody>
      </p:sp>
    </p:spTree>
    <p:extLst>
      <p:ext uri="{BB962C8B-B14F-4D97-AF65-F5344CB8AC3E}">
        <p14:creationId xmlns:p14="http://schemas.microsoft.com/office/powerpoint/2010/main" val="142137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2BC782-EFA4-4347-AAFD-CB1E9891CF91}"/>
              </a:ext>
            </a:extLst>
          </p:cNvPr>
          <p:cNvSpPr>
            <a:spLocks noGrp="1"/>
          </p:cNvSpPr>
          <p:nvPr>
            <p:ph type="body" idx="1"/>
          </p:nvPr>
        </p:nvSpPr>
        <p:spPr>
          <a:xfrm>
            <a:off x="311700" y="939115"/>
            <a:ext cx="3996000" cy="1800000"/>
          </a:xfrm>
          <a:solidFill>
            <a:schemeClr val="accent4">
              <a:lumMod val="60000"/>
              <a:lumOff val="40000"/>
            </a:schemeClr>
          </a:solidFill>
        </p:spPr>
        <p:txBody>
          <a:bodyPr/>
          <a:lstStyle/>
          <a:p>
            <a:pPr marL="139700" indent="0" algn="just">
              <a:buNone/>
            </a:pPr>
            <a:r>
              <a:rPr lang="en-US" b="0" i="0" dirty="0">
                <a:solidFill>
                  <a:srgbClr val="242424"/>
                </a:solidFill>
                <a:effectLst/>
                <a:latin typeface="+mn-lt"/>
              </a:rPr>
              <a:t>Static campaigns are methods that has been followed for many years.</a:t>
            </a:r>
            <a:r>
              <a:rPr lang="en-US" dirty="0">
                <a:solidFill>
                  <a:srgbClr val="242424"/>
                </a:solidFill>
                <a:latin typeface="+mn-lt"/>
              </a:rPr>
              <a:t> Myntra keep users hooked with interactive elements like quizzes, polls and even augmented reality filters. They also leverage livestreaming with influencers, creating a dynamic experience and fostering direct interaction.</a:t>
            </a:r>
            <a:endParaRPr lang="en-US" b="0" i="0" dirty="0">
              <a:solidFill>
                <a:srgbClr val="242424"/>
              </a:solidFill>
              <a:effectLst/>
              <a:latin typeface="+mn-lt"/>
            </a:endParaRPr>
          </a:p>
          <a:p>
            <a:pPr marL="139700" indent="0" algn="just">
              <a:buNone/>
            </a:pPr>
            <a:endParaRPr lang="en-US" dirty="0">
              <a:solidFill>
                <a:srgbClr val="242424"/>
              </a:solidFill>
              <a:latin typeface="+mn-lt"/>
            </a:endParaRPr>
          </a:p>
          <a:p>
            <a:pPr marL="139700" indent="0" algn="just">
              <a:buNone/>
            </a:pPr>
            <a:r>
              <a:rPr lang="en-US" b="0" i="0" dirty="0">
                <a:solidFill>
                  <a:srgbClr val="242424"/>
                </a:solidFill>
                <a:effectLst/>
                <a:latin typeface="+mn-lt"/>
              </a:rPr>
              <a:t>.</a:t>
            </a:r>
            <a:endParaRPr lang="en-IN" dirty="0">
              <a:latin typeface="+mn-lt"/>
            </a:endParaRPr>
          </a:p>
        </p:txBody>
      </p:sp>
      <p:sp>
        <p:nvSpPr>
          <p:cNvPr id="4" name="Text Placeholder 3">
            <a:extLst>
              <a:ext uri="{FF2B5EF4-FFF2-40B4-BE49-F238E27FC236}">
                <a16:creationId xmlns:a16="http://schemas.microsoft.com/office/drawing/2014/main" id="{D3071B36-FF11-8FC9-E7AE-1B5F1E2B8440}"/>
              </a:ext>
            </a:extLst>
          </p:cNvPr>
          <p:cNvSpPr>
            <a:spLocks noGrp="1"/>
          </p:cNvSpPr>
          <p:nvPr>
            <p:ph type="body" idx="2"/>
          </p:nvPr>
        </p:nvSpPr>
        <p:spPr>
          <a:xfrm>
            <a:off x="4480560" y="939115"/>
            <a:ext cx="4310280" cy="1800000"/>
          </a:xfrm>
          <a:solidFill>
            <a:schemeClr val="accent5">
              <a:lumMod val="40000"/>
              <a:lumOff val="60000"/>
            </a:schemeClr>
          </a:solidFill>
        </p:spPr>
        <p:txBody>
          <a:bodyPr/>
          <a:lstStyle/>
          <a:p>
            <a:pPr marL="139700" indent="0" algn="just">
              <a:buNone/>
            </a:pPr>
            <a:r>
              <a:rPr lang="en-US" b="0" i="0" dirty="0">
                <a:solidFill>
                  <a:srgbClr val="242424"/>
                </a:solidFill>
                <a:effectLst/>
                <a:latin typeface="+mn-lt"/>
              </a:rPr>
              <a:t>Myntra goes beyond just selling clothes. They use data to personalize recommendations and tailor their outreach through </a:t>
            </a:r>
            <a:r>
              <a:rPr lang="en-US" i="0" dirty="0">
                <a:solidFill>
                  <a:srgbClr val="242424"/>
                </a:solidFill>
                <a:effectLst/>
                <a:latin typeface="+mn-lt"/>
              </a:rPr>
              <a:t>targeted advertising</a:t>
            </a:r>
            <a:r>
              <a:rPr lang="en-US" b="0" i="0" dirty="0">
                <a:solidFill>
                  <a:srgbClr val="242424"/>
                </a:solidFill>
                <a:effectLst/>
                <a:latin typeface="+mn-lt"/>
              </a:rPr>
              <a:t>. They also foster a sense of </a:t>
            </a:r>
            <a:r>
              <a:rPr lang="en-US" dirty="0">
                <a:solidFill>
                  <a:srgbClr val="242424"/>
                </a:solidFill>
                <a:effectLst/>
                <a:latin typeface="+mn-lt"/>
              </a:rPr>
              <a:t>community</a:t>
            </a:r>
            <a:r>
              <a:rPr lang="en-US" b="0" i="0" dirty="0">
                <a:solidFill>
                  <a:srgbClr val="242424"/>
                </a:solidFill>
                <a:effectLst/>
                <a:latin typeface="+mn-lt"/>
              </a:rPr>
              <a:t> with online groups and loyalty programs, leading to higher customer retention and brand loyalty.</a:t>
            </a:r>
            <a:endParaRPr lang="en-IN" dirty="0">
              <a:latin typeface="+mn-lt"/>
            </a:endParaRPr>
          </a:p>
        </p:txBody>
      </p:sp>
      <p:sp>
        <p:nvSpPr>
          <p:cNvPr id="7" name="TextBox 6">
            <a:extLst>
              <a:ext uri="{FF2B5EF4-FFF2-40B4-BE49-F238E27FC236}">
                <a16:creationId xmlns:a16="http://schemas.microsoft.com/office/drawing/2014/main" id="{B4828260-05AF-496E-81F5-F0A861E651C9}"/>
              </a:ext>
            </a:extLst>
          </p:cNvPr>
          <p:cNvSpPr txBox="1"/>
          <p:nvPr/>
        </p:nvSpPr>
        <p:spPr>
          <a:xfrm>
            <a:off x="311700" y="420736"/>
            <a:ext cx="3999900" cy="338554"/>
          </a:xfrm>
          <a:prstGeom prst="rect">
            <a:avLst/>
          </a:prstGeom>
          <a:solidFill>
            <a:schemeClr val="accent3">
              <a:lumMod val="20000"/>
              <a:lumOff val="80000"/>
            </a:schemeClr>
          </a:solidFill>
        </p:spPr>
        <p:txBody>
          <a:bodyPr wrap="square" rtlCol="0">
            <a:spAutoFit/>
          </a:bodyPr>
          <a:lstStyle/>
          <a:p>
            <a:pPr algn="ctr"/>
            <a:r>
              <a:rPr lang="en-IN" b="1" i="0" dirty="0">
                <a:solidFill>
                  <a:schemeClr val="accent3">
                    <a:lumMod val="50000"/>
                  </a:schemeClr>
                </a:solidFill>
                <a:effectLst/>
                <a:latin typeface="source-serif-pro"/>
              </a:rPr>
              <a:t>  </a:t>
            </a:r>
            <a:r>
              <a:rPr lang="en-IN" sz="1600" b="1" i="0" dirty="0">
                <a:solidFill>
                  <a:schemeClr val="accent3">
                    <a:lumMod val="50000"/>
                  </a:schemeClr>
                </a:solidFill>
                <a:effectLst/>
                <a:latin typeface="+mn-lt"/>
              </a:rPr>
              <a:t>Gamifying the Shopping Journey</a:t>
            </a:r>
            <a:endParaRPr lang="en-IN" dirty="0">
              <a:solidFill>
                <a:schemeClr val="accent3">
                  <a:lumMod val="50000"/>
                </a:schemeClr>
              </a:solidFill>
              <a:latin typeface="+mn-lt"/>
            </a:endParaRPr>
          </a:p>
        </p:txBody>
      </p:sp>
      <p:sp>
        <p:nvSpPr>
          <p:cNvPr id="8" name="TextBox 7">
            <a:extLst>
              <a:ext uri="{FF2B5EF4-FFF2-40B4-BE49-F238E27FC236}">
                <a16:creationId xmlns:a16="http://schemas.microsoft.com/office/drawing/2014/main" id="{A56B36D3-07C2-2DDB-E379-07D6129B11DC}"/>
              </a:ext>
            </a:extLst>
          </p:cNvPr>
          <p:cNvSpPr txBox="1"/>
          <p:nvPr/>
        </p:nvSpPr>
        <p:spPr>
          <a:xfrm>
            <a:off x="4480560" y="389959"/>
            <a:ext cx="4310280" cy="338554"/>
          </a:xfrm>
          <a:prstGeom prst="rect">
            <a:avLst/>
          </a:prstGeom>
          <a:solidFill>
            <a:schemeClr val="accent5">
              <a:lumMod val="20000"/>
              <a:lumOff val="80000"/>
            </a:schemeClr>
          </a:solidFill>
        </p:spPr>
        <p:txBody>
          <a:bodyPr wrap="square" rtlCol="0">
            <a:spAutoFit/>
          </a:bodyPr>
          <a:lstStyle/>
          <a:p>
            <a:pPr algn="just"/>
            <a:r>
              <a:rPr lang="en-IN" b="1" i="0" dirty="0">
                <a:solidFill>
                  <a:schemeClr val="accent3">
                    <a:lumMod val="50000"/>
                  </a:schemeClr>
                </a:solidFill>
                <a:effectLst/>
                <a:latin typeface="source-serif-pro"/>
              </a:rPr>
              <a:t>  </a:t>
            </a:r>
            <a:r>
              <a:rPr lang="en-IN" sz="1600" b="1" dirty="0">
                <a:solidFill>
                  <a:schemeClr val="accent5">
                    <a:lumMod val="50000"/>
                  </a:schemeClr>
                </a:solidFill>
                <a:latin typeface="+mn-lt"/>
              </a:rPr>
              <a:t>Personalization and Community focus</a:t>
            </a:r>
            <a:endParaRPr lang="en-IN" dirty="0">
              <a:solidFill>
                <a:schemeClr val="accent5">
                  <a:lumMod val="50000"/>
                </a:schemeClr>
              </a:solidFill>
              <a:latin typeface="+mn-lt"/>
            </a:endParaRPr>
          </a:p>
        </p:txBody>
      </p:sp>
      <p:sp>
        <p:nvSpPr>
          <p:cNvPr id="9" name="TextBox 8">
            <a:extLst>
              <a:ext uri="{FF2B5EF4-FFF2-40B4-BE49-F238E27FC236}">
                <a16:creationId xmlns:a16="http://schemas.microsoft.com/office/drawing/2014/main" id="{A2E1F27D-D11E-6FC7-AAA7-6F9C83355ABC}"/>
              </a:ext>
            </a:extLst>
          </p:cNvPr>
          <p:cNvSpPr txBox="1"/>
          <p:nvPr/>
        </p:nvSpPr>
        <p:spPr>
          <a:xfrm>
            <a:off x="2309700" y="2998600"/>
            <a:ext cx="4054560" cy="338554"/>
          </a:xfrm>
          <a:prstGeom prst="rect">
            <a:avLst/>
          </a:prstGeom>
          <a:solidFill>
            <a:schemeClr val="tx2">
              <a:lumMod val="20000"/>
              <a:lumOff val="80000"/>
            </a:schemeClr>
          </a:solidFill>
        </p:spPr>
        <p:txBody>
          <a:bodyPr wrap="square" rtlCol="0">
            <a:spAutoFit/>
          </a:bodyPr>
          <a:lstStyle/>
          <a:p>
            <a:pPr algn="ctr"/>
            <a:r>
              <a:rPr lang="en-IN" sz="1600" b="1" dirty="0">
                <a:solidFill>
                  <a:schemeClr val="bg2">
                    <a:lumMod val="75000"/>
                  </a:schemeClr>
                </a:solidFill>
              </a:rPr>
              <a:t>Social Commerce</a:t>
            </a:r>
          </a:p>
        </p:txBody>
      </p:sp>
      <p:sp>
        <p:nvSpPr>
          <p:cNvPr id="10" name="TextBox 9">
            <a:extLst>
              <a:ext uri="{FF2B5EF4-FFF2-40B4-BE49-F238E27FC236}">
                <a16:creationId xmlns:a16="http://schemas.microsoft.com/office/drawing/2014/main" id="{2393DCB9-29C6-9BCE-1EF9-1AEE01AD6C24}"/>
              </a:ext>
            </a:extLst>
          </p:cNvPr>
          <p:cNvSpPr txBox="1"/>
          <p:nvPr/>
        </p:nvSpPr>
        <p:spPr>
          <a:xfrm>
            <a:off x="2309700" y="3492562"/>
            <a:ext cx="4054560" cy="954107"/>
          </a:xfrm>
          <a:prstGeom prst="rect">
            <a:avLst/>
          </a:prstGeom>
          <a:solidFill>
            <a:schemeClr val="tx2">
              <a:lumMod val="60000"/>
              <a:lumOff val="40000"/>
            </a:schemeClr>
          </a:solidFill>
        </p:spPr>
        <p:txBody>
          <a:bodyPr wrap="square" rtlCol="0">
            <a:spAutoFit/>
          </a:bodyPr>
          <a:lstStyle/>
          <a:p>
            <a:r>
              <a:rPr lang="en-IN" dirty="0"/>
              <a:t>Myntra seamlessly blend social media and shopping, allowing the customers to buy directly from posts, making the journey from browsing to purchase effortless.</a:t>
            </a:r>
          </a:p>
        </p:txBody>
      </p:sp>
    </p:spTree>
    <p:extLst>
      <p:ext uri="{BB962C8B-B14F-4D97-AF65-F5344CB8AC3E}">
        <p14:creationId xmlns:p14="http://schemas.microsoft.com/office/powerpoint/2010/main" val="2369759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037EF-046E-076B-93EF-54C555FBFCD5}"/>
              </a:ext>
            </a:extLst>
          </p:cNvPr>
          <p:cNvSpPr txBox="1"/>
          <p:nvPr/>
        </p:nvSpPr>
        <p:spPr>
          <a:xfrm>
            <a:off x="386575" y="270531"/>
            <a:ext cx="4371278" cy="338554"/>
          </a:xfrm>
          <a:prstGeom prst="rect">
            <a:avLst/>
          </a:prstGeom>
          <a:solidFill>
            <a:schemeClr val="accent5">
              <a:lumMod val="20000"/>
              <a:lumOff val="80000"/>
            </a:schemeClr>
          </a:solidFill>
        </p:spPr>
        <p:txBody>
          <a:bodyPr wrap="square" rtlCol="0">
            <a:spAutoFit/>
          </a:bodyPr>
          <a:lstStyle/>
          <a:p>
            <a:pPr algn="ctr"/>
            <a:r>
              <a:rPr lang="en-IN" sz="1600" b="1" dirty="0">
                <a:solidFill>
                  <a:schemeClr val="accent5">
                    <a:lumMod val="50000"/>
                  </a:schemeClr>
                </a:solidFill>
              </a:rPr>
              <a:t>Micro-Influencer Power</a:t>
            </a:r>
          </a:p>
        </p:txBody>
      </p:sp>
      <p:sp>
        <p:nvSpPr>
          <p:cNvPr id="3" name="TextBox 2">
            <a:extLst>
              <a:ext uri="{FF2B5EF4-FFF2-40B4-BE49-F238E27FC236}">
                <a16:creationId xmlns:a16="http://schemas.microsoft.com/office/drawing/2014/main" id="{ED2CB5E6-AE87-3EFF-8B9D-F8297AE47D37}"/>
              </a:ext>
            </a:extLst>
          </p:cNvPr>
          <p:cNvSpPr txBox="1"/>
          <p:nvPr/>
        </p:nvSpPr>
        <p:spPr>
          <a:xfrm>
            <a:off x="386575" y="695394"/>
            <a:ext cx="4371278" cy="2031325"/>
          </a:xfrm>
          <a:prstGeom prst="rect">
            <a:avLst/>
          </a:prstGeom>
          <a:solidFill>
            <a:schemeClr val="accent5">
              <a:lumMod val="40000"/>
              <a:lumOff val="60000"/>
            </a:schemeClr>
          </a:solidFill>
        </p:spPr>
        <p:txBody>
          <a:bodyPr wrap="square" rtlCol="0">
            <a:spAutoFit/>
          </a:bodyPr>
          <a:lstStyle/>
          <a:p>
            <a:pPr algn="just"/>
            <a:r>
              <a:rPr lang="en-IN" dirty="0">
                <a:latin typeface="+mn-lt"/>
              </a:rPr>
              <a:t>Myntra engage with  relevant  micro-influencers to reach niche audiences and create  deeper, more personal connections.</a:t>
            </a:r>
            <a:r>
              <a:rPr lang="en-US" b="0" i="0" dirty="0">
                <a:solidFill>
                  <a:srgbClr val="242424"/>
                </a:solidFill>
                <a:effectLst/>
                <a:latin typeface="+mn-lt"/>
              </a:rPr>
              <a:t> They leverage platforms like </a:t>
            </a:r>
            <a:r>
              <a:rPr lang="en-US" b="1" i="0" dirty="0">
                <a:solidFill>
                  <a:srgbClr val="242424"/>
                </a:solidFill>
                <a:effectLst/>
                <a:latin typeface="+mn-lt"/>
              </a:rPr>
              <a:t>Instagram Reels and TikTok</a:t>
            </a:r>
            <a:r>
              <a:rPr lang="en-US" b="0" i="0" dirty="0">
                <a:solidFill>
                  <a:srgbClr val="242424"/>
                </a:solidFill>
                <a:effectLst/>
                <a:latin typeface="+mn-lt"/>
              </a:rPr>
              <a:t> to reach younger audiences, seamlessly integrating social commerce for a smooth buying experience. Additionally, they use </a:t>
            </a:r>
            <a:r>
              <a:rPr lang="en-US" b="1" i="0" dirty="0">
                <a:solidFill>
                  <a:srgbClr val="242424"/>
                </a:solidFill>
                <a:effectLst/>
                <a:latin typeface="+mn-lt"/>
              </a:rPr>
              <a:t>personalized ad targeting</a:t>
            </a:r>
            <a:r>
              <a:rPr lang="en-US" b="0" i="0" dirty="0">
                <a:solidFill>
                  <a:srgbClr val="242424"/>
                </a:solidFill>
                <a:effectLst/>
                <a:latin typeface="+mn-lt"/>
              </a:rPr>
              <a:t> to ensure users see relevant product recommendations, leading to more sales.</a:t>
            </a:r>
            <a:endParaRPr lang="en-IN" dirty="0">
              <a:latin typeface="+mn-lt"/>
            </a:endParaRPr>
          </a:p>
        </p:txBody>
      </p:sp>
      <p:sp>
        <p:nvSpPr>
          <p:cNvPr id="4" name="TextBox 3">
            <a:extLst>
              <a:ext uri="{FF2B5EF4-FFF2-40B4-BE49-F238E27FC236}">
                <a16:creationId xmlns:a16="http://schemas.microsoft.com/office/drawing/2014/main" id="{0AC54583-F01B-C79A-C6C2-6663A7363DB6}"/>
              </a:ext>
            </a:extLst>
          </p:cNvPr>
          <p:cNvSpPr txBox="1"/>
          <p:nvPr/>
        </p:nvSpPr>
        <p:spPr>
          <a:xfrm>
            <a:off x="4980878" y="270531"/>
            <a:ext cx="3620429" cy="338554"/>
          </a:xfrm>
          <a:prstGeom prst="rect">
            <a:avLst/>
          </a:prstGeom>
          <a:solidFill>
            <a:schemeClr val="accent2">
              <a:lumMod val="20000"/>
              <a:lumOff val="80000"/>
            </a:schemeClr>
          </a:solidFill>
        </p:spPr>
        <p:txBody>
          <a:bodyPr wrap="square" rtlCol="0">
            <a:spAutoFit/>
          </a:bodyPr>
          <a:lstStyle/>
          <a:p>
            <a:pPr algn="ctr"/>
            <a:r>
              <a:rPr lang="en-IN" sz="1600" b="1" dirty="0">
                <a:solidFill>
                  <a:schemeClr val="accent1">
                    <a:lumMod val="75000"/>
                  </a:schemeClr>
                </a:solidFill>
              </a:rPr>
              <a:t>Sustainability</a:t>
            </a:r>
          </a:p>
        </p:txBody>
      </p:sp>
      <p:sp>
        <p:nvSpPr>
          <p:cNvPr id="5" name="TextBox 4">
            <a:extLst>
              <a:ext uri="{FF2B5EF4-FFF2-40B4-BE49-F238E27FC236}">
                <a16:creationId xmlns:a16="http://schemas.microsoft.com/office/drawing/2014/main" id="{C563CA63-89FF-501F-2B85-FC3B6CBE519F}"/>
              </a:ext>
            </a:extLst>
          </p:cNvPr>
          <p:cNvSpPr txBox="1"/>
          <p:nvPr/>
        </p:nvSpPr>
        <p:spPr>
          <a:xfrm>
            <a:off x="4980878" y="709429"/>
            <a:ext cx="3620430" cy="2031325"/>
          </a:xfrm>
          <a:prstGeom prst="rect">
            <a:avLst/>
          </a:prstGeom>
          <a:solidFill>
            <a:schemeClr val="accent2">
              <a:lumMod val="40000"/>
              <a:lumOff val="60000"/>
            </a:schemeClr>
          </a:solidFill>
        </p:spPr>
        <p:txBody>
          <a:bodyPr wrap="square" rtlCol="0">
            <a:spAutoFit/>
          </a:bodyPr>
          <a:lstStyle/>
          <a:p>
            <a:pPr algn="just"/>
            <a:r>
              <a:rPr lang="en-IN" dirty="0"/>
              <a:t>Myntra champions environment friendly practices and collaborates with sustainable brands, aligning with customers values.</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p:txBody>
      </p:sp>
      <p:sp>
        <p:nvSpPr>
          <p:cNvPr id="6" name="TextBox 5">
            <a:extLst>
              <a:ext uri="{FF2B5EF4-FFF2-40B4-BE49-F238E27FC236}">
                <a16:creationId xmlns:a16="http://schemas.microsoft.com/office/drawing/2014/main" id="{E2A1B36B-C179-EB59-B073-1174EA88C7AE}"/>
              </a:ext>
            </a:extLst>
          </p:cNvPr>
          <p:cNvSpPr txBox="1"/>
          <p:nvPr/>
        </p:nvSpPr>
        <p:spPr>
          <a:xfrm>
            <a:off x="2886307" y="2926606"/>
            <a:ext cx="4510669" cy="307777"/>
          </a:xfrm>
          <a:prstGeom prst="rect">
            <a:avLst/>
          </a:prstGeom>
          <a:solidFill>
            <a:schemeClr val="bg2">
              <a:lumMod val="20000"/>
              <a:lumOff val="80000"/>
            </a:schemeClr>
          </a:solidFill>
        </p:spPr>
        <p:txBody>
          <a:bodyPr wrap="square" rtlCol="0">
            <a:spAutoFit/>
          </a:bodyPr>
          <a:lstStyle/>
          <a:p>
            <a:pPr algn="ctr"/>
            <a:r>
              <a:rPr lang="en-IN" b="1" dirty="0">
                <a:solidFill>
                  <a:schemeClr val="bg2">
                    <a:lumMod val="75000"/>
                  </a:schemeClr>
                </a:solidFill>
              </a:rPr>
              <a:t>Beyond Numbers: </a:t>
            </a:r>
            <a:r>
              <a:rPr lang="en-IN" b="1" dirty="0" err="1">
                <a:solidFill>
                  <a:schemeClr val="bg2">
                    <a:lumMod val="75000"/>
                  </a:schemeClr>
                </a:solidFill>
              </a:rPr>
              <a:t>Matrics</a:t>
            </a:r>
            <a:r>
              <a:rPr lang="en-IN" b="1" dirty="0">
                <a:solidFill>
                  <a:schemeClr val="bg2">
                    <a:lumMod val="75000"/>
                  </a:schemeClr>
                </a:solidFill>
              </a:rPr>
              <a:t> that matters</a:t>
            </a:r>
          </a:p>
        </p:txBody>
      </p:sp>
      <p:sp>
        <p:nvSpPr>
          <p:cNvPr id="7" name="TextBox 6">
            <a:extLst>
              <a:ext uri="{FF2B5EF4-FFF2-40B4-BE49-F238E27FC236}">
                <a16:creationId xmlns:a16="http://schemas.microsoft.com/office/drawing/2014/main" id="{4F326E6F-3F0B-0222-EBC9-B8508F247731}"/>
              </a:ext>
            </a:extLst>
          </p:cNvPr>
          <p:cNvSpPr txBox="1"/>
          <p:nvPr/>
        </p:nvSpPr>
        <p:spPr>
          <a:xfrm>
            <a:off x="2886307" y="3334727"/>
            <a:ext cx="4510669" cy="1384995"/>
          </a:xfrm>
          <a:prstGeom prst="rect">
            <a:avLst/>
          </a:prstGeom>
          <a:solidFill>
            <a:schemeClr val="tx2">
              <a:lumMod val="60000"/>
              <a:lumOff val="40000"/>
            </a:schemeClr>
          </a:solidFill>
        </p:spPr>
        <p:txBody>
          <a:bodyPr wrap="square" rtlCol="0">
            <a:spAutoFit/>
          </a:bodyPr>
          <a:lstStyle/>
          <a:p>
            <a:pPr algn="just"/>
            <a:r>
              <a:rPr lang="en-US" b="0" i="0" dirty="0">
                <a:solidFill>
                  <a:srgbClr val="242424"/>
                </a:solidFill>
                <a:effectLst/>
                <a:latin typeface="+mn-lt"/>
              </a:rPr>
              <a:t>Myntra goes beyond just measuring sales and website traffic. They use </a:t>
            </a:r>
            <a:r>
              <a:rPr lang="en-US" b="1" i="0" dirty="0">
                <a:solidFill>
                  <a:srgbClr val="242424"/>
                </a:solidFill>
                <a:effectLst/>
                <a:latin typeface="+mn-lt"/>
              </a:rPr>
              <a:t>sentiment analysis</a:t>
            </a:r>
            <a:r>
              <a:rPr lang="en-US" b="0" i="0" dirty="0">
                <a:solidFill>
                  <a:srgbClr val="242424"/>
                </a:solidFill>
                <a:effectLst/>
                <a:latin typeface="+mn-lt"/>
              </a:rPr>
              <a:t> to understand how customers perceive their brand and gauge their responsiveness to customer service inquiries. This data-driven approach allows them to </a:t>
            </a:r>
            <a:r>
              <a:rPr lang="en-US" b="1" i="0" dirty="0">
                <a:solidFill>
                  <a:srgbClr val="242424"/>
                </a:solidFill>
                <a:effectLst/>
                <a:latin typeface="+mn-lt"/>
              </a:rPr>
              <a:t>fine-tune their strategy</a:t>
            </a:r>
            <a:r>
              <a:rPr lang="en-US" b="0" i="0" dirty="0">
                <a:solidFill>
                  <a:srgbClr val="242424"/>
                </a:solidFill>
                <a:effectLst/>
                <a:latin typeface="+mn-lt"/>
              </a:rPr>
              <a:t> and stay ahead of the curve</a:t>
            </a:r>
            <a:r>
              <a:rPr lang="en-US" b="0" i="0" dirty="0">
                <a:solidFill>
                  <a:srgbClr val="242424"/>
                </a:solidFill>
                <a:effectLst/>
                <a:latin typeface="source-serif-pro"/>
              </a:rPr>
              <a:t>.</a:t>
            </a:r>
            <a:endParaRPr lang="en-IN" dirty="0"/>
          </a:p>
        </p:txBody>
      </p:sp>
    </p:spTree>
    <p:extLst>
      <p:ext uri="{BB962C8B-B14F-4D97-AF65-F5344CB8AC3E}">
        <p14:creationId xmlns:p14="http://schemas.microsoft.com/office/powerpoint/2010/main" val="224872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CE0F-C147-C824-82C8-1215BC9DC8D1}"/>
              </a:ext>
            </a:extLst>
          </p:cNvPr>
          <p:cNvSpPr>
            <a:spLocks noGrp="1"/>
          </p:cNvSpPr>
          <p:nvPr>
            <p:ph type="title"/>
          </p:nvPr>
        </p:nvSpPr>
        <p:spPr/>
        <p:txBody>
          <a:bodyPr/>
          <a:lstStyle/>
          <a:p>
            <a:pPr algn="ctr"/>
            <a:r>
              <a:rPr lang="en-IN" sz="2000" b="1" dirty="0">
                <a:latin typeface="+mj-lt"/>
              </a:rPr>
              <a:t>DIGITAL MARKETING STRATEGIES</a:t>
            </a:r>
          </a:p>
        </p:txBody>
      </p:sp>
      <p:sp>
        <p:nvSpPr>
          <p:cNvPr id="3" name="Text Placeholder 2">
            <a:extLst>
              <a:ext uri="{FF2B5EF4-FFF2-40B4-BE49-F238E27FC236}">
                <a16:creationId xmlns:a16="http://schemas.microsoft.com/office/drawing/2014/main" id="{42704EC8-58BD-75D1-D78B-0BCA3D9AC5EE}"/>
              </a:ext>
            </a:extLst>
          </p:cNvPr>
          <p:cNvSpPr>
            <a:spLocks noGrp="1"/>
          </p:cNvSpPr>
          <p:nvPr>
            <p:ph type="body" idx="1"/>
          </p:nvPr>
        </p:nvSpPr>
        <p:spPr>
          <a:xfrm>
            <a:off x="311700" y="1152474"/>
            <a:ext cx="8520600" cy="3931589"/>
          </a:xfrm>
        </p:spPr>
        <p:txBody>
          <a:bodyPr/>
          <a:lstStyle/>
          <a:p>
            <a:pPr>
              <a:buFont typeface="Wingdings" panose="05000000000000000000" pitchFamily="2" charset="2"/>
              <a:buChar char="Ø"/>
            </a:pPr>
            <a:r>
              <a:rPr lang="en-IN" b="1" dirty="0">
                <a:solidFill>
                  <a:schemeClr val="accent5">
                    <a:lumMod val="75000"/>
                  </a:schemeClr>
                </a:solidFill>
                <a:latin typeface="+mj-lt"/>
              </a:rPr>
              <a:t>Beyond Discounts: Value and Experience</a:t>
            </a:r>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marL="114300" indent="0">
              <a:buNone/>
            </a:pPr>
            <a:endParaRPr lang="en-IN" dirty="0"/>
          </a:p>
          <a:p>
            <a:pPr>
              <a:buFont typeface="Wingdings" panose="05000000000000000000" pitchFamily="2" charset="2"/>
              <a:buChar char="Ø"/>
            </a:pPr>
            <a:endParaRPr lang="en-IN" dirty="0"/>
          </a:p>
          <a:p>
            <a:pPr>
              <a:buFont typeface="Wingdings" panose="05000000000000000000" pitchFamily="2" charset="2"/>
              <a:buChar char="Ø"/>
            </a:pPr>
            <a:r>
              <a:rPr lang="en-IN" b="1" dirty="0">
                <a:solidFill>
                  <a:schemeClr val="bg2"/>
                </a:solidFill>
                <a:latin typeface="+mj-lt"/>
              </a:rPr>
              <a:t>Multi-channel Marketing</a:t>
            </a:r>
          </a:p>
          <a:p>
            <a:pPr marL="114300" indent="0">
              <a:buNone/>
            </a:pPr>
            <a:endParaRPr lang="en-IN" dirty="0"/>
          </a:p>
          <a:p>
            <a:pPr marL="114300" indent="0">
              <a:buNone/>
            </a:pPr>
            <a:endParaRPr lang="en-IN" dirty="0"/>
          </a:p>
          <a:p>
            <a:pPr marL="114300" indent="0">
              <a:buNone/>
            </a:pPr>
            <a:endParaRPr lang="en-IN" dirty="0"/>
          </a:p>
          <a:p>
            <a:pPr marL="114300" indent="0">
              <a:buNone/>
            </a:pPr>
            <a:endParaRPr lang="en-IN" b="1" dirty="0">
              <a:latin typeface="+mj-lt"/>
            </a:endParaRPr>
          </a:p>
          <a:p>
            <a:pPr>
              <a:buFont typeface="Wingdings" panose="05000000000000000000" pitchFamily="2" charset="2"/>
              <a:buChar char="Ø"/>
            </a:pPr>
            <a:r>
              <a:rPr lang="en-IN" b="1" dirty="0">
                <a:solidFill>
                  <a:schemeClr val="accent4">
                    <a:lumMod val="75000"/>
                  </a:schemeClr>
                </a:solidFill>
                <a:latin typeface="+mj-lt"/>
              </a:rPr>
              <a:t>Website optimization for maximum performance</a:t>
            </a:r>
          </a:p>
          <a:p>
            <a:pPr marL="114300" indent="0">
              <a:buNone/>
            </a:pPr>
            <a:endParaRPr lang="en-IN" dirty="0"/>
          </a:p>
          <a:p>
            <a:pPr marL="114300" indent="0">
              <a:buNone/>
            </a:pPr>
            <a:endParaRPr lang="en-IN" dirty="0"/>
          </a:p>
          <a:p>
            <a:pPr marL="114300" indent="0">
              <a:buNone/>
            </a:pPr>
            <a:endParaRPr lang="en-IN" dirty="0"/>
          </a:p>
        </p:txBody>
      </p:sp>
      <p:sp>
        <p:nvSpPr>
          <p:cNvPr id="4" name="TextBox 3">
            <a:extLst>
              <a:ext uri="{FF2B5EF4-FFF2-40B4-BE49-F238E27FC236}">
                <a16:creationId xmlns:a16="http://schemas.microsoft.com/office/drawing/2014/main" id="{65249870-29C5-8857-DFDB-EB057B6D365E}"/>
              </a:ext>
            </a:extLst>
          </p:cNvPr>
          <p:cNvSpPr txBox="1"/>
          <p:nvPr/>
        </p:nvSpPr>
        <p:spPr>
          <a:xfrm>
            <a:off x="786384" y="1564675"/>
            <a:ext cx="6005977" cy="954107"/>
          </a:xfrm>
          <a:prstGeom prst="rect">
            <a:avLst/>
          </a:prstGeom>
          <a:noFill/>
        </p:spPr>
        <p:txBody>
          <a:bodyPr wrap="square" rtlCol="0">
            <a:spAutoFit/>
          </a:bodyPr>
          <a:lstStyle/>
          <a:p>
            <a:pPr algn="just"/>
            <a:r>
              <a:rPr lang="en-IN" sz="1400" dirty="0"/>
              <a:t>Even though sales increases foot traffic, prioritize value propositions over deep  discounts; Myntra focused on enhancing the shopping experience by offering curated collections, personalised recommendations, and influencer partnership</a:t>
            </a:r>
          </a:p>
        </p:txBody>
      </p:sp>
      <p:sp>
        <p:nvSpPr>
          <p:cNvPr id="8" name="TextBox 7">
            <a:extLst>
              <a:ext uri="{FF2B5EF4-FFF2-40B4-BE49-F238E27FC236}">
                <a16:creationId xmlns:a16="http://schemas.microsoft.com/office/drawing/2014/main" id="{3547082F-3FF2-B31B-0AB7-9C92F1E2641A}"/>
              </a:ext>
            </a:extLst>
          </p:cNvPr>
          <p:cNvSpPr txBox="1"/>
          <p:nvPr/>
        </p:nvSpPr>
        <p:spPr>
          <a:xfrm>
            <a:off x="744114" y="2916917"/>
            <a:ext cx="5968416" cy="954107"/>
          </a:xfrm>
          <a:prstGeom prst="rect">
            <a:avLst/>
          </a:prstGeom>
          <a:noFill/>
        </p:spPr>
        <p:txBody>
          <a:bodyPr wrap="square" rtlCol="0">
            <a:spAutoFit/>
          </a:bodyPr>
          <a:lstStyle/>
          <a:p>
            <a:pPr algn="just"/>
            <a:r>
              <a:rPr lang="en-IN" dirty="0"/>
              <a:t>Beyond offline and online marketing, Myntra commenced to accept social media  commerce, influencer marketing and interactive campaigns that gear up mobile users. They also utilized platforms such as Instagram Reels, TikTok  and more  to expand their reach.</a:t>
            </a:r>
          </a:p>
        </p:txBody>
      </p:sp>
      <p:sp>
        <p:nvSpPr>
          <p:cNvPr id="10" name="TextBox 9">
            <a:extLst>
              <a:ext uri="{FF2B5EF4-FFF2-40B4-BE49-F238E27FC236}">
                <a16:creationId xmlns:a16="http://schemas.microsoft.com/office/drawing/2014/main" id="{D94AB457-0DE8-FCC4-5360-15B2D8B760B6}"/>
              </a:ext>
            </a:extLst>
          </p:cNvPr>
          <p:cNvSpPr txBox="1"/>
          <p:nvPr/>
        </p:nvSpPr>
        <p:spPr>
          <a:xfrm>
            <a:off x="744114" y="4271118"/>
            <a:ext cx="7961376" cy="523220"/>
          </a:xfrm>
          <a:prstGeom prst="rect">
            <a:avLst/>
          </a:prstGeom>
          <a:noFill/>
        </p:spPr>
        <p:txBody>
          <a:bodyPr wrap="square" rtlCol="0">
            <a:spAutoFit/>
          </a:bodyPr>
          <a:lstStyle/>
          <a:p>
            <a:pPr algn="just"/>
            <a:r>
              <a:rPr lang="en-IN" dirty="0"/>
              <a:t>Myntra uses a cloud-based solutions and scalable architecture to ensure website stability and a seamless user experience. They are also fledged with strong base to handle traffic volumes.</a:t>
            </a:r>
          </a:p>
        </p:txBody>
      </p:sp>
      <p:grpSp>
        <p:nvGrpSpPr>
          <p:cNvPr id="11" name="Google Shape;2291;p47">
            <a:extLst>
              <a:ext uri="{FF2B5EF4-FFF2-40B4-BE49-F238E27FC236}">
                <a16:creationId xmlns:a16="http://schemas.microsoft.com/office/drawing/2014/main" id="{5EA6FEAB-9275-EDA4-2BC3-48385AAE4BFB}"/>
              </a:ext>
            </a:extLst>
          </p:cNvPr>
          <p:cNvGrpSpPr/>
          <p:nvPr/>
        </p:nvGrpSpPr>
        <p:grpSpPr>
          <a:xfrm>
            <a:off x="6996300" y="1417819"/>
            <a:ext cx="1836000" cy="2340000"/>
            <a:chOff x="3193544" y="955402"/>
            <a:chExt cx="2718108" cy="3712617"/>
          </a:xfrm>
        </p:grpSpPr>
        <p:sp>
          <p:nvSpPr>
            <p:cNvPr id="12" name="Google Shape;2292;p47">
              <a:extLst>
                <a:ext uri="{FF2B5EF4-FFF2-40B4-BE49-F238E27FC236}">
                  <a16:creationId xmlns:a16="http://schemas.microsoft.com/office/drawing/2014/main" id="{B2219D7B-CAF7-729E-E59D-F2BA20DBD0E6}"/>
                </a:ext>
              </a:extLst>
            </p:cNvPr>
            <p:cNvSpPr/>
            <p:nvPr/>
          </p:nvSpPr>
          <p:spPr>
            <a:xfrm>
              <a:off x="3554241" y="2109679"/>
              <a:ext cx="786207" cy="739446"/>
            </a:xfrm>
            <a:custGeom>
              <a:avLst/>
              <a:gdLst/>
              <a:ahLst/>
              <a:cxnLst/>
              <a:rect l="l" t="t" r="r" b="b"/>
              <a:pathLst>
                <a:path w="10589" h="10152" fill="none" extrusionOk="0">
                  <a:moveTo>
                    <a:pt x="1367" y="10152"/>
                  </a:moveTo>
                  <a:lnTo>
                    <a:pt x="10588" y="6458"/>
                  </a:lnTo>
                  <a:lnTo>
                    <a:pt x="0" y="0"/>
                  </a:lnTo>
                </a:path>
              </a:pathLst>
            </a:custGeom>
            <a:noFill/>
            <a:ln w="10900" cap="flat" cmpd="sng">
              <a:solidFill>
                <a:srgbClr val="C4D13C"/>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93;p47">
              <a:extLst>
                <a:ext uri="{FF2B5EF4-FFF2-40B4-BE49-F238E27FC236}">
                  <a16:creationId xmlns:a16="http://schemas.microsoft.com/office/drawing/2014/main" id="{E5DA9DF1-5171-2F14-99CF-A2509A22CCE0}"/>
                </a:ext>
              </a:extLst>
            </p:cNvPr>
            <p:cNvSpPr/>
            <p:nvPr/>
          </p:nvSpPr>
          <p:spPr>
            <a:xfrm>
              <a:off x="3895484" y="1154121"/>
              <a:ext cx="725695" cy="1281867"/>
            </a:xfrm>
            <a:custGeom>
              <a:avLst/>
              <a:gdLst/>
              <a:ahLst/>
              <a:cxnLst/>
              <a:rect l="l" t="t" r="r" b="b"/>
              <a:pathLst>
                <a:path w="9774" h="17599" fill="none" extrusionOk="0">
                  <a:moveTo>
                    <a:pt x="0" y="4582"/>
                  </a:moveTo>
                  <a:lnTo>
                    <a:pt x="9774" y="17599"/>
                  </a:lnTo>
                  <a:lnTo>
                    <a:pt x="9657" y="0"/>
                  </a:lnTo>
                </a:path>
              </a:pathLst>
            </a:custGeom>
            <a:noFill/>
            <a:ln w="10900" cap="flat" cmpd="sng">
              <a:solidFill>
                <a:srgbClr val="C4D13C"/>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4;p47">
              <a:extLst>
                <a:ext uri="{FF2B5EF4-FFF2-40B4-BE49-F238E27FC236}">
                  <a16:creationId xmlns:a16="http://schemas.microsoft.com/office/drawing/2014/main" id="{0653DA6E-B3A7-F617-BA68-B381C7447138}"/>
                </a:ext>
              </a:extLst>
            </p:cNvPr>
            <p:cNvSpPr/>
            <p:nvPr/>
          </p:nvSpPr>
          <p:spPr>
            <a:xfrm>
              <a:off x="4681620" y="1498425"/>
              <a:ext cx="1025878" cy="981048"/>
            </a:xfrm>
            <a:custGeom>
              <a:avLst/>
              <a:gdLst/>
              <a:ahLst/>
              <a:cxnLst/>
              <a:rect l="l" t="t" r="r" b="b"/>
              <a:pathLst>
                <a:path w="13817" h="13469" fill="none" extrusionOk="0">
                  <a:moveTo>
                    <a:pt x="10210" y="0"/>
                  </a:moveTo>
                  <a:lnTo>
                    <a:pt x="0" y="13468"/>
                  </a:lnTo>
                  <a:lnTo>
                    <a:pt x="13817" y="8698"/>
                  </a:lnTo>
                </a:path>
              </a:pathLst>
            </a:custGeom>
            <a:noFill/>
            <a:ln w="10900" cap="flat" cmpd="sng">
              <a:solidFill>
                <a:srgbClr val="C4D13C"/>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95;p47">
              <a:extLst>
                <a:ext uri="{FF2B5EF4-FFF2-40B4-BE49-F238E27FC236}">
                  <a16:creationId xmlns:a16="http://schemas.microsoft.com/office/drawing/2014/main" id="{BF4D744F-2058-17F1-2A12-4B9665752E73}"/>
                </a:ext>
              </a:extLst>
            </p:cNvPr>
            <p:cNvSpPr/>
            <p:nvPr/>
          </p:nvSpPr>
          <p:spPr>
            <a:xfrm>
              <a:off x="4706419" y="2539785"/>
              <a:ext cx="838032" cy="309338"/>
            </a:xfrm>
            <a:custGeom>
              <a:avLst/>
              <a:gdLst/>
              <a:ahLst/>
              <a:cxnLst/>
              <a:rect l="l" t="t" r="r" b="b"/>
              <a:pathLst>
                <a:path w="11287" h="4247" fill="none" extrusionOk="0">
                  <a:moveTo>
                    <a:pt x="1" y="0"/>
                  </a:moveTo>
                  <a:lnTo>
                    <a:pt x="11287" y="4247"/>
                  </a:lnTo>
                </a:path>
              </a:pathLst>
            </a:custGeom>
            <a:noFill/>
            <a:ln w="10900" cap="flat" cmpd="sng">
              <a:solidFill>
                <a:srgbClr val="C4D13C"/>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6;p47">
              <a:extLst>
                <a:ext uri="{FF2B5EF4-FFF2-40B4-BE49-F238E27FC236}">
                  <a16:creationId xmlns:a16="http://schemas.microsoft.com/office/drawing/2014/main" id="{B4654987-2BD6-5E09-2E9E-31441507F8FE}"/>
                </a:ext>
              </a:extLst>
            </p:cNvPr>
            <p:cNvSpPr/>
            <p:nvPr/>
          </p:nvSpPr>
          <p:spPr>
            <a:xfrm>
              <a:off x="3859845" y="3578815"/>
              <a:ext cx="1114455" cy="1017239"/>
            </a:xfrm>
            <a:custGeom>
              <a:avLst/>
              <a:gdLst/>
              <a:ahLst/>
              <a:cxnLst/>
              <a:rect l="l" t="t" r="r" b="b"/>
              <a:pathLst>
                <a:path w="15010" h="13966" extrusionOk="0">
                  <a:moveTo>
                    <a:pt x="10601" y="0"/>
                  </a:moveTo>
                  <a:cubicBezTo>
                    <a:pt x="9938" y="0"/>
                    <a:pt x="9274" y="101"/>
                    <a:pt x="8639" y="265"/>
                  </a:cubicBezTo>
                  <a:cubicBezTo>
                    <a:pt x="7679" y="512"/>
                    <a:pt x="6749" y="904"/>
                    <a:pt x="5905" y="1413"/>
                  </a:cubicBezTo>
                  <a:cubicBezTo>
                    <a:pt x="4974" y="1966"/>
                    <a:pt x="4131" y="2664"/>
                    <a:pt x="3331" y="3377"/>
                  </a:cubicBezTo>
                  <a:cubicBezTo>
                    <a:pt x="2589" y="4046"/>
                    <a:pt x="1862" y="4730"/>
                    <a:pt x="1367" y="5602"/>
                  </a:cubicBezTo>
                  <a:cubicBezTo>
                    <a:pt x="815" y="6591"/>
                    <a:pt x="480" y="7827"/>
                    <a:pt x="378" y="8947"/>
                  </a:cubicBezTo>
                  <a:cubicBezTo>
                    <a:pt x="262" y="10111"/>
                    <a:pt x="0" y="11245"/>
                    <a:pt x="524" y="12336"/>
                  </a:cubicBezTo>
                  <a:cubicBezTo>
                    <a:pt x="993" y="13274"/>
                    <a:pt x="1981" y="13966"/>
                    <a:pt x="3033" y="13966"/>
                  </a:cubicBezTo>
                  <a:cubicBezTo>
                    <a:pt x="3122" y="13966"/>
                    <a:pt x="3212" y="13961"/>
                    <a:pt x="3302" y="13950"/>
                  </a:cubicBezTo>
                  <a:cubicBezTo>
                    <a:pt x="3782" y="13907"/>
                    <a:pt x="4232" y="13703"/>
                    <a:pt x="4654" y="13456"/>
                  </a:cubicBezTo>
                  <a:cubicBezTo>
                    <a:pt x="6225" y="12540"/>
                    <a:pt x="7272" y="10911"/>
                    <a:pt x="8683" y="9776"/>
                  </a:cubicBezTo>
                  <a:cubicBezTo>
                    <a:pt x="9090" y="9442"/>
                    <a:pt x="9541" y="9136"/>
                    <a:pt x="9861" y="8729"/>
                  </a:cubicBezTo>
                  <a:cubicBezTo>
                    <a:pt x="10152" y="8395"/>
                    <a:pt x="10341" y="7987"/>
                    <a:pt x="10632" y="7638"/>
                  </a:cubicBezTo>
                  <a:cubicBezTo>
                    <a:pt x="11650" y="6431"/>
                    <a:pt x="13570" y="6184"/>
                    <a:pt x="14428" y="4846"/>
                  </a:cubicBezTo>
                  <a:cubicBezTo>
                    <a:pt x="15010" y="3959"/>
                    <a:pt x="14937" y="2737"/>
                    <a:pt x="14370" y="1821"/>
                  </a:cubicBezTo>
                  <a:cubicBezTo>
                    <a:pt x="13802" y="919"/>
                    <a:pt x="12828" y="337"/>
                    <a:pt x="11795" y="119"/>
                  </a:cubicBezTo>
                  <a:cubicBezTo>
                    <a:pt x="11401" y="37"/>
                    <a:pt x="11001" y="0"/>
                    <a:pt x="10601"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7;p47">
              <a:extLst>
                <a:ext uri="{FF2B5EF4-FFF2-40B4-BE49-F238E27FC236}">
                  <a16:creationId xmlns:a16="http://schemas.microsoft.com/office/drawing/2014/main" id="{091E14A0-D6A3-1730-E684-AB4C51FBFB75}"/>
                </a:ext>
              </a:extLst>
            </p:cNvPr>
            <p:cNvSpPr/>
            <p:nvPr/>
          </p:nvSpPr>
          <p:spPr>
            <a:xfrm>
              <a:off x="3944042" y="3792666"/>
              <a:ext cx="1024764" cy="795596"/>
            </a:xfrm>
            <a:custGeom>
              <a:avLst/>
              <a:gdLst/>
              <a:ahLst/>
              <a:cxnLst/>
              <a:rect l="l" t="t" r="r" b="b"/>
              <a:pathLst>
                <a:path w="13802" h="10923" extrusionOk="0">
                  <a:moveTo>
                    <a:pt x="12118" y="0"/>
                  </a:moveTo>
                  <a:cubicBezTo>
                    <a:pt x="12076" y="0"/>
                    <a:pt x="12031" y="2"/>
                    <a:pt x="11985" y="5"/>
                  </a:cubicBezTo>
                  <a:cubicBezTo>
                    <a:pt x="8480" y="194"/>
                    <a:pt x="5266" y="2128"/>
                    <a:pt x="2662" y="4484"/>
                  </a:cubicBezTo>
                  <a:cubicBezTo>
                    <a:pt x="1484" y="5546"/>
                    <a:pt x="350" y="6782"/>
                    <a:pt x="73" y="8324"/>
                  </a:cubicBezTo>
                  <a:cubicBezTo>
                    <a:pt x="1" y="8702"/>
                    <a:pt x="1" y="9109"/>
                    <a:pt x="117" y="9487"/>
                  </a:cubicBezTo>
                  <a:cubicBezTo>
                    <a:pt x="350" y="10258"/>
                    <a:pt x="1120" y="10767"/>
                    <a:pt x="1920" y="10884"/>
                  </a:cubicBezTo>
                  <a:cubicBezTo>
                    <a:pt x="2076" y="10910"/>
                    <a:pt x="2234" y="10922"/>
                    <a:pt x="2393" y="10922"/>
                  </a:cubicBezTo>
                  <a:cubicBezTo>
                    <a:pt x="3022" y="10922"/>
                    <a:pt x="3667" y="10732"/>
                    <a:pt x="4247" y="10476"/>
                  </a:cubicBezTo>
                  <a:cubicBezTo>
                    <a:pt x="6211" y="9604"/>
                    <a:pt x="7753" y="8018"/>
                    <a:pt x="9149" y="6389"/>
                  </a:cubicBezTo>
                  <a:cubicBezTo>
                    <a:pt x="10138" y="5240"/>
                    <a:pt x="11054" y="4077"/>
                    <a:pt x="11927" y="2812"/>
                  </a:cubicBezTo>
                  <a:cubicBezTo>
                    <a:pt x="12338" y="2202"/>
                    <a:pt x="13801" y="0"/>
                    <a:pt x="12118"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8;p47">
              <a:extLst>
                <a:ext uri="{FF2B5EF4-FFF2-40B4-BE49-F238E27FC236}">
                  <a16:creationId xmlns:a16="http://schemas.microsoft.com/office/drawing/2014/main" id="{34DAA0A2-F2BD-AFBA-0EF7-9C45A225342A}"/>
                </a:ext>
              </a:extLst>
            </p:cNvPr>
            <p:cNvSpPr/>
            <p:nvPr/>
          </p:nvSpPr>
          <p:spPr>
            <a:xfrm>
              <a:off x="4915947" y="2981764"/>
              <a:ext cx="304563" cy="231985"/>
            </a:xfrm>
            <a:custGeom>
              <a:avLst/>
              <a:gdLst/>
              <a:ahLst/>
              <a:cxnLst/>
              <a:rect l="l" t="t" r="r" b="b"/>
              <a:pathLst>
                <a:path w="4102" h="3185" extrusionOk="0">
                  <a:moveTo>
                    <a:pt x="2700" y="1"/>
                  </a:moveTo>
                  <a:cubicBezTo>
                    <a:pt x="2645" y="1"/>
                    <a:pt x="2589" y="4"/>
                    <a:pt x="2531" y="11"/>
                  </a:cubicBezTo>
                  <a:cubicBezTo>
                    <a:pt x="1949" y="84"/>
                    <a:pt x="786" y="302"/>
                    <a:pt x="378" y="797"/>
                  </a:cubicBezTo>
                  <a:cubicBezTo>
                    <a:pt x="0" y="1262"/>
                    <a:pt x="306" y="2208"/>
                    <a:pt x="582" y="2702"/>
                  </a:cubicBezTo>
                  <a:cubicBezTo>
                    <a:pt x="669" y="2862"/>
                    <a:pt x="800" y="3022"/>
                    <a:pt x="960" y="3124"/>
                  </a:cubicBezTo>
                  <a:cubicBezTo>
                    <a:pt x="1057" y="3167"/>
                    <a:pt x="1161" y="3184"/>
                    <a:pt x="1266" y="3184"/>
                  </a:cubicBezTo>
                  <a:cubicBezTo>
                    <a:pt x="1445" y="3184"/>
                    <a:pt x="1630" y="3135"/>
                    <a:pt x="1804" y="3080"/>
                  </a:cubicBezTo>
                  <a:cubicBezTo>
                    <a:pt x="2342" y="2906"/>
                    <a:pt x="2880" y="2644"/>
                    <a:pt x="3374" y="2324"/>
                  </a:cubicBezTo>
                  <a:cubicBezTo>
                    <a:pt x="3825" y="2004"/>
                    <a:pt x="4102" y="1568"/>
                    <a:pt x="3898" y="1015"/>
                  </a:cubicBezTo>
                  <a:cubicBezTo>
                    <a:pt x="3698" y="428"/>
                    <a:pt x="3302" y="1"/>
                    <a:pt x="2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9;p47">
              <a:extLst>
                <a:ext uri="{FF2B5EF4-FFF2-40B4-BE49-F238E27FC236}">
                  <a16:creationId xmlns:a16="http://schemas.microsoft.com/office/drawing/2014/main" id="{D90248C0-C3EE-4F7F-29A5-CEAB210F4EC8}"/>
                </a:ext>
              </a:extLst>
            </p:cNvPr>
            <p:cNvSpPr/>
            <p:nvPr/>
          </p:nvSpPr>
          <p:spPr>
            <a:xfrm>
              <a:off x="4966658" y="3318056"/>
              <a:ext cx="267885" cy="219166"/>
            </a:xfrm>
            <a:custGeom>
              <a:avLst/>
              <a:gdLst/>
              <a:ahLst/>
              <a:cxnLst/>
              <a:rect l="l" t="t" r="r" b="b"/>
              <a:pathLst>
                <a:path w="3608" h="3009" extrusionOk="0">
                  <a:moveTo>
                    <a:pt x="1034" y="1"/>
                  </a:moveTo>
                  <a:cubicBezTo>
                    <a:pt x="561" y="1"/>
                    <a:pt x="182" y="170"/>
                    <a:pt x="103" y="645"/>
                  </a:cubicBezTo>
                  <a:cubicBezTo>
                    <a:pt x="1" y="1212"/>
                    <a:pt x="44" y="1852"/>
                    <a:pt x="379" y="2317"/>
                  </a:cubicBezTo>
                  <a:cubicBezTo>
                    <a:pt x="633" y="2728"/>
                    <a:pt x="1107" y="3008"/>
                    <a:pt x="1577" y="3008"/>
                  </a:cubicBezTo>
                  <a:cubicBezTo>
                    <a:pt x="1673" y="3008"/>
                    <a:pt x="1769" y="2997"/>
                    <a:pt x="1862" y="2972"/>
                  </a:cubicBezTo>
                  <a:cubicBezTo>
                    <a:pt x="2037" y="2943"/>
                    <a:pt x="2182" y="2870"/>
                    <a:pt x="2328" y="2797"/>
                  </a:cubicBezTo>
                  <a:cubicBezTo>
                    <a:pt x="2662" y="2623"/>
                    <a:pt x="3026" y="2434"/>
                    <a:pt x="3273" y="2114"/>
                  </a:cubicBezTo>
                  <a:cubicBezTo>
                    <a:pt x="3506" y="1808"/>
                    <a:pt x="3608" y="1372"/>
                    <a:pt x="3419" y="1023"/>
                  </a:cubicBezTo>
                  <a:cubicBezTo>
                    <a:pt x="3346" y="921"/>
                    <a:pt x="3244" y="834"/>
                    <a:pt x="3142" y="732"/>
                  </a:cubicBezTo>
                  <a:cubicBezTo>
                    <a:pt x="2751" y="421"/>
                    <a:pt x="1778" y="1"/>
                    <a:pt x="1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0;p47">
              <a:extLst>
                <a:ext uri="{FF2B5EF4-FFF2-40B4-BE49-F238E27FC236}">
                  <a16:creationId xmlns:a16="http://schemas.microsoft.com/office/drawing/2014/main" id="{0ECCEDAC-ACC5-6A46-E9A2-D71119070450}"/>
                </a:ext>
              </a:extLst>
            </p:cNvPr>
            <p:cNvSpPr/>
            <p:nvPr/>
          </p:nvSpPr>
          <p:spPr>
            <a:xfrm>
              <a:off x="3193544" y="3804247"/>
              <a:ext cx="1011919" cy="863772"/>
            </a:xfrm>
            <a:custGeom>
              <a:avLst/>
              <a:gdLst/>
              <a:ahLst/>
              <a:cxnLst/>
              <a:rect l="l" t="t" r="r" b="b"/>
              <a:pathLst>
                <a:path w="13629" h="11859" extrusionOk="0">
                  <a:moveTo>
                    <a:pt x="7420" y="1"/>
                  </a:moveTo>
                  <a:cubicBezTo>
                    <a:pt x="7403" y="1"/>
                    <a:pt x="7388" y="7"/>
                    <a:pt x="7374" y="20"/>
                  </a:cubicBezTo>
                  <a:cubicBezTo>
                    <a:pt x="4102" y="3060"/>
                    <a:pt x="2022" y="7423"/>
                    <a:pt x="190" y="11437"/>
                  </a:cubicBezTo>
                  <a:cubicBezTo>
                    <a:pt x="131" y="11583"/>
                    <a:pt x="59" y="11714"/>
                    <a:pt x="1" y="11859"/>
                  </a:cubicBezTo>
                  <a:lnTo>
                    <a:pt x="10909" y="11859"/>
                  </a:lnTo>
                  <a:lnTo>
                    <a:pt x="10909" y="11844"/>
                  </a:lnTo>
                  <a:cubicBezTo>
                    <a:pt x="11519" y="10986"/>
                    <a:pt x="12217" y="10128"/>
                    <a:pt x="12581" y="9241"/>
                  </a:cubicBezTo>
                  <a:cubicBezTo>
                    <a:pt x="13628" y="6827"/>
                    <a:pt x="11010" y="4078"/>
                    <a:pt x="9483" y="2522"/>
                  </a:cubicBezTo>
                  <a:cubicBezTo>
                    <a:pt x="9294" y="2333"/>
                    <a:pt x="9134" y="2158"/>
                    <a:pt x="8901" y="2085"/>
                  </a:cubicBezTo>
                  <a:cubicBezTo>
                    <a:pt x="8571" y="1961"/>
                    <a:pt x="7720" y="1"/>
                    <a:pt x="7420"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1;p47">
              <a:extLst>
                <a:ext uri="{FF2B5EF4-FFF2-40B4-BE49-F238E27FC236}">
                  <a16:creationId xmlns:a16="http://schemas.microsoft.com/office/drawing/2014/main" id="{4362EDFB-EEF5-52AF-4FDC-634D0DA40EB5}"/>
                </a:ext>
              </a:extLst>
            </p:cNvPr>
            <p:cNvSpPr/>
            <p:nvPr/>
          </p:nvSpPr>
          <p:spPr>
            <a:xfrm>
              <a:off x="3651431" y="3319440"/>
              <a:ext cx="587520" cy="998374"/>
            </a:xfrm>
            <a:custGeom>
              <a:avLst/>
              <a:gdLst/>
              <a:ahLst/>
              <a:cxnLst/>
              <a:rect l="l" t="t" r="r" b="b"/>
              <a:pathLst>
                <a:path w="7913" h="13707" extrusionOk="0">
                  <a:moveTo>
                    <a:pt x="2705" y="0"/>
                  </a:moveTo>
                  <a:cubicBezTo>
                    <a:pt x="2618" y="771"/>
                    <a:pt x="2414" y="1513"/>
                    <a:pt x="2095" y="2211"/>
                  </a:cubicBezTo>
                  <a:cubicBezTo>
                    <a:pt x="1469" y="3535"/>
                    <a:pt x="436" y="4684"/>
                    <a:pt x="146" y="6109"/>
                  </a:cubicBezTo>
                  <a:cubicBezTo>
                    <a:pt x="0" y="6792"/>
                    <a:pt x="44" y="7476"/>
                    <a:pt x="117" y="8174"/>
                  </a:cubicBezTo>
                  <a:cubicBezTo>
                    <a:pt x="233" y="9338"/>
                    <a:pt x="495" y="10501"/>
                    <a:pt x="1033" y="11534"/>
                  </a:cubicBezTo>
                  <a:cubicBezTo>
                    <a:pt x="1493" y="12392"/>
                    <a:pt x="2367" y="13707"/>
                    <a:pt x="3384" y="13707"/>
                  </a:cubicBezTo>
                  <a:cubicBezTo>
                    <a:pt x="3557" y="13707"/>
                    <a:pt x="3733" y="13669"/>
                    <a:pt x="3913" y="13585"/>
                  </a:cubicBezTo>
                  <a:cubicBezTo>
                    <a:pt x="5105" y="13017"/>
                    <a:pt x="6152" y="12116"/>
                    <a:pt x="6807" y="10952"/>
                  </a:cubicBezTo>
                  <a:cubicBezTo>
                    <a:pt x="7839" y="9134"/>
                    <a:pt x="7912" y="6894"/>
                    <a:pt x="7476" y="4858"/>
                  </a:cubicBezTo>
                  <a:cubicBezTo>
                    <a:pt x="7316" y="4044"/>
                    <a:pt x="6618" y="3302"/>
                    <a:pt x="6370" y="2502"/>
                  </a:cubicBezTo>
                  <a:cubicBezTo>
                    <a:pt x="6298" y="2240"/>
                    <a:pt x="6240" y="1978"/>
                    <a:pt x="6225" y="1673"/>
                  </a:cubicBezTo>
                  <a:cubicBezTo>
                    <a:pt x="4945" y="1484"/>
                    <a:pt x="3723" y="844"/>
                    <a:pt x="270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2;p47">
              <a:extLst>
                <a:ext uri="{FF2B5EF4-FFF2-40B4-BE49-F238E27FC236}">
                  <a16:creationId xmlns:a16="http://schemas.microsoft.com/office/drawing/2014/main" id="{2720B427-CADB-F089-4502-E18EA2EEF7D0}"/>
                </a:ext>
              </a:extLst>
            </p:cNvPr>
            <p:cNvSpPr/>
            <p:nvPr/>
          </p:nvSpPr>
          <p:spPr>
            <a:xfrm>
              <a:off x="5399672" y="2723045"/>
              <a:ext cx="430932" cy="254273"/>
            </a:xfrm>
            <a:custGeom>
              <a:avLst/>
              <a:gdLst/>
              <a:ahLst/>
              <a:cxnLst/>
              <a:rect l="l" t="t" r="r" b="b"/>
              <a:pathLst>
                <a:path w="5804" h="3491" extrusionOk="0">
                  <a:moveTo>
                    <a:pt x="859" y="0"/>
                  </a:moveTo>
                  <a:cubicBezTo>
                    <a:pt x="379" y="0"/>
                    <a:pt x="1" y="378"/>
                    <a:pt x="1" y="858"/>
                  </a:cubicBezTo>
                  <a:lnTo>
                    <a:pt x="1" y="2633"/>
                  </a:lnTo>
                  <a:cubicBezTo>
                    <a:pt x="1" y="3113"/>
                    <a:pt x="379" y="3491"/>
                    <a:pt x="859" y="3491"/>
                  </a:cubicBezTo>
                  <a:lnTo>
                    <a:pt x="4946" y="3491"/>
                  </a:lnTo>
                  <a:cubicBezTo>
                    <a:pt x="5411" y="3491"/>
                    <a:pt x="5804" y="3113"/>
                    <a:pt x="5804" y="2633"/>
                  </a:cubicBezTo>
                  <a:lnTo>
                    <a:pt x="5804" y="858"/>
                  </a:lnTo>
                  <a:cubicBezTo>
                    <a:pt x="5804" y="378"/>
                    <a:pt x="5411" y="0"/>
                    <a:pt x="49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03;p47">
              <a:extLst>
                <a:ext uri="{FF2B5EF4-FFF2-40B4-BE49-F238E27FC236}">
                  <a16:creationId xmlns:a16="http://schemas.microsoft.com/office/drawing/2014/main" id="{DC8F6120-54F5-F7EE-C930-71C2B0CA7449}"/>
                </a:ext>
              </a:extLst>
            </p:cNvPr>
            <p:cNvSpPr/>
            <p:nvPr/>
          </p:nvSpPr>
          <p:spPr>
            <a:xfrm>
              <a:off x="5544381" y="2770681"/>
              <a:ext cx="148050" cy="157546"/>
            </a:xfrm>
            <a:custGeom>
              <a:avLst/>
              <a:gdLst/>
              <a:ahLst/>
              <a:cxnLst/>
              <a:rect l="l" t="t" r="r" b="b"/>
              <a:pathLst>
                <a:path w="1994" h="2163" extrusionOk="0">
                  <a:moveTo>
                    <a:pt x="223" y="0"/>
                  </a:moveTo>
                  <a:cubicBezTo>
                    <a:pt x="103" y="0"/>
                    <a:pt x="1" y="100"/>
                    <a:pt x="1" y="233"/>
                  </a:cubicBezTo>
                  <a:lnTo>
                    <a:pt x="1" y="1950"/>
                  </a:lnTo>
                  <a:cubicBezTo>
                    <a:pt x="1" y="2073"/>
                    <a:pt x="106" y="2163"/>
                    <a:pt x="227" y="2163"/>
                  </a:cubicBezTo>
                  <a:cubicBezTo>
                    <a:pt x="263" y="2163"/>
                    <a:pt x="299" y="2155"/>
                    <a:pt x="335" y="2139"/>
                  </a:cubicBezTo>
                  <a:lnTo>
                    <a:pt x="1848" y="1295"/>
                  </a:lnTo>
                  <a:cubicBezTo>
                    <a:pt x="1993" y="1193"/>
                    <a:pt x="1993" y="975"/>
                    <a:pt x="1848" y="888"/>
                  </a:cubicBezTo>
                  <a:lnTo>
                    <a:pt x="335" y="30"/>
                  </a:lnTo>
                  <a:cubicBezTo>
                    <a:pt x="298" y="9"/>
                    <a:pt x="260"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4;p47">
              <a:extLst>
                <a:ext uri="{FF2B5EF4-FFF2-40B4-BE49-F238E27FC236}">
                  <a16:creationId xmlns:a16="http://schemas.microsoft.com/office/drawing/2014/main" id="{309C619F-E7A9-D30E-F37F-C09F4203617E}"/>
                </a:ext>
              </a:extLst>
            </p:cNvPr>
            <p:cNvSpPr/>
            <p:nvPr/>
          </p:nvSpPr>
          <p:spPr>
            <a:xfrm>
              <a:off x="5248503" y="1281223"/>
              <a:ext cx="339163" cy="331699"/>
            </a:xfrm>
            <a:custGeom>
              <a:avLst/>
              <a:gdLst/>
              <a:ahLst/>
              <a:cxnLst/>
              <a:rect l="l" t="t" r="r" b="b"/>
              <a:pathLst>
                <a:path w="4568" h="4554" extrusionOk="0">
                  <a:moveTo>
                    <a:pt x="1019" y="1"/>
                  </a:moveTo>
                  <a:cubicBezTo>
                    <a:pt x="452" y="1"/>
                    <a:pt x="1" y="452"/>
                    <a:pt x="1" y="1019"/>
                  </a:cubicBezTo>
                  <a:lnTo>
                    <a:pt x="1" y="3535"/>
                  </a:lnTo>
                  <a:cubicBezTo>
                    <a:pt x="1" y="4102"/>
                    <a:pt x="452" y="4553"/>
                    <a:pt x="1019" y="4553"/>
                  </a:cubicBezTo>
                  <a:lnTo>
                    <a:pt x="3549" y="4553"/>
                  </a:lnTo>
                  <a:cubicBezTo>
                    <a:pt x="4102" y="4553"/>
                    <a:pt x="4568" y="4102"/>
                    <a:pt x="4568" y="3535"/>
                  </a:cubicBezTo>
                  <a:lnTo>
                    <a:pt x="4568" y="1019"/>
                  </a:lnTo>
                  <a:cubicBezTo>
                    <a:pt x="4568" y="452"/>
                    <a:pt x="4102" y="1"/>
                    <a:pt x="3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5;p47">
              <a:extLst>
                <a:ext uri="{FF2B5EF4-FFF2-40B4-BE49-F238E27FC236}">
                  <a16:creationId xmlns:a16="http://schemas.microsoft.com/office/drawing/2014/main" id="{B91B75CF-DD22-DB64-C618-489242457FA0}"/>
                </a:ext>
              </a:extLst>
            </p:cNvPr>
            <p:cNvSpPr/>
            <p:nvPr/>
          </p:nvSpPr>
          <p:spPr>
            <a:xfrm>
              <a:off x="5344654" y="1344300"/>
              <a:ext cx="190890" cy="206201"/>
            </a:xfrm>
            <a:custGeom>
              <a:avLst/>
              <a:gdLst/>
              <a:ahLst/>
              <a:cxnLst/>
              <a:rect l="l" t="t" r="r" b="b"/>
              <a:pathLst>
                <a:path w="2571" h="2831" extrusionOk="0">
                  <a:moveTo>
                    <a:pt x="1661" y="1"/>
                  </a:moveTo>
                  <a:cubicBezTo>
                    <a:pt x="1581" y="1"/>
                    <a:pt x="1494" y="66"/>
                    <a:pt x="1469" y="153"/>
                  </a:cubicBezTo>
                  <a:lnTo>
                    <a:pt x="1353" y="415"/>
                  </a:lnTo>
                  <a:cubicBezTo>
                    <a:pt x="1265" y="676"/>
                    <a:pt x="1047" y="880"/>
                    <a:pt x="800" y="996"/>
                  </a:cubicBezTo>
                  <a:cubicBezTo>
                    <a:pt x="579" y="1095"/>
                    <a:pt x="347" y="1131"/>
                    <a:pt x="123" y="1131"/>
                  </a:cubicBezTo>
                  <a:cubicBezTo>
                    <a:pt x="82" y="1131"/>
                    <a:pt x="41" y="1130"/>
                    <a:pt x="0" y="1127"/>
                  </a:cubicBezTo>
                  <a:lnTo>
                    <a:pt x="0" y="1127"/>
                  </a:lnTo>
                  <a:cubicBezTo>
                    <a:pt x="146" y="1491"/>
                    <a:pt x="102" y="1898"/>
                    <a:pt x="87" y="2276"/>
                  </a:cubicBezTo>
                  <a:cubicBezTo>
                    <a:pt x="102" y="2334"/>
                    <a:pt x="73" y="2422"/>
                    <a:pt x="15" y="2451"/>
                  </a:cubicBezTo>
                  <a:cubicBezTo>
                    <a:pt x="40" y="2449"/>
                    <a:pt x="64" y="2448"/>
                    <a:pt x="87" y="2448"/>
                  </a:cubicBezTo>
                  <a:cubicBezTo>
                    <a:pt x="462" y="2448"/>
                    <a:pt x="563" y="2659"/>
                    <a:pt x="960" y="2742"/>
                  </a:cubicBezTo>
                  <a:cubicBezTo>
                    <a:pt x="1133" y="2782"/>
                    <a:pt x="1449" y="2830"/>
                    <a:pt x="1713" y="2830"/>
                  </a:cubicBezTo>
                  <a:cubicBezTo>
                    <a:pt x="1826" y="2830"/>
                    <a:pt x="1929" y="2822"/>
                    <a:pt x="2007" y="2800"/>
                  </a:cubicBezTo>
                  <a:cubicBezTo>
                    <a:pt x="2124" y="2771"/>
                    <a:pt x="2254" y="2727"/>
                    <a:pt x="2298" y="2625"/>
                  </a:cubicBezTo>
                  <a:cubicBezTo>
                    <a:pt x="2371" y="2524"/>
                    <a:pt x="2342" y="2349"/>
                    <a:pt x="2211" y="2334"/>
                  </a:cubicBezTo>
                  <a:lnTo>
                    <a:pt x="2211" y="2334"/>
                  </a:lnTo>
                  <a:cubicBezTo>
                    <a:pt x="2219" y="2335"/>
                    <a:pt x="2228" y="2336"/>
                    <a:pt x="2236" y="2336"/>
                  </a:cubicBezTo>
                  <a:cubicBezTo>
                    <a:pt x="2377" y="2336"/>
                    <a:pt x="2546" y="2224"/>
                    <a:pt x="2560" y="2087"/>
                  </a:cubicBezTo>
                  <a:cubicBezTo>
                    <a:pt x="2570" y="1982"/>
                    <a:pt x="2483" y="1878"/>
                    <a:pt x="2379" y="1854"/>
                  </a:cubicBezTo>
                  <a:lnTo>
                    <a:pt x="2379" y="1854"/>
                  </a:lnTo>
                  <a:cubicBezTo>
                    <a:pt x="2469" y="1816"/>
                    <a:pt x="2545" y="1722"/>
                    <a:pt x="2545" y="1622"/>
                  </a:cubicBezTo>
                  <a:cubicBezTo>
                    <a:pt x="2520" y="1497"/>
                    <a:pt x="2400" y="1394"/>
                    <a:pt x="2275" y="1394"/>
                  </a:cubicBezTo>
                  <a:cubicBezTo>
                    <a:pt x="2253" y="1394"/>
                    <a:pt x="2232" y="1397"/>
                    <a:pt x="2211" y="1404"/>
                  </a:cubicBezTo>
                  <a:cubicBezTo>
                    <a:pt x="2356" y="1345"/>
                    <a:pt x="2516" y="1273"/>
                    <a:pt x="2502" y="1127"/>
                  </a:cubicBezTo>
                  <a:cubicBezTo>
                    <a:pt x="2502" y="982"/>
                    <a:pt x="2327" y="909"/>
                    <a:pt x="2182" y="909"/>
                  </a:cubicBezTo>
                  <a:cubicBezTo>
                    <a:pt x="2138" y="906"/>
                    <a:pt x="2095" y="904"/>
                    <a:pt x="2053" y="904"/>
                  </a:cubicBezTo>
                  <a:cubicBezTo>
                    <a:pt x="1927" y="904"/>
                    <a:pt x="1807" y="920"/>
                    <a:pt x="1687" y="953"/>
                  </a:cubicBezTo>
                  <a:cubicBezTo>
                    <a:pt x="1891" y="778"/>
                    <a:pt x="1978" y="473"/>
                    <a:pt x="1905" y="226"/>
                  </a:cubicBezTo>
                  <a:cubicBezTo>
                    <a:pt x="1862" y="124"/>
                    <a:pt x="1789" y="22"/>
                    <a:pt x="1702" y="7"/>
                  </a:cubicBezTo>
                  <a:cubicBezTo>
                    <a:pt x="1689" y="3"/>
                    <a:pt x="1675" y="1"/>
                    <a:pt x="1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6;p47">
              <a:extLst>
                <a:ext uri="{FF2B5EF4-FFF2-40B4-BE49-F238E27FC236}">
                  <a16:creationId xmlns:a16="http://schemas.microsoft.com/office/drawing/2014/main" id="{CDA26839-550E-6230-3B08-F97DD4362A19}"/>
                </a:ext>
              </a:extLst>
            </p:cNvPr>
            <p:cNvSpPr/>
            <p:nvPr/>
          </p:nvSpPr>
          <p:spPr>
            <a:xfrm>
              <a:off x="5291715" y="1404100"/>
              <a:ext cx="69199" cy="143124"/>
            </a:xfrm>
            <a:custGeom>
              <a:avLst/>
              <a:gdLst/>
              <a:ahLst/>
              <a:cxnLst/>
              <a:rect l="l" t="t" r="r" b="b"/>
              <a:pathLst>
                <a:path w="932" h="1965" extrusionOk="0">
                  <a:moveTo>
                    <a:pt x="1" y="1"/>
                  </a:moveTo>
                  <a:lnTo>
                    <a:pt x="1" y="1964"/>
                  </a:lnTo>
                  <a:lnTo>
                    <a:pt x="931" y="1964"/>
                  </a:lnTo>
                  <a:lnTo>
                    <a:pt x="93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7;p47">
              <a:extLst>
                <a:ext uri="{FF2B5EF4-FFF2-40B4-BE49-F238E27FC236}">
                  <a16:creationId xmlns:a16="http://schemas.microsoft.com/office/drawing/2014/main" id="{CC8AB7FB-198C-2AB8-9CF4-1E5914C15B83}"/>
                </a:ext>
              </a:extLst>
            </p:cNvPr>
            <p:cNvSpPr/>
            <p:nvPr/>
          </p:nvSpPr>
          <p:spPr>
            <a:xfrm>
              <a:off x="5281989" y="1394558"/>
              <a:ext cx="87538" cy="163227"/>
            </a:xfrm>
            <a:custGeom>
              <a:avLst/>
              <a:gdLst/>
              <a:ahLst/>
              <a:cxnLst/>
              <a:rect l="l" t="t" r="r" b="b"/>
              <a:pathLst>
                <a:path w="1179" h="2241" extrusionOk="0">
                  <a:moveTo>
                    <a:pt x="917" y="263"/>
                  </a:moveTo>
                  <a:lnTo>
                    <a:pt x="917" y="1979"/>
                  </a:lnTo>
                  <a:lnTo>
                    <a:pt x="233" y="1979"/>
                  </a:lnTo>
                  <a:lnTo>
                    <a:pt x="233" y="263"/>
                  </a:lnTo>
                  <a:close/>
                  <a:moveTo>
                    <a:pt x="1" y="1"/>
                  </a:moveTo>
                  <a:lnTo>
                    <a:pt x="1" y="263"/>
                  </a:lnTo>
                  <a:lnTo>
                    <a:pt x="1" y="1979"/>
                  </a:lnTo>
                  <a:lnTo>
                    <a:pt x="1" y="2241"/>
                  </a:lnTo>
                  <a:lnTo>
                    <a:pt x="1179" y="2241"/>
                  </a:lnTo>
                  <a:lnTo>
                    <a:pt x="1179" y="1979"/>
                  </a:lnTo>
                  <a:lnTo>
                    <a:pt x="1179" y="263"/>
                  </a:lnTo>
                  <a:lnTo>
                    <a:pt x="1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8;p47">
              <a:extLst>
                <a:ext uri="{FF2B5EF4-FFF2-40B4-BE49-F238E27FC236}">
                  <a16:creationId xmlns:a16="http://schemas.microsoft.com/office/drawing/2014/main" id="{2F8F97F2-1377-FB56-70FB-4E3EEB7FBC71}"/>
                </a:ext>
              </a:extLst>
            </p:cNvPr>
            <p:cNvSpPr/>
            <p:nvPr/>
          </p:nvSpPr>
          <p:spPr>
            <a:xfrm>
              <a:off x="4509925" y="955402"/>
              <a:ext cx="206252" cy="163852"/>
            </a:xfrm>
            <a:custGeom>
              <a:avLst/>
              <a:gdLst/>
              <a:ahLst/>
              <a:cxnLst/>
              <a:rect l="l" t="t" r="r" b="b"/>
              <a:pathLst>
                <a:path w="2008" h="1626" extrusionOk="0">
                  <a:moveTo>
                    <a:pt x="515" y="1"/>
                  </a:moveTo>
                  <a:cubicBezTo>
                    <a:pt x="393" y="1"/>
                    <a:pt x="270" y="48"/>
                    <a:pt x="175" y="142"/>
                  </a:cubicBezTo>
                  <a:cubicBezTo>
                    <a:pt x="1" y="317"/>
                    <a:pt x="1" y="622"/>
                    <a:pt x="175" y="811"/>
                  </a:cubicBezTo>
                  <a:lnTo>
                    <a:pt x="321" y="957"/>
                  </a:lnTo>
                  <a:lnTo>
                    <a:pt x="990" y="1626"/>
                  </a:lnTo>
                  <a:lnTo>
                    <a:pt x="1673" y="957"/>
                  </a:lnTo>
                  <a:lnTo>
                    <a:pt x="1819" y="811"/>
                  </a:lnTo>
                  <a:cubicBezTo>
                    <a:pt x="2008" y="622"/>
                    <a:pt x="2008" y="331"/>
                    <a:pt x="1819" y="142"/>
                  </a:cubicBezTo>
                  <a:cubicBezTo>
                    <a:pt x="1724" y="48"/>
                    <a:pt x="1600" y="1"/>
                    <a:pt x="1477" y="1"/>
                  </a:cubicBezTo>
                  <a:cubicBezTo>
                    <a:pt x="1353" y="1"/>
                    <a:pt x="1230" y="48"/>
                    <a:pt x="1135" y="142"/>
                  </a:cubicBezTo>
                  <a:lnTo>
                    <a:pt x="990" y="288"/>
                  </a:lnTo>
                  <a:lnTo>
                    <a:pt x="844" y="142"/>
                  </a:lnTo>
                  <a:cubicBezTo>
                    <a:pt x="757" y="48"/>
                    <a:pt x="637" y="1"/>
                    <a:pt x="51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9;p47">
              <a:extLst>
                <a:ext uri="{FF2B5EF4-FFF2-40B4-BE49-F238E27FC236}">
                  <a16:creationId xmlns:a16="http://schemas.microsoft.com/office/drawing/2014/main" id="{C373B04D-79BF-E81E-8FEA-13DAC3857889}"/>
                </a:ext>
              </a:extLst>
            </p:cNvPr>
            <p:cNvSpPr/>
            <p:nvPr/>
          </p:nvSpPr>
          <p:spPr>
            <a:xfrm>
              <a:off x="3454897" y="2696532"/>
              <a:ext cx="367228" cy="328494"/>
            </a:xfrm>
            <a:custGeom>
              <a:avLst/>
              <a:gdLst/>
              <a:ahLst/>
              <a:cxnLst/>
              <a:rect l="l" t="t" r="r" b="b"/>
              <a:pathLst>
                <a:path w="4946" h="4510" extrusionOk="0">
                  <a:moveTo>
                    <a:pt x="2474" y="1"/>
                  </a:moveTo>
                  <a:cubicBezTo>
                    <a:pt x="1898" y="1"/>
                    <a:pt x="1324" y="219"/>
                    <a:pt x="887" y="655"/>
                  </a:cubicBezTo>
                  <a:cubicBezTo>
                    <a:pt x="0" y="1542"/>
                    <a:pt x="0" y="2968"/>
                    <a:pt x="887" y="3855"/>
                  </a:cubicBezTo>
                  <a:cubicBezTo>
                    <a:pt x="1324" y="4291"/>
                    <a:pt x="1898" y="4509"/>
                    <a:pt x="2474" y="4509"/>
                  </a:cubicBezTo>
                  <a:cubicBezTo>
                    <a:pt x="3051" y="4509"/>
                    <a:pt x="3629" y="4291"/>
                    <a:pt x="4072" y="3855"/>
                  </a:cubicBezTo>
                  <a:cubicBezTo>
                    <a:pt x="4945" y="2968"/>
                    <a:pt x="4945" y="1542"/>
                    <a:pt x="4072" y="655"/>
                  </a:cubicBezTo>
                  <a:cubicBezTo>
                    <a:pt x="3629" y="219"/>
                    <a:pt x="3051" y="1"/>
                    <a:pt x="2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10;p47">
              <a:extLst>
                <a:ext uri="{FF2B5EF4-FFF2-40B4-BE49-F238E27FC236}">
                  <a16:creationId xmlns:a16="http://schemas.microsoft.com/office/drawing/2014/main" id="{4AE23E76-E179-F3C5-A9C1-B96106D7674F}"/>
                </a:ext>
              </a:extLst>
            </p:cNvPr>
            <p:cNvSpPr/>
            <p:nvPr/>
          </p:nvSpPr>
          <p:spPr>
            <a:xfrm>
              <a:off x="3495882" y="2719840"/>
              <a:ext cx="286224" cy="280786"/>
            </a:xfrm>
            <a:custGeom>
              <a:avLst/>
              <a:gdLst/>
              <a:ahLst/>
              <a:cxnLst/>
              <a:rect l="l" t="t" r="r" b="b"/>
              <a:pathLst>
                <a:path w="3855" h="3855" fill="none" extrusionOk="0">
                  <a:moveTo>
                    <a:pt x="3855" y="1935"/>
                  </a:moveTo>
                  <a:cubicBezTo>
                    <a:pt x="3855" y="2997"/>
                    <a:pt x="2997" y="3855"/>
                    <a:pt x="1935" y="3855"/>
                  </a:cubicBezTo>
                  <a:cubicBezTo>
                    <a:pt x="873" y="3855"/>
                    <a:pt x="1" y="2997"/>
                    <a:pt x="1" y="1935"/>
                  </a:cubicBezTo>
                  <a:cubicBezTo>
                    <a:pt x="1" y="873"/>
                    <a:pt x="873" y="1"/>
                    <a:pt x="1935" y="1"/>
                  </a:cubicBezTo>
                  <a:cubicBezTo>
                    <a:pt x="2997" y="1"/>
                    <a:pt x="3855" y="873"/>
                    <a:pt x="3855" y="1935"/>
                  </a:cubicBezTo>
                  <a:close/>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11;p47">
              <a:extLst>
                <a:ext uri="{FF2B5EF4-FFF2-40B4-BE49-F238E27FC236}">
                  <a16:creationId xmlns:a16="http://schemas.microsoft.com/office/drawing/2014/main" id="{9E7A9535-6EBF-2CD5-AA10-A30074741D93}"/>
                </a:ext>
              </a:extLst>
            </p:cNvPr>
            <p:cNvSpPr/>
            <p:nvPr/>
          </p:nvSpPr>
          <p:spPr>
            <a:xfrm>
              <a:off x="3519641" y="2755895"/>
              <a:ext cx="287338" cy="264907"/>
            </a:xfrm>
            <a:custGeom>
              <a:avLst/>
              <a:gdLst/>
              <a:ahLst/>
              <a:cxnLst/>
              <a:rect l="l" t="t" r="r" b="b"/>
              <a:pathLst>
                <a:path w="3870" h="3637" fill="none" extrusionOk="0">
                  <a:moveTo>
                    <a:pt x="437" y="3636"/>
                  </a:moveTo>
                  <a:cubicBezTo>
                    <a:pt x="1" y="2822"/>
                    <a:pt x="146" y="1731"/>
                    <a:pt x="772" y="1062"/>
                  </a:cubicBezTo>
                  <a:cubicBezTo>
                    <a:pt x="1164" y="655"/>
                    <a:pt x="1673" y="378"/>
                    <a:pt x="2211" y="233"/>
                  </a:cubicBezTo>
                  <a:cubicBezTo>
                    <a:pt x="2764" y="87"/>
                    <a:pt x="3302" y="44"/>
                    <a:pt x="3870" y="0"/>
                  </a:cubicBezTo>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12;p47">
              <a:extLst>
                <a:ext uri="{FF2B5EF4-FFF2-40B4-BE49-F238E27FC236}">
                  <a16:creationId xmlns:a16="http://schemas.microsoft.com/office/drawing/2014/main" id="{6BB3E279-7CEC-FC4B-F05C-5A1D821D187E}"/>
                </a:ext>
              </a:extLst>
            </p:cNvPr>
            <p:cNvSpPr/>
            <p:nvPr/>
          </p:nvSpPr>
          <p:spPr>
            <a:xfrm>
              <a:off x="3504569" y="2700756"/>
              <a:ext cx="232246" cy="280786"/>
            </a:xfrm>
            <a:custGeom>
              <a:avLst/>
              <a:gdLst/>
              <a:ahLst/>
              <a:cxnLst/>
              <a:rect l="l" t="t" r="r" b="b"/>
              <a:pathLst>
                <a:path w="3128" h="3855" fill="none" extrusionOk="0">
                  <a:moveTo>
                    <a:pt x="0" y="3637"/>
                  </a:moveTo>
                  <a:cubicBezTo>
                    <a:pt x="495" y="3855"/>
                    <a:pt x="1076" y="3739"/>
                    <a:pt x="1556" y="3535"/>
                  </a:cubicBezTo>
                  <a:cubicBezTo>
                    <a:pt x="1905" y="3419"/>
                    <a:pt x="2255" y="3230"/>
                    <a:pt x="2487" y="2939"/>
                  </a:cubicBezTo>
                  <a:cubicBezTo>
                    <a:pt x="2647" y="2720"/>
                    <a:pt x="2764" y="2473"/>
                    <a:pt x="2836" y="2211"/>
                  </a:cubicBezTo>
                  <a:cubicBezTo>
                    <a:pt x="3054" y="1499"/>
                    <a:pt x="3127" y="742"/>
                    <a:pt x="3040" y="1"/>
                  </a:cubicBezTo>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3;p47">
              <a:extLst>
                <a:ext uri="{FF2B5EF4-FFF2-40B4-BE49-F238E27FC236}">
                  <a16:creationId xmlns:a16="http://schemas.microsoft.com/office/drawing/2014/main" id="{5837C8FA-FF81-858C-C865-9956E48523C2}"/>
                </a:ext>
              </a:extLst>
            </p:cNvPr>
            <p:cNvSpPr/>
            <p:nvPr/>
          </p:nvSpPr>
          <p:spPr>
            <a:xfrm>
              <a:off x="3635245" y="2690195"/>
              <a:ext cx="206260" cy="170584"/>
            </a:xfrm>
            <a:custGeom>
              <a:avLst/>
              <a:gdLst/>
              <a:ahLst/>
              <a:cxnLst/>
              <a:rect l="l" t="t" r="r" b="b"/>
              <a:pathLst>
                <a:path w="2778" h="2342" fill="none" extrusionOk="0">
                  <a:moveTo>
                    <a:pt x="131" y="0"/>
                  </a:moveTo>
                  <a:cubicBezTo>
                    <a:pt x="0" y="378"/>
                    <a:pt x="0" y="815"/>
                    <a:pt x="160" y="1193"/>
                  </a:cubicBezTo>
                  <a:cubicBezTo>
                    <a:pt x="320" y="1571"/>
                    <a:pt x="625" y="1891"/>
                    <a:pt x="989" y="2066"/>
                  </a:cubicBezTo>
                  <a:cubicBezTo>
                    <a:pt x="1527" y="2342"/>
                    <a:pt x="2182" y="2284"/>
                    <a:pt x="2778" y="2255"/>
                  </a:cubicBezTo>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14;p47">
              <a:extLst>
                <a:ext uri="{FF2B5EF4-FFF2-40B4-BE49-F238E27FC236}">
                  <a16:creationId xmlns:a16="http://schemas.microsoft.com/office/drawing/2014/main" id="{02A7C376-E425-83B4-7DB3-B069EE41B1C5}"/>
                </a:ext>
              </a:extLst>
            </p:cNvPr>
            <p:cNvSpPr/>
            <p:nvPr/>
          </p:nvSpPr>
          <p:spPr>
            <a:xfrm>
              <a:off x="3517488" y="2753709"/>
              <a:ext cx="256005" cy="218292"/>
            </a:xfrm>
            <a:custGeom>
              <a:avLst/>
              <a:gdLst/>
              <a:ahLst/>
              <a:cxnLst/>
              <a:rect l="l" t="t" r="r" b="b"/>
              <a:pathLst>
                <a:path w="3448" h="2997" fill="none" extrusionOk="0">
                  <a:moveTo>
                    <a:pt x="1" y="1"/>
                  </a:moveTo>
                  <a:cubicBezTo>
                    <a:pt x="1135" y="1019"/>
                    <a:pt x="2284" y="2008"/>
                    <a:pt x="3448" y="2997"/>
                  </a:cubicBezTo>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5;p47">
              <a:extLst>
                <a:ext uri="{FF2B5EF4-FFF2-40B4-BE49-F238E27FC236}">
                  <a16:creationId xmlns:a16="http://schemas.microsoft.com/office/drawing/2014/main" id="{1C8F73B4-8DFD-5677-AFB8-682D9868FD54}"/>
                </a:ext>
              </a:extLst>
            </p:cNvPr>
            <p:cNvSpPr/>
            <p:nvPr/>
          </p:nvSpPr>
          <p:spPr>
            <a:xfrm>
              <a:off x="3457050" y="2873455"/>
              <a:ext cx="192301" cy="187555"/>
            </a:xfrm>
            <a:custGeom>
              <a:avLst/>
              <a:gdLst/>
              <a:ahLst/>
              <a:cxnLst/>
              <a:rect l="l" t="t" r="r" b="b"/>
              <a:pathLst>
                <a:path w="2590" h="2575" fill="none" extrusionOk="0">
                  <a:moveTo>
                    <a:pt x="0" y="349"/>
                  </a:moveTo>
                  <a:cubicBezTo>
                    <a:pt x="422" y="175"/>
                    <a:pt x="873" y="0"/>
                    <a:pt x="1309" y="73"/>
                  </a:cubicBezTo>
                  <a:cubicBezTo>
                    <a:pt x="1818" y="175"/>
                    <a:pt x="2255" y="568"/>
                    <a:pt x="2415" y="1077"/>
                  </a:cubicBezTo>
                  <a:cubicBezTo>
                    <a:pt x="2589" y="1571"/>
                    <a:pt x="2473" y="2138"/>
                    <a:pt x="2196" y="2575"/>
                  </a:cubicBezTo>
                </a:path>
              </a:pathLst>
            </a:custGeom>
            <a:noFill/>
            <a:ln w="7625" cap="flat" cmpd="sng">
              <a:solidFill>
                <a:srgbClr val="FFFFFF"/>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6;p47">
              <a:extLst>
                <a:ext uri="{FF2B5EF4-FFF2-40B4-BE49-F238E27FC236}">
                  <a16:creationId xmlns:a16="http://schemas.microsoft.com/office/drawing/2014/main" id="{177E8FFD-A0FF-3641-310F-9D8E0829BB5F}"/>
                </a:ext>
              </a:extLst>
            </p:cNvPr>
            <p:cNvSpPr/>
            <p:nvPr/>
          </p:nvSpPr>
          <p:spPr>
            <a:xfrm>
              <a:off x="3639551" y="1283335"/>
              <a:ext cx="334782" cy="255366"/>
            </a:xfrm>
            <a:custGeom>
              <a:avLst/>
              <a:gdLst/>
              <a:ahLst/>
              <a:cxnLst/>
              <a:rect l="l" t="t" r="r" b="b"/>
              <a:pathLst>
                <a:path w="4509" h="3506" extrusionOk="0">
                  <a:moveTo>
                    <a:pt x="756" y="1"/>
                  </a:moveTo>
                  <a:cubicBezTo>
                    <a:pt x="349" y="1"/>
                    <a:pt x="0" y="350"/>
                    <a:pt x="0" y="772"/>
                  </a:cubicBezTo>
                  <a:lnTo>
                    <a:pt x="0" y="2750"/>
                  </a:lnTo>
                  <a:cubicBezTo>
                    <a:pt x="0" y="3171"/>
                    <a:pt x="349" y="3506"/>
                    <a:pt x="756" y="3506"/>
                  </a:cubicBezTo>
                  <a:lnTo>
                    <a:pt x="3738" y="3506"/>
                  </a:lnTo>
                  <a:cubicBezTo>
                    <a:pt x="4160" y="3506"/>
                    <a:pt x="4494" y="3171"/>
                    <a:pt x="4509" y="2750"/>
                  </a:cubicBezTo>
                  <a:lnTo>
                    <a:pt x="4509" y="772"/>
                  </a:lnTo>
                  <a:cubicBezTo>
                    <a:pt x="4509" y="350"/>
                    <a:pt x="4160" y="1"/>
                    <a:pt x="3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7;p47">
              <a:extLst>
                <a:ext uri="{FF2B5EF4-FFF2-40B4-BE49-F238E27FC236}">
                  <a16:creationId xmlns:a16="http://schemas.microsoft.com/office/drawing/2014/main" id="{AFAB8A58-F7B0-8922-DA95-62EA1062A963}"/>
                </a:ext>
              </a:extLst>
            </p:cNvPr>
            <p:cNvSpPr/>
            <p:nvPr/>
          </p:nvSpPr>
          <p:spPr>
            <a:xfrm>
              <a:off x="3747508" y="1522752"/>
              <a:ext cx="118870" cy="87987"/>
            </a:xfrm>
            <a:custGeom>
              <a:avLst/>
              <a:gdLst/>
              <a:ahLst/>
              <a:cxnLst/>
              <a:rect l="l" t="t" r="r" b="b"/>
              <a:pathLst>
                <a:path w="1601" h="1208" extrusionOk="0">
                  <a:moveTo>
                    <a:pt x="1600" y="1"/>
                  </a:moveTo>
                  <a:lnTo>
                    <a:pt x="1" y="74"/>
                  </a:lnTo>
                  <a:lnTo>
                    <a:pt x="786" y="1208"/>
                  </a:lnTo>
                  <a:lnTo>
                    <a:pt x="16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8;p47">
              <a:extLst>
                <a:ext uri="{FF2B5EF4-FFF2-40B4-BE49-F238E27FC236}">
                  <a16:creationId xmlns:a16="http://schemas.microsoft.com/office/drawing/2014/main" id="{B11185C3-CCC2-C7BA-D710-0155B68D7DCE}"/>
                </a:ext>
              </a:extLst>
            </p:cNvPr>
            <p:cNvSpPr/>
            <p:nvPr/>
          </p:nvSpPr>
          <p:spPr>
            <a:xfrm>
              <a:off x="3717289" y="1321502"/>
              <a:ext cx="178268" cy="166359"/>
            </a:xfrm>
            <a:custGeom>
              <a:avLst/>
              <a:gdLst/>
              <a:ahLst/>
              <a:cxnLst/>
              <a:rect l="l" t="t" r="r" b="b"/>
              <a:pathLst>
                <a:path w="2401" h="2284" extrusionOk="0">
                  <a:moveTo>
                    <a:pt x="1208" y="0"/>
                  </a:moveTo>
                  <a:lnTo>
                    <a:pt x="844" y="757"/>
                  </a:lnTo>
                  <a:lnTo>
                    <a:pt x="0" y="873"/>
                  </a:lnTo>
                  <a:lnTo>
                    <a:pt x="611" y="1455"/>
                  </a:lnTo>
                  <a:lnTo>
                    <a:pt x="466" y="2284"/>
                  </a:lnTo>
                  <a:lnTo>
                    <a:pt x="1208" y="1891"/>
                  </a:lnTo>
                  <a:lnTo>
                    <a:pt x="1949" y="2284"/>
                  </a:lnTo>
                  <a:lnTo>
                    <a:pt x="1804" y="1455"/>
                  </a:lnTo>
                  <a:lnTo>
                    <a:pt x="2400" y="873"/>
                  </a:lnTo>
                  <a:lnTo>
                    <a:pt x="1571" y="757"/>
                  </a:lnTo>
                  <a:lnTo>
                    <a:pt x="1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9;p47">
              <a:extLst>
                <a:ext uri="{FF2B5EF4-FFF2-40B4-BE49-F238E27FC236}">
                  <a16:creationId xmlns:a16="http://schemas.microsoft.com/office/drawing/2014/main" id="{61A621F9-F6E6-2CF8-A26A-98CAD01A448D}"/>
                </a:ext>
              </a:extLst>
            </p:cNvPr>
            <p:cNvSpPr/>
            <p:nvPr/>
          </p:nvSpPr>
          <p:spPr>
            <a:xfrm>
              <a:off x="4150303" y="2084258"/>
              <a:ext cx="922302" cy="1901550"/>
            </a:xfrm>
            <a:custGeom>
              <a:avLst/>
              <a:gdLst/>
              <a:ahLst/>
              <a:cxnLst/>
              <a:rect l="l" t="t" r="r" b="b"/>
              <a:pathLst>
                <a:path w="12422" h="26107" extrusionOk="0">
                  <a:moveTo>
                    <a:pt x="3200" y="0"/>
                  </a:moveTo>
                  <a:cubicBezTo>
                    <a:pt x="1440" y="0"/>
                    <a:pt x="1" y="1440"/>
                    <a:pt x="1" y="3200"/>
                  </a:cubicBezTo>
                  <a:lnTo>
                    <a:pt x="1" y="22907"/>
                  </a:lnTo>
                  <a:cubicBezTo>
                    <a:pt x="1" y="24681"/>
                    <a:pt x="1440" y="26107"/>
                    <a:pt x="3200" y="26107"/>
                  </a:cubicBezTo>
                  <a:lnTo>
                    <a:pt x="9221" y="26107"/>
                  </a:lnTo>
                  <a:cubicBezTo>
                    <a:pt x="10996" y="26107"/>
                    <a:pt x="12421" y="24681"/>
                    <a:pt x="12421" y="22892"/>
                  </a:cubicBezTo>
                  <a:lnTo>
                    <a:pt x="12421" y="3200"/>
                  </a:lnTo>
                  <a:cubicBezTo>
                    <a:pt x="12421" y="1440"/>
                    <a:pt x="10996" y="0"/>
                    <a:pt x="9221"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20;p47">
              <a:extLst>
                <a:ext uri="{FF2B5EF4-FFF2-40B4-BE49-F238E27FC236}">
                  <a16:creationId xmlns:a16="http://schemas.microsoft.com/office/drawing/2014/main" id="{E5FCF542-8037-5DE8-9170-77F98194767E}"/>
                </a:ext>
              </a:extLst>
            </p:cNvPr>
            <p:cNvSpPr/>
            <p:nvPr/>
          </p:nvSpPr>
          <p:spPr>
            <a:xfrm>
              <a:off x="4205394" y="2218789"/>
              <a:ext cx="815312" cy="1523382"/>
            </a:xfrm>
            <a:custGeom>
              <a:avLst/>
              <a:gdLst/>
              <a:ahLst/>
              <a:cxnLst/>
              <a:rect l="l" t="t" r="r" b="b"/>
              <a:pathLst>
                <a:path w="10981" h="20915" extrusionOk="0">
                  <a:moveTo>
                    <a:pt x="1702" y="0"/>
                  </a:moveTo>
                  <a:cubicBezTo>
                    <a:pt x="757" y="0"/>
                    <a:pt x="0" y="757"/>
                    <a:pt x="0" y="1702"/>
                  </a:cubicBezTo>
                  <a:lnTo>
                    <a:pt x="0" y="19213"/>
                  </a:lnTo>
                  <a:cubicBezTo>
                    <a:pt x="0" y="20158"/>
                    <a:pt x="757" y="20914"/>
                    <a:pt x="1702" y="20914"/>
                  </a:cubicBezTo>
                  <a:lnTo>
                    <a:pt x="9265" y="20914"/>
                  </a:lnTo>
                  <a:cubicBezTo>
                    <a:pt x="10196" y="20914"/>
                    <a:pt x="10952" y="20158"/>
                    <a:pt x="10981" y="19213"/>
                  </a:cubicBezTo>
                  <a:lnTo>
                    <a:pt x="10981" y="1702"/>
                  </a:lnTo>
                  <a:cubicBezTo>
                    <a:pt x="10981" y="757"/>
                    <a:pt x="10210" y="0"/>
                    <a:pt x="9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21;p47">
              <a:extLst>
                <a:ext uri="{FF2B5EF4-FFF2-40B4-BE49-F238E27FC236}">
                  <a16:creationId xmlns:a16="http://schemas.microsoft.com/office/drawing/2014/main" id="{9DD6A471-4F3B-A133-29E0-7CC84EF9D612}"/>
                </a:ext>
              </a:extLst>
            </p:cNvPr>
            <p:cNvSpPr/>
            <p:nvPr/>
          </p:nvSpPr>
          <p:spPr>
            <a:xfrm>
              <a:off x="4401929" y="2125557"/>
              <a:ext cx="421206" cy="42464"/>
            </a:xfrm>
            <a:custGeom>
              <a:avLst/>
              <a:gdLst/>
              <a:ahLst/>
              <a:cxnLst/>
              <a:rect l="l" t="t" r="r" b="b"/>
              <a:pathLst>
                <a:path w="5673" h="583" extrusionOk="0">
                  <a:moveTo>
                    <a:pt x="291" y="0"/>
                  </a:moveTo>
                  <a:cubicBezTo>
                    <a:pt x="131" y="0"/>
                    <a:pt x="0" y="131"/>
                    <a:pt x="0" y="291"/>
                  </a:cubicBezTo>
                  <a:cubicBezTo>
                    <a:pt x="0" y="451"/>
                    <a:pt x="131" y="582"/>
                    <a:pt x="291" y="582"/>
                  </a:cubicBezTo>
                  <a:lnTo>
                    <a:pt x="5367" y="582"/>
                  </a:lnTo>
                  <a:cubicBezTo>
                    <a:pt x="5527" y="582"/>
                    <a:pt x="5672" y="451"/>
                    <a:pt x="5658" y="291"/>
                  </a:cubicBezTo>
                  <a:cubicBezTo>
                    <a:pt x="5658" y="131"/>
                    <a:pt x="5527" y="0"/>
                    <a:pt x="536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22;p47">
              <a:extLst>
                <a:ext uri="{FF2B5EF4-FFF2-40B4-BE49-F238E27FC236}">
                  <a16:creationId xmlns:a16="http://schemas.microsoft.com/office/drawing/2014/main" id="{1B81CA10-88B9-D769-08C0-55E1DEA29A7F}"/>
                </a:ext>
              </a:extLst>
            </p:cNvPr>
            <p:cNvSpPr/>
            <p:nvPr/>
          </p:nvSpPr>
          <p:spPr>
            <a:xfrm>
              <a:off x="4542257" y="3805923"/>
              <a:ext cx="140476" cy="124624"/>
            </a:xfrm>
            <a:custGeom>
              <a:avLst/>
              <a:gdLst/>
              <a:ahLst/>
              <a:cxnLst/>
              <a:rect l="l" t="t" r="r" b="b"/>
              <a:pathLst>
                <a:path w="1892" h="1711" extrusionOk="0">
                  <a:moveTo>
                    <a:pt x="945" y="0"/>
                  </a:moveTo>
                  <a:cubicBezTo>
                    <a:pt x="734" y="0"/>
                    <a:pt x="525" y="77"/>
                    <a:pt x="365" y="230"/>
                  </a:cubicBezTo>
                  <a:cubicBezTo>
                    <a:pt x="16" y="550"/>
                    <a:pt x="1" y="1102"/>
                    <a:pt x="321" y="1437"/>
                  </a:cubicBezTo>
                  <a:cubicBezTo>
                    <a:pt x="495" y="1619"/>
                    <a:pt x="725" y="1710"/>
                    <a:pt x="953" y="1710"/>
                  </a:cubicBezTo>
                  <a:cubicBezTo>
                    <a:pt x="1162" y="1710"/>
                    <a:pt x="1368" y="1634"/>
                    <a:pt x="1528" y="1481"/>
                  </a:cubicBezTo>
                  <a:cubicBezTo>
                    <a:pt x="1877" y="1146"/>
                    <a:pt x="1892" y="608"/>
                    <a:pt x="1572" y="273"/>
                  </a:cubicBezTo>
                  <a:cubicBezTo>
                    <a:pt x="1405" y="91"/>
                    <a:pt x="1175" y="0"/>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23;p47">
              <a:extLst>
                <a:ext uri="{FF2B5EF4-FFF2-40B4-BE49-F238E27FC236}">
                  <a16:creationId xmlns:a16="http://schemas.microsoft.com/office/drawing/2014/main" id="{166CF473-9016-08C0-481E-619EBE175132}"/>
                </a:ext>
              </a:extLst>
            </p:cNvPr>
            <p:cNvSpPr/>
            <p:nvPr/>
          </p:nvSpPr>
          <p:spPr>
            <a:xfrm>
              <a:off x="4286399" y="3344860"/>
              <a:ext cx="620932" cy="121929"/>
            </a:xfrm>
            <a:custGeom>
              <a:avLst/>
              <a:gdLst/>
              <a:ahLst/>
              <a:cxnLst/>
              <a:rect l="l" t="t" r="r" b="b"/>
              <a:pathLst>
                <a:path w="8363" h="1674" extrusionOk="0">
                  <a:moveTo>
                    <a:pt x="4174" y="0"/>
                  </a:moveTo>
                  <a:cubicBezTo>
                    <a:pt x="1862" y="0"/>
                    <a:pt x="0" y="379"/>
                    <a:pt x="0" y="844"/>
                  </a:cubicBezTo>
                  <a:cubicBezTo>
                    <a:pt x="0" y="1309"/>
                    <a:pt x="1862" y="1673"/>
                    <a:pt x="4174" y="1673"/>
                  </a:cubicBezTo>
                  <a:cubicBezTo>
                    <a:pt x="6487" y="1673"/>
                    <a:pt x="8363" y="1309"/>
                    <a:pt x="8363" y="844"/>
                  </a:cubicBezTo>
                  <a:cubicBezTo>
                    <a:pt x="8363" y="379"/>
                    <a:pt x="6487" y="0"/>
                    <a:pt x="417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24;p47">
              <a:extLst>
                <a:ext uri="{FF2B5EF4-FFF2-40B4-BE49-F238E27FC236}">
                  <a16:creationId xmlns:a16="http://schemas.microsoft.com/office/drawing/2014/main" id="{C8F33D4C-454B-5A9A-3AEC-7A452A7ACEEF}"/>
                </a:ext>
              </a:extLst>
            </p:cNvPr>
            <p:cNvSpPr/>
            <p:nvPr/>
          </p:nvSpPr>
          <p:spPr>
            <a:xfrm>
              <a:off x="4381362" y="2875567"/>
              <a:ext cx="463379" cy="522313"/>
            </a:xfrm>
            <a:custGeom>
              <a:avLst/>
              <a:gdLst/>
              <a:ahLst/>
              <a:cxnLst/>
              <a:rect l="l" t="t" r="r" b="b"/>
              <a:pathLst>
                <a:path w="6241" h="7171" extrusionOk="0">
                  <a:moveTo>
                    <a:pt x="6240" y="0"/>
                  </a:moveTo>
                  <a:lnTo>
                    <a:pt x="1" y="510"/>
                  </a:lnTo>
                  <a:lnTo>
                    <a:pt x="1019" y="7171"/>
                  </a:lnTo>
                  <a:lnTo>
                    <a:pt x="5077" y="7171"/>
                  </a:lnTo>
                  <a:lnTo>
                    <a:pt x="6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25;p47">
              <a:extLst>
                <a:ext uri="{FF2B5EF4-FFF2-40B4-BE49-F238E27FC236}">
                  <a16:creationId xmlns:a16="http://schemas.microsoft.com/office/drawing/2014/main" id="{A1CC7C4E-3ABC-1934-01D9-A0DFF42E0B9C}"/>
                </a:ext>
              </a:extLst>
            </p:cNvPr>
            <p:cNvSpPr/>
            <p:nvPr/>
          </p:nvSpPr>
          <p:spPr>
            <a:xfrm>
              <a:off x="4372749" y="2849054"/>
              <a:ext cx="477411" cy="128266"/>
            </a:xfrm>
            <a:custGeom>
              <a:avLst/>
              <a:gdLst/>
              <a:ahLst/>
              <a:cxnLst/>
              <a:rect l="l" t="t" r="r" b="b"/>
              <a:pathLst>
                <a:path w="6430" h="1761" extrusionOk="0">
                  <a:moveTo>
                    <a:pt x="6429" y="1"/>
                  </a:moveTo>
                  <a:lnTo>
                    <a:pt x="1" y="161"/>
                  </a:lnTo>
                  <a:lnTo>
                    <a:pt x="117" y="1383"/>
                  </a:lnTo>
                  <a:lnTo>
                    <a:pt x="6356" y="1761"/>
                  </a:lnTo>
                  <a:lnTo>
                    <a:pt x="6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6;p47">
              <a:extLst>
                <a:ext uri="{FF2B5EF4-FFF2-40B4-BE49-F238E27FC236}">
                  <a16:creationId xmlns:a16="http://schemas.microsoft.com/office/drawing/2014/main" id="{BFCF0A64-1CE2-160C-A44E-50853D186EE3}"/>
                </a:ext>
              </a:extLst>
            </p:cNvPr>
            <p:cNvSpPr/>
            <p:nvPr/>
          </p:nvSpPr>
          <p:spPr>
            <a:xfrm>
              <a:off x="4583316" y="2965303"/>
              <a:ext cx="72466" cy="432578"/>
            </a:xfrm>
            <a:custGeom>
              <a:avLst/>
              <a:gdLst/>
              <a:ahLst/>
              <a:cxnLst/>
              <a:rect l="l" t="t" r="r" b="b"/>
              <a:pathLst>
                <a:path w="976" h="5939" extrusionOk="0">
                  <a:moveTo>
                    <a:pt x="639" y="0"/>
                  </a:moveTo>
                  <a:cubicBezTo>
                    <a:pt x="471" y="0"/>
                    <a:pt x="305" y="24"/>
                    <a:pt x="146" y="34"/>
                  </a:cubicBezTo>
                  <a:cubicBezTo>
                    <a:pt x="292" y="2041"/>
                    <a:pt x="248" y="4019"/>
                    <a:pt x="1" y="5939"/>
                  </a:cubicBezTo>
                  <a:lnTo>
                    <a:pt x="975" y="5939"/>
                  </a:lnTo>
                  <a:cubicBezTo>
                    <a:pt x="801" y="3961"/>
                    <a:pt x="757" y="1983"/>
                    <a:pt x="873" y="19"/>
                  </a:cubicBezTo>
                  <a:cubicBezTo>
                    <a:pt x="795" y="5"/>
                    <a:pt x="717" y="0"/>
                    <a:pt x="639" y="0"/>
                  </a:cubicBezTo>
                  <a:close/>
                </a:path>
              </a:pathLst>
            </a:custGeom>
            <a:solidFill>
              <a:srgbClr val="86E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7;p47">
              <a:extLst>
                <a:ext uri="{FF2B5EF4-FFF2-40B4-BE49-F238E27FC236}">
                  <a16:creationId xmlns:a16="http://schemas.microsoft.com/office/drawing/2014/main" id="{CADB8C55-7367-E3CF-83F5-431499250851}"/>
                </a:ext>
              </a:extLst>
            </p:cNvPr>
            <p:cNvSpPr/>
            <p:nvPr/>
          </p:nvSpPr>
          <p:spPr>
            <a:xfrm>
              <a:off x="4584430" y="2854371"/>
              <a:ext cx="72391" cy="112387"/>
            </a:xfrm>
            <a:custGeom>
              <a:avLst/>
              <a:gdLst/>
              <a:ahLst/>
              <a:cxnLst/>
              <a:rect l="l" t="t" r="r" b="b"/>
              <a:pathLst>
                <a:path w="975" h="1543" extrusionOk="0">
                  <a:moveTo>
                    <a:pt x="975" y="1"/>
                  </a:moveTo>
                  <a:lnTo>
                    <a:pt x="0" y="15"/>
                  </a:lnTo>
                  <a:cubicBezTo>
                    <a:pt x="58" y="524"/>
                    <a:pt x="102" y="1033"/>
                    <a:pt x="146" y="1542"/>
                  </a:cubicBezTo>
                  <a:cubicBezTo>
                    <a:pt x="291" y="1542"/>
                    <a:pt x="449" y="1523"/>
                    <a:pt x="612" y="1523"/>
                  </a:cubicBezTo>
                  <a:cubicBezTo>
                    <a:pt x="693" y="1523"/>
                    <a:pt x="776" y="1528"/>
                    <a:pt x="858" y="1542"/>
                  </a:cubicBezTo>
                  <a:cubicBezTo>
                    <a:pt x="887" y="1033"/>
                    <a:pt x="931" y="524"/>
                    <a:pt x="975" y="1"/>
                  </a:cubicBezTo>
                  <a:close/>
                </a:path>
              </a:pathLst>
            </a:custGeom>
            <a:solidFill>
              <a:srgbClr val="8EE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8;p47">
              <a:extLst>
                <a:ext uri="{FF2B5EF4-FFF2-40B4-BE49-F238E27FC236}">
                  <a16:creationId xmlns:a16="http://schemas.microsoft.com/office/drawing/2014/main" id="{C4D1DEDA-3CAF-10A1-D30C-2D11CA4E6F30}"/>
                </a:ext>
              </a:extLst>
            </p:cNvPr>
            <p:cNvSpPr/>
            <p:nvPr/>
          </p:nvSpPr>
          <p:spPr>
            <a:xfrm>
              <a:off x="4594156" y="2962462"/>
              <a:ext cx="54052" cy="13839"/>
            </a:xfrm>
            <a:custGeom>
              <a:avLst/>
              <a:gdLst/>
              <a:ahLst/>
              <a:cxnLst/>
              <a:rect l="l" t="t" r="r" b="b"/>
              <a:pathLst>
                <a:path w="728" h="190" extrusionOk="0">
                  <a:moveTo>
                    <a:pt x="0" y="0"/>
                  </a:moveTo>
                  <a:lnTo>
                    <a:pt x="15" y="160"/>
                  </a:lnTo>
                  <a:lnTo>
                    <a:pt x="727" y="189"/>
                  </a:lnTo>
                  <a:lnTo>
                    <a:pt x="727" y="44"/>
                  </a:lnTo>
                  <a:lnTo>
                    <a:pt x="0"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29;p47">
              <a:extLst>
                <a:ext uri="{FF2B5EF4-FFF2-40B4-BE49-F238E27FC236}">
                  <a16:creationId xmlns:a16="http://schemas.microsoft.com/office/drawing/2014/main" id="{1A80E2A7-C3DD-D929-982D-F7EEED47F10F}"/>
                </a:ext>
              </a:extLst>
            </p:cNvPr>
            <p:cNvSpPr/>
            <p:nvPr/>
          </p:nvSpPr>
          <p:spPr>
            <a:xfrm>
              <a:off x="4421382" y="3136180"/>
              <a:ext cx="380147" cy="86894"/>
            </a:xfrm>
            <a:custGeom>
              <a:avLst/>
              <a:gdLst/>
              <a:ahLst/>
              <a:cxnLst/>
              <a:rect l="l" t="t" r="r" b="b"/>
              <a:pathLst>
                <a:path w="5120" h="1193" extrusionOk="0">
                  <a:moveTo>
                    <a:pt x="5120" y="0"/>
                  </a:moveTo>
                  <a:lnTo>
                    <a:pt x="0" y="393"/>
                  </a:lnTo>
                  <a:lnTo>
                    <a:pt x="102" y="1077"/>
                  </a:lnTo>
                  <a:lnTo>
                    <a:pt x="4916" y="1193"/>
                  </a:lnTo>
                  <a:lnTo>
                    <a:pt x="5120" y="0"/>
                  </a:lnTo>
                  <a:close/>
                </a:path>
              </a:pathLst>
            </a:custGeom>
            <a:solidFill>
              <a:srgbClr val="86E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30;p47">
              <a:extLst>
                <a:ext uri="{FF2B5EF4-FFF2-40B4-BE49-F238E27FC236}">
                  <a16:creationId xmlns:a16="http://schemas.microsoft.com/office/drawing/2014/main" id="{C708F364-9249-02B2-0D11-AD4AF9D334F4}"/>
                </a:ext>
              </a:extLst>
            </p:cNvPr>
            <p:cNvSpPr/>
            <p:nvPr/>
          </p:nvSpPr>
          <p:spPr>
            <a:xfrm>
              <a:off x="4303624" y="2470881"/>
              <a:ext cx="632886" cy="393100"/>
            </a:xfrm>
            <a:custGeom>
              <a:avLst/>
              <a:gdLst/>
              <a:ahLst/>
              <a:cxnLst/>
              <a:rect l="l" t="t" r="r" b="b"/>
              <a:pathLst>
                <a:path w="8524" h="5397" fill="none" extrusionOk="0">
                  <a:moveTo>
                    <a:pt x="1252" y="4655"/>
                  </a:moveTo>
                  <a:cubicBezTo>
                    <a:pt x="888" y="4509"/>
                    <a:pt x="510" y="4335"/>
                    <a:pt x="204" y="4102"/>
                  </a:cubicBezTo>
                  <a:cubicBezTo>
                    <a:pt x="132" y="4044"/>
                    <a:pt x="44" y="3971"/>
                    <a:pt x="30" y="3898"/>
                  </a:cubicBezTo>
                  <a:cubicBezTo>
                    <a:pt x="1" y="3768"/>
                    <a:pt x="73" y="3622"/>
                    <a:pt x="175" y="3535"/>
                  </a:cubicBezTo>
                  <a:cubicBezTo>
                    <a:pt x="495" y="3229"/>
                    <a:pt x="975" y="3142"/>
                    <a:pt x="1412" y="3259"/>
                  </a:cubicBezTo>
                  <a:cubicBezTo>
                    <a:pt x="1848" y="3375"/>
                    <a:pt x="2211" y="3622"/>
                    <a:pt x="2560" y="3869"/>
                  </a:cubicBezTo>
                  <a:cubicBezTo>
                    <a:pt x="3128" y="4291"/>
                    <a:pt x="3666" y="4771"/>
                    <a:pt x="4102" y="5324"/>
                  </a:cubicBezTo>
                  <a:cubicBezTo>
                    <a:pt x="3477" y="4815"/>
                    <a:pt x="2851" y="4306"/>
                    <a:pt x="2211" y="3811"/>
                  </a:cubicBezTo>
                  <a:cubicBezTo>
                    <a:pt x="1819" y="3477"/>
                    <a:pt x="1397" y="3128"/>
                    <a:pt x="1106" y="2720"/>
                  </a:cubicBezTo>
                  <a:cubicBezTo>
                    <a:pt x="815" y="2284"/>
                    <a:pt x="641" y="1731"/>
                    <a:pt x="757" y="1237"/>
                  </a:cubicBezTo>
                  <a:cubicBezTo>
                    <a:pt x="786" y="1208"/>
                    <a:pt x="786" y="1150"/>
                    <a:pt x="815" y="1121"/>
                  </a:cubicBezTo>
                  <a:cubicBezTo>
                    <a:pt x="902" y="990"/>
                    <a:pt x="1106" y="1048"/>
                    <a:pt x="1266" y="1091"/>
                  </a:cubicBezTo>
                  <a:cubicBezTo>
                    <a:pt x="2066" y="1441"/>
                    <a:pt x="2851" y="1906"/>
                    <a:pt x="3331" y="2633"/>
                  </a:cubicBezTo>
                  <a:cubicBezTo>
                    <a:pt x="3549" y="2982"/>
                    <a:pt x="3666" y="3360"/>
                    <a:pt x="3811" y="3753"/>
                  </a:cubicBezTo>
                  <a:cubicBezTo>
                    <a:pt x="4000" y="4262"/>
                    <a:pt x="4160" y="4771"/>
                    <a:pt x="4349" y="5280"/>
                  </a:cubicBezTo>
                  <a:cubicBezTo>
                    <a:pt x="4102" y="4480"/>
                    <a:pt x="3768" y="3709"/>
                    <a:pt x="3564" y="2909"/>
                  </a:cubicBezTo>
                  <a:cubicBezTo>
                    <a:pt x="3346" y="2110"/>
                    <a:pt x="3288" y="1222"/>
                    <a:pt x="3637" y="481"/>
                  </a:cubicBezTo>
                  <a:cubicBezTo>
                    <a:pt x="3739" y="233"/>
                    <a:pt x="3942" y="1"/>
                    <a:pt x="4204" y="59"/>
                  </a:cubicBezTo>
                  <a:cubicBezTo>
                    <a:pt x="4349" y="88"/>
                    <a:pt x="4437" y="219"/>
                    <a:pt x="4509" y="335"/>
                  </a:cubicBezTo>
                  <a:cubicBezTo>
                    <a:pt x="4946" y="1121"/>
                    <a:pt x="4815" y="2080"/>
                    <a:pt x="4684" y="2968"/>
                  </a:cubicBezTo>
                  <a:cubicBezTo>
                    <a:pt x="4582" y="3695"/>
                    <a:pt x="4509" y="4437"/>
                    <a:pt x="4451" y="5178"/>
                  </a:cubicBezTo>
                  <a:cubicBezTo>
                    <a:pt x="4524" y="4451"/>
                    <a:pt x="4597" y="3709"/>
                    <a:pt x="4829" y="3026"/>
                  </a:cubicBezTo>
                  <a:cubicBezTo>
                    <a:pt x="5077" y="2328"/>
                    <a:pt x="5484" y="1659"/>
                    <a:pt x="6109" y="1281"/>
                  </a:cubicBezTo>
                  <a:cubicBezTo>
                    <a:pt x="6211" y="1208"/>
                    <a:pt x="6342" y="1150"/>
                    <a:pt x="6487" y="1164"/>
                  </a:cubicBezTo>
                  <a:cubicBezTo>
                    <a:pt x="6633" y="1208"/>
                    <a:pt x="6749" y="1353"/>
                    <a:pt x="6778" y="1499"/>
                  </a:cubicBezTo>
                  <a:cubicBezTo>
                    <a:pt x="6851" y="1819"/>
                    <a:pt x="6706" y="2168"/>
                    <a:pt x="6546" y="2459"/>
                  </a:cubicBezTo>
                  <a:cubicBezTo>
                    <a:pt x="6182" y="3099"/>
                    <a:pt x="5731" y="3695"/>
                    <a:pt x="5266" y="4277"/>
                  </a:cubicBezTo>
                  <a:cubicBezTo>
                    <a:pt x="4975" y="4655"/>
                    <a:pt x="4684" y="5018"/>
                    <a:pt x="4393" y="5397"/>
                  </a:cubicBezTo>
                  <a:cubicBezTo>
                    <a:pt x="4597" y="4844"/>
                    <a:pt x="5018" y="4378"/>
                    <a:pt x="5469" y="3971"/>
                  </a:cubicBezTo>
                  <a:cubicBezTo>
                    <a:pt x="5847" y="3622"/>
                    <a:pt x="6255" y="3317"/>
                    <a:pt x="6720" y="3084"/>
                  </a:cubicBezTo>
                  <a:cubicBezTo>
                    <a:pt x="7185" y="2866"/>
                    <a:pt x="7709" y="2735"/>
                    <a:pt x="8218" y="2808"/>
                  </a:cubicBezTo>
                  <a:cubicBezTo>
                    <a:pt x="8364" y="2822"/>
                    <a:pt x="8524" y="2895"/>
                    <a:pt x="8524" y="3026"/>
                  </a:cubicBezTo>
                  <a:cubicBezTo>
                    <a:pt x="8524" y="3084"/>
                    <a:pt x="8494" y="3142"/>
                    <a:pt x="8465" y="3186"/>
                  </a:cubicBezTo>
                  <a:cubicBezTo>
                    <a:pt x="8174" y="3637"/>
                    <a:pt x="7665" y="3869"/>
                    <a:pt x="7171" y="4088"/>
                  </a:cubicBezTo>
                  <a:cubicBezTo>
                    <a:pt x="6255" y="4509"/>
                    <a:pt x="5324" y="4946"/>
                    <a:pt x="4393" y="5367"/>
                  </a:cubicBezTo>
                  <a:cubicBezTo>
                    <a:pt x="5382" y="4698"/>
                    <a:pt x="6589" y="4364"/>
                    <a:pt x="7782" y="4422"/>
                  </a:cubicBezTo>
                  <a:cubicBezTo>
                    <a:pt x="7985" y="4437"/>
                    <a:pt x="8204" y="4451"/>
                    <a:pt x="8320" y="4626"/>
                  </a:cubicBezTo>
                  <a:cubicBezTo>
                    <a:pt x="8349" y="4655"/>
                    <a:pt x="8378" y="4698"/>
                    <a:pt x="8364" y="4727"/>
                  </a:cubicBezTo>
                  <a:cubicBezTo>
                    <a:pt x="8364" y="4786"/>
                    <a:pt x="8291" y="4829"/>
                    <a:pt x="8233" y="4858"/>
                  </a:cubicBezTo>
                  <a:cubicBezTo>
                    <a:pt x="7651" y="5149"/>
                    <a:pt x="6982" y="5222"/>
                    <a:pt x="6342" y="5222"/>
                  </a:cubicBezTo>
                  <a:cubicBezTo>
                    <a:pt x="5847" y="5222"/>
                    <a:pt x="5338" y="5149"/>
                    <a:pt x="4858" y="5193"/>
                  </a:cubicBezTo>
                  <a:cubicBezTo>
                    <a:pt x="4568" y="5207"/>
                    <a:pt x="4306" y="5353"/>
                    <a:pt x="4015" y="5338"/>
                  </a:cubicBezTo>
                  <a:cubicBezTo>
                    <a:pt x="3040" y="5295"/>
                    <a:pt x="2095" y="4989"/>
                    <a:pt x="1252" y="4655"/>
                  </a:cubicBezTo>
                  <a:close/>
                </a:path>
              </a:pathLst>
            </a:custGeom>
            <a:noFill/>
            <a:ln w="21825" cap="rnd" cmpd="sng">
              <a:solidFill>
                <a:srgbClr val="86E8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31;p47">
              <a:extLst>
                <a:ext uri="{FF2B5EF4-FFF2-40B4-BE49-F238E27FC236}">
                  <a16:creationId xmlns:a16="http://schemas.microsoft.com/office/drawing/2014/main" id="{2EEFD34B-FBD3-E1F9-FE5A-40FDF45FE8B2}"/>
                </a:ext>
              </a:extLst>
            </p:cNvPr>
            <p:cNvSpPr/>
            <p:nvPr/>
          </p:nvSpPr>
          <p:spPr>
            <a:xfrm>
              <a:off x="3849005" y="2683567"/>
              <a:ext cx="347775" cy="756701"/>
            </a:xfrm>
            <a:custGeom>
              <a:avLst/>
              <a:gdLst/>
              <a:ahLst/>
              <a:cxnLst/>
              <a:rect l="l" t="t" r="r" b="b"/>
              <a:pathLst>
                <a:path w="4684" h="10389" extrusionOk="0">
                  <a:moveTo>
                    <a:pt x="1986" y="1"/>
                  </a:moveTo>
                  <a:cubicBezTo>
                    <a:pt x="1882" y="1"/>
                    <a:pt x="1784" y="30"/>
                    <a:pt x="1702" y="106"/>
                  </a:cubicBezTo>
                  <a:cubicBezTo>
                    <a:pt x="1542" y="266"/>
                    <a:pt x="1571" y="528"/>
                    <a:pt x="1615" y="746"/>
                  </a:cubicBezTo>
                  <a:cubicBezTo>
                    <a:pt x="1775" y="1880"/>
                    <a:pt x="1571" y="3073"/>
                    <a:pt x="1062" y="4105"/>
                  </a:cubicBezTo>
                  <a:cubicBezTo>
                    <a:pt x="757" y="4716"/>
                    <a:pt x="321" y="5298"/>
                    <a:pt x="161" y="5982"/>
                  </a:cubicBezTo>
                  <a:cubicBezTo>
                    <a:pt x="1" y="6607"/>
                    <a:pt x="103" y="7291"/>
                    <a:pt x="103" y="7945"/>
                  </a:cubicBezTo>
                  <a:cubicBezTo>
                    <a:pt x="103" y="8192"/>
                    <a:pt x="88" y="8469"/>
                    <a:pt x="73" y="8716"/>
                  </a:cubicBezTo>
                  <a:cubicBezTo>
                    <a:pt x="1092" y="9574"/>
                    <a:pt x="2299" y="10214"/>
                    <a:pt x="3579" y="10388"/>
                  </a:cubicBezTo>
                  <a:cubicBezTo>
                    <a:pt x="3462" y="8629"/>
                    <a:pt x="4524" y="6563"/>
                    <a:pt x="4538" y="4673"/>
                  </a:cubicBezTo>
                  <a:cubicBezTo>
                    <a:pt x="4553" y="3873"/>
                    <a:pt x="4684" y="3044"/>
                    <a:pt x="4451" y="2287"/>
                  </a:cubicBezTo>
                  <a:cubicBezTo>
                    <a:pt x="4146" y="1342"/>
                    <a:pt x="3346" y="615"/>
                    <a:pt x="2444" y="135"/>
                  </a:cubicBezTo>
                  <a:cubicBezTo>
                    <a:pt x="2305" y="65"/>
                    <a:pt x="2140" y="1"/>
                    <a:pt x="198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32;p47">
              <a:extLst>
                <a:ext uri="{FF2B5EF4-FFF2-40B4-BE49-F238E27FC236}">
                  <a16:creationId xmlns:a16="http://schemas.microsoft.com/office/drawing/2014/main" id="{175A1B94-526A-D4C7-6AC8-6EA1BC4CA93E}"/>
                </a:ext>
              </a:extLst>
            </p:cNvPr>
            <p:cNvSpPr/>
            <p:nvPr/>
          </p:nvSpPr>
          <p:spPr>
            <a:xfrm>
              <a:off x="4952625" y="3537953"/>
              <a:ext cx="258159" cy="202632"/>
            </a:xfrm>
            <a:custGeom>
              <a:avLst/>
              <a:gdLst/>
              <a:ahLst/>
              <a:cxnLst/>
              <a:rect l="l" t="t" r="r" b="b"/>
              <a:pathLst>
                <a:path w="3477" h="2782" extrusionOk="0">
                  <a:moveTo>
                    <a:pt x="2065" y="0"/>
                  </a:moveTo>
                  <a:cubicBezTo>
                    <a:pt x="739" y="0"/>
                    <a:pt x="1" y="2212"/>
                    <a:pt x="1470" y="2702"/>
                  </a:cubicBezTo>
                  <a:cubicBezTo>
                    <a:pt x="1623" y="2756"/>
                    <a:pt x="1783" y="2782"/>
                    <a:pt x="1942" y="2782"/>
                  </a:cubicBezTo>
                  <a:cubicBezTo>
                    <a:pt x="2297" y="2782"/>
                    <a:pt x="2648" y="2652"/>
                    <a:pt x="2909" y="2411"/>
                  </a:cubicBezTo>
                  <a:cubicBezTo>
                    <a:pt x="3288" y="2062"/>
                    <a:pt x="3477" y="1524"/>
                    <a:pt x="3360" y="1015"/>
                  </a:cubicBezTo>
                  <a:cubicBezTo>
                    <a:pt x="3346" y="913"/>
                    <a:pt x="3317" y="826"/>
                    <a:pt x="3273" y="738"/>
                  </a:cubicBezTo>
                  <a:cubicBezTo>
                    <a:pt x="3244" y="666"/>
                    <a:pt x="3186" y="578"/>
                    <a:pt x="3113" y="506"/>
                  </a:cubicBezTo>
                  <a:cubicBezTo>
                    <a:pt x="2895" y="244"/>
                    <a:pt x="2560" y="40"/>
                    <a:pt x="2226" y="11"/>
                  </a:cubicBezTo>
                  <a:cubicBezTo>
                    <a:pt x="2171" y="4"/>
                    <a:pt x="2118"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3;p47">
              <a:extLst>
                <a:ext uri="{FF2B5EF4-FFF2-40B4-BE49-F238E27FC236}">
                  <a16:creationId xmlns:a16="http://schemas.microsoft.com/office/drawing/2014/main" id="{35D43ACB-0469-D83E-29FF-46F10920327E}"/>
                </a:ext>
              </a:extLst>
            </p:cNvPr>
            <p:cNvSpPr/>
            <p:nvPr/>
          </p:nvSpPr>
          <p:spPr>
            <a:xfrm>
              <a:off x="4979651" y="3717061"/>
              <a:ext cx="230093" cy="210426"/>
            </a:xfrm>
            <a:custGeom>
              <a:avLst/>
              <a:gdLst/>
              <a:ahLst/>
              <a:cxnLst/>
              <a:rect l="l" t="t" r="r" b="b"/>
              <a:pathLst>
                <a:path w="3099" h="2889" extrusionOk="0">
                  <a:moveTo>
                    <a:pt x="2033" y="0"/>
                  </a:moveTo>
                  <a:cubicBezTo>
                    <a:pt x="1908" y="0"/>
                    <a:pt x="1781" y="11"/>
                    <a:pt x="1658" y="25"/>
                  </a:cubicBezTo>
                  <a:cubicBezTo>
                    <a:pt x="1542" y="25"/>
                    <a:pt x="1426" y="39"/>
                    <a:pt x="1324" y="97"/>
                  </a:cubicBezTo>
                  <a:cubicBezTo>
                    <a:pt x="1251" y="126"/>
                    <a:pt x="1207" y="199"/>
                    <a:pt x="1149" y="257"/>
                  </a:cubicBezTo>
                  <a:cubicBezTo>
                    <a:pt x="786" y="664"/>
                    <a:pt x="277" y="984"/>
                    <a:pt x="88" y="1537"/>
                  </a:cubicBezTo>
                  <a:cubicBezTo>
                    <a:pt x="0" y="1843"/>
                    <a:pt x="15" y="2192"/>
                    <a:pt x="204" y="2439"/>
                  </a:cubicBezTo>
                  <a:cubicBezTo>
                    <a:pt x="364" y="2701"/>
                    <a:pt x="655" y="2846"/>
                    <a:pt x="960" y="2875"/>
                  </a:cubicBezTo>
                  <a:cubicBezTo>
                    <a:pt x="1019" y="2884"/>
                    <a:pt x="1079" y="2888"/>
                    <a:pt x="1140" y="2888"/>
                  </a:cubicBezTo>
                  <a:cubicBezTo>
                    <a:pt x="1380" y="2888"/>
                    <a:pt x="1630" y="2825"/>
                    <a:pt x="1862" y="2744"/>
                  </a:cubicBezTo>
                  <a:cubicBezTo>
                    <a:pt x="2327" y="2584"/>
                    <a:pt x="2822" y="2279"/>
                    <a:pt x="2982" y="1799"/>
                  </a:cubicBezTo>
                  <a:cubicBezTo>
                    <a:pt x="3055" y="1624"/>
                    <a:pt x="3069" y="1406"/>
                    <a:pt x="3069" y="1203"/>
                  </a:cubicBezTo>
                  <a:cubicBezTo>
                    <a:pt x="3098" y="854"/>
                    <a:pt x="3040" y="475"/>
                    <a:pt x="2778" y="243"/>
                  </a:cubicBezTo>
                  <a:cubicBezTo>
                    <a:pt x="2578" y="53"/>
                    <a:pt x="2309" y="0"/>
                    <a:pt x="2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34;p47">
              <a:extLst>
                <a:ext uri="{FF2B5EF4-FFF2-40B4-BE49-F238E27FC236}">
                  <a16:creationId xmlns:a16="http://schemas.microsoft.com/office/drawing/2014/main" id="{CBB30DA0-24F6-3385-DAF1-6CB5E575806C}"/>
                </a:ext>
              </a:extLst>
            </p:cNvPr>
            <p:cNvSpPr/>
            <p:nvPr/>
          </p:nvSpPr>
          <p:spPr>
            <a:xfrm>
              <a:off x="3313400" y="2018640"/>
              <a:ext cx="206252" cy="163852"/>
            </a:xfrm>
            <a:custGeom>
              <a:avLst/>
              <a:gdLst/>
              <a:ahLst/>
              <a:cxnLst/>
              <a:rect l="l" t="t" r="r" b="b"/>
              <a:pathLst>
                <a:path w="2008" h="1626" extrusionOk="0">
                  <a:moveTo>
                    <a:pt x="515" y="1"/>
                  </a:moveTo>
                  <a:cubicBezTo>
                    <a:pt x="393" y="1"/>
                    <a:pt x="270" y="48"/>
                    <a:pt x="175" y="142"/>
                  </a:cubicBezTo>
                  <a:cubicBezTo>
                    <a:pt x="1" y="317"/>
                    <a:pt x="1" y="622"/>
                    <a:pt x="175" y="811"/>
                  </a:cubicBezTo>
                  <a:lnTo>
                    <a:pt x="321" y="957"/>
                  </a:lnTo>
                  <a:lnTo>
                    <a:pt x="990" y="1626"/>
                  </a:lnTo>
                  <a:lnTo>
                    <a:pt x="1673" y="957"/>
                  </a:lnTo>
                  <a:lnTo>
                    <a:pt x="1819" y="811"/>
                  </a:lnTo>
                  <a:cubicBezTo>
                    <a:pt x="2008" y="622"/>
                    <a:pt x="2008" y="331"/>
                    <a:pt x="1819" y="142"/>
                  </a:cubicBezTo>
                  <a:cubicBezTo>
                    <a:pt x="1724" y="48"/>
                    <a:pt x="1600" y="1"/>
                    <a:pt x="1477" y="1"/>
                  </a:cubicBezTo>
                  <a:cubicBezTo>
                    <a:pt x="1353" y="1"/>
                    <a:pt x="1230" y="48"/>
                    <a:pt x="1135" y="142"/>
                  </a:cubicBezTo>
                  <a:lnTo>
                    <a:pt x="990" y="288"/>
                  </a:lnTo>
                  <a:lnTo>
                    <a:pt x="844" y="142"/>
                  </a:lnTo>
                  <a:cubicBezTo>
                    <a:pt x="757" y="48"/>
                    <a:pt x="637" y="1"/>
                    <a:pt x="51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5;p47">
              <a:extLst>
                <a:ext uri="{FF2B5EF4-FFF2-40B4-BE49-F238E27FC236}">
                  <a16:creationId xmlns:a16="http://schemas.microsoft.com/office/drawing/2014/main" id="{7C103604-627E-9D54-BC19-38874C676D7B}"/>
                </a:ext>
              </a:extLst>
            </p:cNvPr>
            <p:cNvSpPr/>
            <p:nvPr/>
          </p:nvSpPr>
          <p:spPr>
            <a:xfrm>
              <a:off x="5705400" y="2018640"/>
              <a:ext cx="206252" cy="163852"/>
            </a:xfrm>
            <a:custGeom>
              <a:avLst/>
              <a:gdLst/>
              <a:ahLst/>
              <a:cxnLst/>
              <a:rect l="l" t="t" r="r" b="b"/>
              <a:pathLst>
                <a:path w="2008" h="1626" extrusionOk="0">
                  <a:moveTo>
                    <a:pt x="515" y="1"/>
                  </a:moveTo>
                  <a:cubicBezTo>
                    <a:pt x="393" y="1"/>
                    <a:pt x="270" y="48"/>
                    <a:pt x="175" y="142"/>
                  </a:cubicBezTo>
                  <a:cubicBezTo>
                    <a:pt x="1" y="317"/>
                    <a:pt x="1" y="622"/>
                    <a:pt x="175" y="811"/>
                  </a:cubicBezTo>
                  <a:lnTo>
                    <a:pt x="321" y="957"/>
                  </a:lnTo>
                  <a:lnTo>
                    <a:pt x="990" y="1626"/>
                  </a:lnTo>
                  <a:lnTo>
                    <a:pt x="1673" y="957"/>
                  </a:lnTo>
                  <a:lnTo>
                    <a:pt x="1819" y="811"/>
                  </a:lnTo>
                  <a:cubicBezTo>
                    <a:pt x="2008" y="622"/>
                    <a:pt x="2008" y="331"/>
                    <a:pt x="1819" y="142"/>
                  </a:cubicBezTo>
                  <a:cubicBezTo>
                    <a:pt x="1724" y="48"/>
                    <a:pt x="1600" y="1"/>
                    <a:pt x="1477" y="1"/>
                  </a:cubicBezTo>
                  <a:cubicBezTo>
                    <a:pt x="1353" y="1"/>
                    <a:pt x="1230" y="48"/>
                    <a:pt x="1135" y="142"/>
                  </a:cubicBezTo>
                  <a:lnTo>
                    <a:pt x="990" y="288"/>
                  </a:lnTo>
                  <a:lnTo>
                    <a:pt x="844" y="142"/>
                  </a:lnTo>
                  <a:cubicBezTo>
                    <a:pt x="757" y="48"/>
                    <a:pt x="637" y="1"/>
                    <a:pt x="51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807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776D5B-F0BA-C384-8BE9-23D7090F1498}"/>
              </a:ext>
            </a:extLst>
          </p:cNvPr>
          <p:cNvSpPr txBox="1"/>
          <p:nvPr/>
        </p:nvSpPr>
        <p:spPr>
          <a:xfrm>
            <a:off x="365760" y="396240"/>
            <a:ext cx="741680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accent2">
                    <a:lumMod val="75000"/>
                  </a:schemeClr>
                </a:solidFill>
                <a:latin typeface="+mj-lt"/>
              </a:rPr>
              <a:t>Proactive customer service with omnichannel support</a:t>
            </a:r>
          </a:p>
        </p:txBody>
      </p:sp>
      <p:sp>
        <p:nvSpPr>
          <p:cNvPr id="3" name="TextBox 2">
            <a:extLst>
              <a:ext uri="{FF2B5EF4-FFF2-40B4-BE49-F238E27FC236}">
                <a16:creationId xmlns:a16="http://schemas.microsoft.com/office/drawing/2014/main" id="{79A1A622-E1F0-2E34-5D68-E40A46BFC7E1}"/>
              </a:ext>
            </a:extLst>
          </p:cNvPr>
          <p:cNvSpPr txBox="1"/>
          <p:nvPr/>
        </p:nvSpPr>
        <p:spPr>
          <a:xfrm>
            <a:off x="660400" y="765572"/>
            <a:ext cx="8117840" cy="954107"/>
          </a:xfrm>
          <a:prstGeom prst="rect">
            <a:avLst/>
          </a:prstGeom>
          <a:noFill/>
        </p:spPr>
        <p:txBody>
          <a:bodyPr wrap="square" rtlCol="0">
            <a:spAutoFit/>
          </a:bodyPr>
          <a:lstStyle/>
          <a:p>
            <a:pPr algn="just"/>
            <a:r>
              <a:rPr lang="en-IN" dirty="0"/>
              <a:t>Myntra provides integrated customer services using AI chatbots, social media support, and easily accessible live chat options to ensure the best support to the customers. They have a clear knowledge  on how to build trust and satisfaction by provide prompt responses and personalized solutions</a:t>
            </a:r>
          </a:p>
        </p:txBody>
      </p:sp>
      <p:sp>
        <p:nvSpPr>
          <p:cNvPr id="4" name="TextBox 3">
            <a:extLst>
              <a:ext uri="{FF2B5EF4-FFF2-40B4-BE49-F238E27FC236}">
                <a16:creationId xmlns:a16="http://schemas.microsoft.com/office/drawing/2014/main" id="{83CA01B3-7EA4-CF60-3F49-415752DB4FD2}"/>
              </a:ext>
            </a:extLst>
          </p:cNvPr>
          <p:cNvSpPr txBox="1"/>
          <p:nvPr/>
        </p:nvSpPr>
        <p:spPr>
          <a:xfrm>
            <a:off x="477520" y="1930400"/>
            <a:ext cx="677672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accent4">
                    <a:lumMod val="75000"/>
                  </a:schemeClr>
                </a:solidFill>
              </a:rPr>
              <a:t>Logistic agility and  Transparency </a:t>
            </a:r>
          </a:p>
        </p:txBody>
      </p:sp>
      <p:sp>
        <p:nvSpPr>
          <p:cNvPr id="5" name="TextBox 4">
            <a:extLst>
              <a:ext uri="{FF2B5EF4-FFF2-40B4-BE49-F238E27FC236}">
                <a16:creationId xmlns:a16="http://schemas.microsoft.com/office/drawing/2014/main" id="{ED8A6DB9-B57D-235D-CA79-CA4FD5686F01}"/>
              </a:ext>
            </a:extLst>
          </p:cNvPr>
          <p:cNvSpPr txBox="1"/>
          <p:nvPr/>
        </p:nvSpPr>
        <p:spPr>
          <a:xfrm>
            <a:off x="660400" y="2299732"/>
            <a:ext cx="4866640" cy="954107"/>
          </a:xfrm>
          <a:prstGeom prst="rect">
            <a:avLst/>
          </a:prstGeom>
          <a:noFill/>
        </p:spPr>
        <p:txBody>
          <a:bodyPr wrap="square" rtlCol="0">
            <a:spAutoFit/>
          </a:bodyPr>
          <a:lstStyle/>
          <a:p>
            <a:pPr algn="just"/>
            <a:r>
              <a:rPr lang="en-IN" dirty="0"/>
              <a:t>Myntra uphold partnership with reputed logistic companies that provide real time tracking and flexible delivery options. They never fail to proactively communicate potential delays to customers and maintain clear line of communication </a:t>
            </a:r>
          </a:p>
        </p:txBody>
      </p:sp>
      <p:sp>
        <p:nvSpPr>
          <p:cNvPr id="6" name="TextBox 5">
            <a:extLst>
              <a:ext uri="{FF2B5EF4-FFF2-40B4-BE49-F238E27FC236}">
                <a16:creationId xmlns:a16="http://schemas.microsoft.com/office/drawing/2014/main" id="{09619421-4B07-9800-3F6D-9AABCE95B6B2}"/>
              </a:ext>
            </a:extLst>
          </p:cNvPr>
          <p:cNvSpPr txBox="1"/>
          <p:nvPr/>
        </p:nvSpPr>
        <p:spPr>
          <a:xfrm>
            <a:off x="477520" y="3423822"/>
            <a:ext cx="767588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bg2">
                    <a:lumMod val="75000"/>
                  </a:schemeClr>
                </a:solidFill>
              </a:rPr>
              <a:t>Easy Return and Refund</a:t>
            </a:r>
          </a:p>
        </p:txBody>
      </p:sp>
      <p:sp>
        <p:nvSpPr>
          <p:cNvPr id="7" name="TextBox 6">
            <a:extLst>
              <a:ext uri="{FF2B5EF4-FFF2-40B4-BE49-F238E27FC236}">
                <a16:creationId xmlns:a16="http://schemas.microsoft.com/office/drawing/2014/main" id="{2BF0CF3A-E288-9D30-9464-938312BE5B50}"/>
              </a:ext>
            </a:extLst>
          </p:cNvPr>
          <p:cNvSpPr txBox="1"/>
          <p:nvPr/>
        </p:nvSpPr>
        <p:spPr>
          <a:xfrm>
            <a:off x="751840" y="3900874"/>
            <a:ext cx="4978400" cy="954107"/>
          </a:xfrm>
          <a:prstGeom prst="rect">
            <a:avLst/>
          </a:prstGeom>
          <a:noFill/>
        </p:spPr>
        <p:txBody>
          <a:bodyPr wrap="square" rtlCol="0">
            <a:spAutoFit/>
          </a:bodyPr>
          <a:lstStyle/>
          <a:p>
            <a:pPr algn="just"/>
            <a:r>
              <a:rPr lang="en-IN" dirty="0"/>
              <a:t>A user-friendly option for return or refund process has streamlined the procedure in a much easier way with better automated, self-services portals and flexible return windows that reduces the friction. </a:t>
            </a:r>
          </a:p>
        </p:txBody>
      </p:sp>
      <p:grpSp>
        <p:nvGrpSpPr>
          <p:cNvPr id="8" name="Google Shape;1371;p34">
            <a:extLst>
              <a:ext uri="{FF2B5EF4-FFF2-40B4-BE49-F238E27FC236}">
                <a16:creationId xmlns:a16="http://schemas.microsoft.com/office/drawing/2014/main" id="{BF462352-3257-48D4-0B92-88D7A44AC853}"/>
              </a:ext>
            </a:extLst>
          </p:cNvPr>
          <p:cNvGrpSpPr/>
          <p:nvPr/>
        </p:nvGrpSpPr>
        <p:grpSpPr>
          <a:xfrm>
            <a:off x="6395965" y="2013068"/>
            <a:ext cx="1940315" cy="2637309"/>
            <a:chOff x="6166488" y="-905725"/>
            <a:chExt cx="799207" cy="1152116"/>
          </a:xfrm>
        </p:grpSpPr>
        <p:sp>
          <p:nvSpPr>
            <p:cNvPr id="9" name="Google Shape;1372;p34">
              <a:extLst>
                <a:ext uri="{FF2B5EF4-FFF2-40B4-BE49-F238E27FC236}">
                  <a16:creationId xmlns:a16="http://schemas.microsoft.com/office/drawing/2014/main" id="{46B0F35A-CA70-6268-5359-042F7F7529D0}"/>
                </a:ext>
              </a:extLst>
            </p:cNvPr>
            <p:cNvSpPr/>
            <p:nvPr/>
          </p:nvSpPr>
          <p:spPr>
            <a:xfrm>
              <a:off x="6656988" y="-546150"/>
              <a:ext cx="116000" cy="209100"/>
            </a:xfrm>
            <a:custGeom>
              <a:avLst/>
              <a:gdLst/>
              <a:ahLst/>
              <a:cxnLst/>
              <a:rect l="l" t="t" r="r" b="b"/>
              <a:pathLst>
                <a:path w="4640" h="8364" extrusionOk="0">
                  <a:moveTo>
                    <a:pt x="3927" y="0"/>
                  </a:moveTo>
                  <a:lnTo>
                    <a:pt x="3927" y="0"/>
                  </a:lnTo>
                  <a:cubicBezTo>
                    <a:pt x="495" y="2618"/>
                    <a:pt x="0" y="8349"/>
                    <a:pt x="0" y="8349"/>
                  </a:cubicBezTo>
                  <a:cubicBezTo>
                    <a:pt x="54" y="8359"/>
                    <a:pt x="115" y="8364"/>
                    <a:pt x="181" y="8364"/>
                  </a:cubicBezTo>
                  <a:cubicBezTo>
                    <a:pt x="1080" y="8364"/>
                    <a:pt x="3038" y="7434"/>
                    <a:pt x="3811" y="5280"/>
                  </a:cubicBezTo>
                  <a:cubicBezTo>
                    <a:pt x="4640" y="2967"/>
                    <a:pt x="4131" y="495"/>
                    <a:pt x="392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3;p34">
              <a:extLst>
                <a:ext uri="{FF2B5EF4-FFF2-40B4-BE49-F238E27FC236}">
                  <a16:creationId xmlns:a16="http://schemas.microsoft.com/office/drawing/2014/main" id="{10A8C2CD-1FF9-495A-E00D-6A3AE37B0725}"/>
                </a:ext>
              </a:extLst>
            </p:cNvPr>
            <p:cNvSpPr/>
            <p:nvPr/>
          </p:nvSpPr>
          <p:spPr>
            <a:xfrm>
              <a:off x="6166491" y="-722320"/>
              <a:ext cx="799203" cy="437975"/>
            </a:xfrm>
            <a:custGeom>
              <a:avLst/>
              <a:gdLst/>
              <a:ahLst/>
              <a:cxnLst/>
              <a:rect l="l" t="t" r="r" b="b"/>
              <a:pathLst>
                <a:path w="34034" h="17519" extrusionOk="0">
                  <a:moveTo>
                    <a:pt x="991" y="1"/>
                  </a:moveTo>
                  <a:cubicBezTo>
                    <a:pt x="522" y="1"/>
                    <a:pt x="219" y="105"/>
                    <a:pt x="146" y="357"/>
                  </a:cubicBezTo>
                  <a:cubicBezTo>
                    <a:pt x="1" y="852"/>
                    <a:pt x="4204" y="3251"/>
                    <a:pt x="5455" y="3702"/>
                  </a:cubicBezTo>
                  <a:cubicBezTo>
                    <a:pt x="6706" y="4182"/>
                    <a:pt x="8596" y="4822"/>
                    <a:pt x="9542" y="5142"/>
                  </a:cubicBezTo>
                  <a:cubicBezTo>
                    <a:pt x="10487" y="5477"/>
                    <a:pt x="10022" y="7469"/>
                    <a:pt x="10167" y="9273"/>
                  </a:cubicBezTo>
                  <a:cubicBezTo>
                    <a:pt x="10342" y="11440"/>
                    <a:pt x="14516" y="13156"/>
                    <a:pt x="16276" y="13490"/>
                  </a:cubicBezTo>
                  <a:cubicBezTo>
                    <a:pt x="16681" y="13561"/>
                    <a:pt x="17084" y="13585"/>
                    <a:pt x="17475" y="13585"/>
                  </a:cubicBezTo>
                  <a:cubicBezTo>
                    <a:pt x="18324" y="13585"/>
                    <a:pt x="19119" y="13471"/>
                    <a:pt x="19765" y="13471"/>
                  </a:cubicBezTo>
                  <a:cubicBezTo>
                    <a:pt x="20114" y="13471"/>
                    <a:pt x="20420" y="13504"/>
                    <a:pt x="20668" y="13607"/>
                  </a:cubicBezTo>
                  <a:cubicBezTo>
                    <a:pt x="21599" y="14014"/>
                    <a:pt x="30980" y="17519"/>
                    <a:pt x="30980" y="17519"/>
                  </a:cubicBezTo>
                  <a:cubicBezTo>
                    <a:pt x="30980" y="17519"/>
                    <a:pt x="34034" y="15526"/>
                    <a:pt x="33321" y="11716"/>
                  </a:cubicBezTo>
                  <a:cubicBezTo>
                    <a:pt x="33321" y="11716"/>
                    <a:pt x="21512" y="6829"/>
                    <a:pt x="20115" y="5884"/>
                  </a:cubicBezTo>
                  <a:cubicBezTo>
                    <a:pt x="18690" y="4938"/>
                    <a:pt x="16828" y="4357"/>
                    <a:pt x="16828" y="4357"/>
                  </a:cubicBezTo>
                  <a:cubicBezTo>
                    <a:pt x="16828" y="4357"/>
                    <a:pt x="13832" y="3091"/>
                    <a:pt x="10764" y="2451"/>
                  </a:cubicBezTo>
                  <a:cubicBezTo>
                    <a:pt x="7838" y="1852"/>
                    <a:pt x="2958" y="1"/>
                    <a:pt x="99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74;p34">
              <a:extLst>
                <a:ext uri="{FF2B5EF4-FFF2-40B4-BE49-F238E27FC236}">
                  <a16:creationId xmlns:a16="http://schemas.microsoft.com/office/drawing/2014/main" id="{6948EA61-AC9E-76EF-1B5D-ADD1A356E0E1}"/>
                </a:ext>
              </a:extLst>
            </p:cNvPr>
            <p:cNvSpPr/>
            <p:nvPr/>
          </p:nvSpPr>
          <p:spPr>
            <a:xfrm>
              <a:off x="6166488" y="-905725"/>
              <a:ext cx="514150" cy="653375"/>
            </a:xfrm>
            <a:custGeom>
              <a:avLst/>
              <a:gdLst/>
              <a:ahLst/>
              <a:cxnLst/>
              <a:rect l="l" t="t" r="r" b="b"/>
              <a:pathLst>
                <a:path w="20566" h="26135" extrusionOk="0">
                  <a:moveTo>
                    <a:pt x="11118" y="1"/>
                  </a:moveTo>
                  <a:cubicBezTo>
                    <a:pt x="10942" y="1"/>
                    <a:pt x="10762" y="33"/>
                    <a:pt x="10588" y="101"/>
                  </a:cubicBezTo>
                  <a:lnTo>
                    <a:pt x="1120" y="3883"/>
                  </a:lnTo>
                  <a:cubicBezTo>
                    <a:pt x="364" y="4173"/>
                    <a:pt x="0" y="5032"/>
                    <a:pt x="320" y="5773"/>
                  </a:cubicBezTo>
                  <a:lnTo>
                    <a:pt x="8101" y="25219"/>
                  </a:lnTo>
                  <a:cubicBezTo>
                    <a:pt x="8320" y="25788"/>
                    <a:pt x="8853" y="26135"/>
                    <a:pt x="9425" y="26135"/>
                  </a:cubicBezTo>
                  <a:cubicBezTo>
                    <a:pt x="9613" y="26135"/>
                    <a:pt x="9805" y="26098"/>
                    <a:pt x="9992" y="26019"/>
                  </a:cubicBezTo>
                  <a:lnTo>
                    <a:pt x="19460" y="22237"/>
                  </a:lnTo>
                  <a:cubicBezTo>
                    <a:pt x="20202" y="21946"/>
                    <a:pt x="20565" y="21103"/>
                    <a:pt x="20260" y="20346"/>
                  </a:cubicBezTo>
                  <a:lnTo>
                    <a:pt x="12479" y="901"/>
                  </a:lnTo>
                  <a:cubicBezTo>
                    <a:pt x="12245" y="344"/>
                    <a:pt x="11696" y="1"/>
                    <a:pt x="111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5;p34">
              <a:extLst>
                <a:ext uri="{FF2B5EF4-FFF2-40B4-BE49-F238E27FC236}">
                  <a16:creationId xmlns:a16="http://schemas.microsoft.com/office/drawing/2014/main" id="{413234DB-8AF6-0E37-EDFB-95657D128237}"/>
                </a:ext>
              </a:extLst>
            </p:cNvPr>
            <p:cNvSpPr/>
            <p:nvPr/>
          </p:nvSpPr>
          <p:spPr>
            <a:xfrm>
              <a:off x="6187938" y="-885775"/>
              <a:ext cx="471250" cy="613275"/>
            </a:xfrm>
            <a:custGeom>
              <a:avLst/>
              <a:gdLst/>
              <a:ahLst/>
              <a:cxnLst/>
              <a:rect l="l" t="t" r="r" b="b"/>
              <a:pathLst>
                <a:path w="18850" h="24531" extrusionOk="0">
                  <a:moveTo>
                    <a:pt x="10076" y="0"/>
                  </a:moveTo>
                  <a:cubicBezTo>
                    <a:pt x="9931" y="0"/>
                    <a:pt x="9785" y="28"/>
                    <a:pt x="9643" y="88"/>
                  </a:cubicBezTo>
                  <a:lnTo>
                    <a:pt x="7563" y="917"/>
                  </a:lnTo>
                  <a:cubicBezTo>
                    <a:pt x="7360" y="990"/>
                    <a:pt x="7272" y="1208"/>
                    <a:pt x="7345" y="1412"/>
                  </a:cubicBezTo>
                  <a:cubicBezTo>
                    <a:pt x="7418" y="1616"/>
                    <a:pt x="7330" y="1834"/>
                    <a:pt x="7127" y="1906"/>
                  </a:cubicBezTo>
                  <a:lnTo>
                    <a:pt x="3927" y="3172"/>
                  </a:lnTo>
                  <a:cubicBezTo>
                    <a:pt x="3879" y="3189"/>
                    <a:pt x="3831" y="3197"/>
                    <a:pt x="3783" y="3197"/>
                  </a:cubicBezTo>
                  <a:cubicBezTo>
                    <a:pt x="3629" y="3197"/>
                    <a:pt x="3488" y="3109"/>
                    <a:pt x="3433" y="2954"/>
                  </a:cubicBezTo>
                  <a:cubicBezTo>
                    <a:pt x="3377" y="2798"/>
                    <a:pt x="3236" y="2710"/>
                    <a:pt x="3088" y="2710"/>
                  </a:cubicBezTo>
                  <a:cubicBezTo>
                    <a:pt x="3043" y="2710"/>
                    <a:pt x="2997" y="2718"/>
                    <a:pt x="2953" y="2735"/>
                  </a:cubicBezTo>
                  <a:lnTo>
                    <a:pt x="873" y="3564"/>
                  </a:lnTo>
                  <a:cubicBezTo>
                    <a:pt x="291" y="3812"/>
                    <a:pt x="0" y="4481"/>
                    <a:pt x="233" y="5063"/>
                  </a:cubicBezTo>
                  <a:lnTo>
                    <a:pt x="7723" y="23810"/>
                  </a:lnTo>
                  <a:cubicBezTo>
                    <a:pt x="7912" y="24255"/>
                    <a:pt x="8349" y="24530"/>
                    <a:pt x="8804" y="24530"/>
                  </a:cubicBezTo>
                  <a:cubicBezTo>
                    <a:pt x="8944" y="24530"/>
                    <a:pt x="9085" y="24504"/>
                    <a:pt x="9221" y="24450"/>
                  </a:cubicBezTo>
                  <a:lnTo>
                    <a:pt x="17977" y="20930"/>
                  </a:lnTo>
                  <a:cubicBezTo>
                    <a:pt x="18573" y="20697"/>
                    <a:pt x="18849" y="20028"/>
                    <a:pt x="18617" y="19447"/>
                  </a:cubicBezTo>
                  <a:lnTo>
                    <a:pt x="11126" y="714"/>
                  </a:lnTo>
                  <a:cubicBezTo>
                    <a:pt x="10950" y="274"/>
                    <a:pt x="10525" y="0"/>
                    <a:pt x="10076"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6;p34">
              <a:extLst>
                <a:ext uri="{FF2B5EF4-FFF2-40B4-BE49-F238E27FC236}">
                  <a16:creationId xmlns:a16="http://schemas.microsoft.com/office/drawing/2014/main" id="{0695B879-DD38-020A-BADB-596589195365}"/>
                </a:ext>
              </a:extLst>
            </p:cNvPr>
            <p:cNvSpPr/>
            <p:nvPr/>
          </p:nvSpPr>
          <p:spPr>
            <a:xfrm>
              <a:off x="6215938" y="-813025"/>
              <a:ext cx="371625" cy="358150"/>
            </a:xfrm>
            <a:custGeom>
              <a:avLst/>
              <a:gdLst/>
              <a:ahLst/>
              <a:cxnLst/>
              <a:rect l="l" t="t" r="r" b="b"/>
              <a:pathLst>
                <a:path w="14865" h="14326" extrusionOk="0">
                  <a:moveTo>
                    <a:pt x="10879" y="0"/>
                  </a:moveTo>
                  <a:lnTo>
                    <a:pt x="0" y="4363"/>
                  </a:lnTo>
                  <a:lnTo>
                    <a:pt x="3985" y="14326"/>
                  </a:lnTo>
                  <a:lnTo>
                    <a:pt x="14864" y="9963"/>
                  </a:lnTo>
                  <a:lnTo>
                    <a:pt x="10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7;p34">
              <a:extLst>
                <a:ext uri="{FF2B5EF4-FFF2-40B4-BE49-F238E27FC236}">
                  <a16:creationId xmlns:a16="http://schemas.microsoft.com/office/drawing/2014/main" id="{3437401A-D9E6-F209-9D81-233B80AEA438}"/>
                </a:ext>
              </a:extLst>
            </p:cNvPr>
            <p:cNvSpPr/>
            <p:nvPr/>
          </p:nvSpPr>
          <p:spPr>
            <a:xfrm>
              <a:off x="6314838" y="-742125"/>
              <a:ext cx="132000" cy="103275"/>
            </a:xfrm>
            <a:custGeom>
              <a:avLst/>
              <a:gdLst/>
              <a:ahLst/>
              <a:cxnLst/>
              <a:rect l="l" t="t" r="r" b="b"/>
              <a:pathLst>
                <a:path w="5280" h="4131" extrusionOk="0">
                  <a:moveTo>
                    <a:pt x="2709" y="1"/>
                  </a:moveTo>
                  <a:cubicBezTo>
                    <a:pt x="2412" y="1"/>
                    <a:pt x="2110" y="57"/>
                    <a:pt x="1818" y="175"/>
                  </a:cubicBezTo>
                  <a:cubicBezTo>
                    <a:pt x="596" y="655"/>
                    <a:pt x="0" y="2065"/>
                    <a:pt x="495" y="3272"/>
                  </a:cubicBezTo>
                  <a:lnTo>
                    <a:pt x="829" y="4131"/>
                  </a:lnTo>
                  <a:lnTo>
                    <a:pt x="1149" y="4000"/>
                  </a:lnTo>
                  <a:lnTo>
                    <a:pt x="800" y="3156"/>
                  </a:lnTo>
                  <a:cubicBezTo>
                    <a:pt x="378" y="2094"/>
                    <a:pt x="887" y="902"/>
                    <a:pt x="1949" y="480"/>
                  </a:cubicBezTo>
                  <a:cubicBezTo>
                    <a:pt x="2198" y="380"/>
                    <a:pt x="2457" y="332"/>
                    <a:pt x="2711" y="332"/>
                  </a:cubicBezTo>
                  <a:cubicBezTo>
                    <a:pt x="3527" y="332"/>
                    <a:pt x="4304" y="820"/>
                    <a:pt x="4625" y="1629"/>
                  </a:cubicBezTo>
                  <a:lnTo>
                    <a:pt x="4960" y="2473"/>
                  </a:lnTo>
                  <a:lnTo>
                    <a:pt x="5280" y="2356"/>
                  </a:lnTo>
                  <a:lnTo>
                    <a:pt x="4931" y="1498"/>
                  </a:lnTo>
                  <a:cubicBezTo>
                    <a:pt x="4554" y="568"/>
                    <a:pt x="3655" y="1"/>
                    <a:pt x="270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8;p34">
              <a:extLst>
                <a:ext uri="{FF2B5EF4-FFF2-40B4-BE49-F238E27FC236}">
                  <a16:creationId xmlns:a16="http://schemas.microsoft.com/office/drawing/2014/main" id="{C63C5942-FE95-03E0-92D7-03F8D80435D6}"/>
                </a:ext>
              </a:extLst>
            </p:cNvPr>
            <p:cNvSpPr/>
            <p:nvPr/>
          </p:nvSpPr>
          <p:spPr>
            <a:xfrm>
              <a:off x="6311563" y="-693050"/>
              <a:ext cx="173450" cy="146200"/>
            </a:xfrm>
            <a:custGeom>
              <a:avLst/>
              <a:gdLst/>
              <a:ahLst/>
              <a:cxnLst/>
              <a:rect l="l" t="t" r="r" b="b"/>
              <a:pathLst>
                <a:path w="6938" h="5848" extrusionOk="0">
                  <a:moveTo>
                    <a:pt x="6068" y="1"/>
                  </a:moveTo>
                  <a:cubicBezTo>
                    <a:pt x="6019" y="1"/>
                    <a:pt x="5969" y="10"/>
                    <a:pt x="5920" y="30"/>
                  </a:cubicBezTo>
                  <a:lnTo>
                    <a:pt x="3113" y="1150"/>
                  </a:lnTo>
                  <a:lnTo>
                    <a:pt x="320" y="2284"/>
                  </a:lnTo>
                  <a:cubicBezTo>
                    <a:pt x="102" y="2371"/>
                    <a:pt x="0" y="2618"/>
                    <a:pt x="117" y="2822"/>
                  </a:cubicBezTo>
                  <a:cubicBezTo>
                    <a:pt x="495" y="3520"/>
                    <a:pt x="1426" y="4975"/>
                    <a:pt x="2720" y="5847"/>
                  </a:cubicBezTo>
                  <a:lnTo>
                    <a:pt x="4654" y="5062"/>
                  </a:lnTo>
                  <a:lnTo>
                    <a:pt x="6603" y="4276"/>
                  </a:lnTo>
                  <a:cubicBezTo>
                    <a:pt x="6938" y="2749"/>
                    <a:pt x="6603" y="1062"/>
                    <a:pt x="6400" y="291"/>
                  </a:cubicBezTo>
                  <a:cubicBezTo>
                    <a:pt x="6388" y="111"/>
                    <a:pt x="6237" y="1"/>
                    <a:pt x="6068" y="1"/>
                  </a:cubicBezTo>
                  <a:close/>
                </a:path>
              </a:pathLst>
            </a:custGeom>
            <a:solidFill>
              <a:srgbClr val="C8D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9;p34">
              <a:extLst>
                <a:ext uri="{FF2B5EF4-FFF2-40B4-BE49-F238E27FC236}">
                  <a16:creationId xmlns:a16="http://schemas.microsoft.com/office/drawing/2014/main" id="{98CD43AC-CA55-CB43-9872-42819EEBCC9E}"/>
                </a:ext>
              </a:extLst>
            </p:cNvPr>
            <p:cNvSpPr/>
            <p:nvPr/>
          </p:nvSpPr>
          <p:spPr>
            <a:xfrm>
              <a:off x="6378463" y="-669775"/>
              <a:ext cx="45100" cy="67475"/>
            </a:xfrm>
            <a:custGeom>
              <a:avLst/>
              <a:gdLst/>
              <a:ahLst/>
              <a:cxnLst/>
              <a:rect l="l" t="t" r="r" b="b"/>
              <a:pathLst>
                <a:path w="1804" h="2699" extrusionOk="0">
                  <a:moveTo>
                    <a:pt x="873" y="0"/>
                  </a:moveTo>
                  <a:lnTo>
                    <a:pt x="0" y="364"/>
                  </a:lnTo>
                  <a:lnTo>
                    <a:pt x="815" y="2400"/>
                  </a:lnTo>
                  <a:cubicBezTo>
                    <a:pt x="892" y="2587"/>
                    <a:pt x="1060" y="2699"/>
                    <a:pt x="1250" y="2699"/>
                  </a:cubicBezTo>
                  <a:cubicBezTo>
                    <a:pt x="1312" y="2699"/>
                    <a:pt x="1376" y="2687"/>
                    <a:pt x="1440" y="2662"/>
                  </a:cubicBezTo>
                  <a:cubicBezTo>
                    <a:pt x="1673" y="2560"/>
                    <a:pt x="1804" y="2298"/>
                    <a:pt x="1687" y="2037"/>
                  </a:cubicBezTo>
                  <a:lnTo>
                    <a:pt x="873" y="0"/>
                  </a:lnTo>
                  <a:close/>
                </a:path>
              </a:pathLst>
            </a:custGeom>
            <a:solidFill>
              <a:srgbClr val="1C8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80;p34">
              <a:extLst>
                <a:ext uri="{FF2B5EF4-FFF2-40B4-BE49-F238E27FC236}">
                  <a16:creationId xmlns:a16="http://schemas.microsoft.com/office/drawing/2014/main" id="{B4B94DCC-BF9C-12D0-CC74-FCB754E5EA74}"/>
                </a:ext>
              </a:extLst>
            </p:cNvPr>
            <p:cNvSpPr/>
            <p:nvPr/>
          </p:nvSpPr>
          <p:spPr>
            <a:xfrm>
              <a:off x="6400288" y="-623750"/>
              <a:ext cx="16750" cy="14850"/>
            </a:xfrm>
            <a:custGeom>
              <a:avLst/>
              <a:gdLst/>
              <a:ahLst/>
              <a:cxnLst/>
              <a:rect l="l" t="t" r="r" b="b"/>
              <a:pathLst>
                <a:path w="670" h="594" extrusionOk="0">
                  <a:moveTo>
                    <a:pt x="333" y="1"/>
                  </a:moveTo>
                  <a:cubicBezTo>
                    <a:pt x="295" y="1"/>
                    <a:pt x="256" y="7"/>
                    <a:pt x="218" y="21"/>
                  </a:cubicBezTo>
                  <a:cubicBezTo>
                    <a:pt x="73" y="94"/>
                    <a:pt x="0" y="254"/>
                    <a:pt x="58" y="414"/>
                  </a:cubicBezTo>
                  <a:cubicBezTo>
                    <a:pt x="114" y="525"/>
                    <a:pt x="221" y="594"/>
                    <a:pt x="339" y="594"/>
                  </a:cubicBezTo>
                  <a:cubicBezTo>
                    <a:pt x="376" y="594"/>
                    <a:pt x="413" y="587"/>
                    <a:pt x="451" y="574"/>
                  </a:cubicBezTo>
                  <a:cubicBezTo>
                    <a:pt x="596" y="515"/>
                    <a:pt x="669" y="341"/>
                    <a:pt x="625" y="181"/>
                  </a:cubicBezTo>
                  <a:cubicBezTo>
                    <a:pt x="581" y="70"/>
                    <a:pt x="460" y="1"/>
                    <a:pt x="333"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1;p34">
              <a:extLst>
                <a:ext uri="{FF2B5EF4-FFF2-40B4-BE49-F238E27FC236}">
                  <a16:creationId xmlns:a16="http://schemas.microsoft.com/office/drawing/2014/main" id="{3024DB3C-7ED4-0199-A7F7-EDFB48C5D5D3}"/>
                </a:ext>
              </a:extLst>
            </p:cNvPr>
            <p:cNvSpPr/>
            <p:nvPr/>
          </p:nvSpPr>
          <p:spPr>
            <a:xfrm>
              <a:off x="6350838" y="-834550"/>
              <a:ext cx="106175" cy="54325"/>
            </a:xfrm>
            <a:custGeom>
              <a:avLst/>
              <a:gdLst/>
              <a:ahLst/>
              <a:cxnLst/>
              <a:rect l="l" t="t" r="r" b="b"/>
              <a:pathLst>
                <a:path w="4247" h="2173" extrusionOk="0">
                  <a:moveTo>
                    <a:pt x="3782" y="1"/>
                  </a:moveTo>
                  <a:cubicBezTo>
                    <a:pt x="3729" y="1"/>
                    <a:pt x="3674" y="11"/>
                    <a:pt x="3621" y="32"/>
                  </a:cubicBezTo>
                  <a:lnTo>
                    <a:pt x="320" y="1356"/>
                  </a:lnTo>
                  <a:cubicBezTo>
                    <a:pt x="102" y="1457"/>
                    <a:pt x="0" y="1690"/>
                    <a:pt x="87" y="1908"/>
                  </a:cubicBezTo>
                  <a:cubicBezTo>
                    <a:pt x="153" y="2074"/>
                    <a:pt x="311" y="2172"/>
                    <a:pt x="479" y="2172"/>
                  </a:cubicBezTo>
                  <a:cubicBezTo>
                    <a:pt x="533" y="2172"/>
                    <a:pt x="587" y="2162"/>
                    <a:pt x="640" y="2141"/>
                  </a:cubicBezTo>
                  <a:lnTo>
                    <a:pt x="3927" y="817"/>
                  </a:lnTo>
                  <a:cubicBezTo>
                    <a:pt x="4145" y="730"/>
                    <a:pt x="4247" y="483"/>
                    <a:pt x="4160" y="265"/>
                  </a:cubicBezTo>
                  <a:cubicBezTo>
                    <a:pt x="4104" y="99"/>
                    <a:pt x="3949" y="1"/>
                    <a:pt x="3782" y="1"/>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2;p34">
              <a:extLst>
                <a:ext uri="{FF2B5EF4-FFF2-40B4-BE49-F238E27FC236}">
                  <a16:creationId xmlns:a16="http://schemas.microsoft.com/office/drawing/2014/main" id="{025F4C9A-9A97-5256-7A3A-2CA13C920D45}"/>
                </a:ext>
              </a:extLst>
            </p:cNvPr>
            <p:cNvSpPr/>
            <p:nvPr/>
          </p:nvSpPr>
          <p:spPr>
            <a:xfrm>
              <a:off x="6227563" y="-760000"/>
              <a:ext cx="43300" cy="28850"/>
            </a:xfrm>
            <a:custGeom>
              <a:avLst/>
              <a:gdLst/>
              <a:ahLst/>
              <a:cxnLst/>
              <a:rect l="l" t="t" r="r" b="b"/>
              <a:pathLst>
                <a:path w="1732" h="1154" extrusionOk="0">
                  <a:moveTo>
                    <a:pt x="1254" y="0"/>
                  </a:moveTo>
                  <a:cubicBezTo>
                    <a:pt x="1200" y="0"/>
                    <a:pt x="1144" y="10"/>
                    <a:pt x="1091" y="32"/>
                  </a:cubicBezTo>
                  <a:lnTo>
                    <a:pt x="321" y="337"/>
                  </a:lnTo>
                  <a:cubicBezTo>
                    <a:pt x="102" y="439"/>
                    <a:pt x="1" y="671"/>
                    <a:pt x="88" y="890"/>
                  </a:cubicBezTo>
                  <a:cubicBezTo>
                    <a:pt x="165" y="1055"/>
                    <a:pt x="317" y="1153"/>
                    <a:pt x="482" y="1153"/>
                  </a:cubicBezTo>
                  <a:cubicBezTo>
                    <a:pt x="534" y="1153"/>
                    <a:pt x="588" y="1143"/>
                    <a:pt x="641" y="1122"/>
                  </a:cubicBezTo>
                  <a:lnTo>
                    <a:pt x="1397" y="817"/>
                  </a:lnTo>
                  <a:cubicBezTo>
                    <a:pt x="1615" y="730"/>
                    <a:pt x="1731" y="482"/>
                    <a:pt x="1644" y="264"/>
                  </a:cubicBezTo>
                  <a:cubicBezTo>
                    <a:pt x="1589" y="99"/>
                    <a:pt x="1425" y="0"/>
                    <a:pt x="1254" y="0"/>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3;p34">
              <a:extLst>
                <a:ext uri="{FF2B5EF4-FFF2-40B4-BE49-F238E27FC236}">
                  <a16:creationId xmlns:a16="http://schemas.microsoft.com/office/drawing/2014/main" id="{A26D3969-6237-D023-C669-D409E565BD8D}"/>
                </a:ext>
              </a:extLst>
            </p:cNvPr>
            <p:cNvSpPr/>
            <p:nvPr/>
          </p:nvSpPr>
          <p:spPr>
            <a:xfrm>
              <a:off x="6411188" y="-541975"/>
              <a:ext cx="24750" cy="25500"/>
            </a:xfrm>
            <a:custGeom>
              <a:avLst/>
              <a:gdLst/>
              <a:ahLst/>
              <a:cxnLst/>
              <a:rect l="l" t="t" r="r" b="b"/>
              <a:pathLst>
                <a:path w="990" h="1020" extrusionOk="0">
                  <a:moveTo>
                    <a:pt x="360" y="1"/>
                  </a:moveTo>
                  <a:cubicBezTo>
                    <a:pt x="330" y="1"/>
                    <a:pt x="306" y="23"/>
                    <a:pt x="306" y="51"/>
                  </a:cubicBezTo>
                  <a:lnTo>
                    <a:pt x="306" y="313"/>
                  </a:lnTo>
                  <a:cubicBezTo>
                    <a:pt x="306" y="328"/>
                    <a:pt x="291" y="342"/>
                    <a:pt x="277" y="371"/>
                  </a:cubicBezTo>
                  <a:lnTo>
                    <a:pt x="44" y="473"/>
                  </a:lnTo>
                  <a:cubicBezTo>
                    <a:pt x="0" y="488"/>
                    <a:pt x="0" y="561"/>
                    <a:pt x="44" y="590"/>
                  </a:cubicBezTo>
                  <a:lnTo>
                    <a:pt x="277" y="677"/>
                  </a:lnTo>
                  <a:cubicBezTo>
                    <a:pt x="291" y="677"/>
                    <a:pt x="306" y="691"/>
                    <a:pt x="306" y="706"/>
                  </a:cubicBezTo>
                  <a:lnTo>
                    <a:pt x="349" y="968"/>
                  </a:lnTo>
                  <a:cubicBezTo>
                    <a:pt x="349" y="1000"/>
                    <a:pt x="372" y="1019"/>
                    <a:pt x="395" y="1019"/>
                  </a:cubicBezTo>
                  <a:cubicBezTo>
                    <a:pt x="413" y="1019"/>
                    <a:pt x="430" y="1008"/>
                    <a:pt x="437" y="982"/>
                  </a:cubicBezTo>
                  <a:lnTo>
                    <a:pt x="582" y="779"/>
                  </a:lnTo>
                  <a:cubicBezTo>
                    <a:pt x="597" y="764"/>
                    <a:pt x="626" y="764"/>
                    <a:pt x="640" y="764"/>
                  </a:cubicBezTo>
                  <a:lnTo>
                    <a:pt x="888" y="808"/>
                  </a:lnTo>
                  <a:cubicBezTo>
                    <a:pt x="946" y="808"/>
                    <a:pt x="989" y="750"/>
                    <a:pt x="946" y="706"/>
                  </a:cubicBezTo>
                  <a:lnTo>
                    <a:pt x="844" y="517"/>
                  </a:lnTo>
                  <a:cubicBezTo>
                    <a:pt x="815" y="488"/>
                    <a:pt x="815" y="473"/>
                    <a:pt x="844" y="459"/>
                  </a:cubicBezTo>
                  <a:lnTo>
                    <a:pt x="946" y="226"/>
                  </a:lnTo>
                  <a:cubicBezTo>
                    <a:pt x="958" y="191"/>
                    <a:pt x="941" y="145"/>
                    <a:pt x="902" y="145"/>
                  </a:cubicBezTo>
                  <a:cubicBezTo>
                    <a:pt x="894" y="145"/>
                    <a:pt x="884" y="148"/>
                    <a:pt x="873" y="153"/>
                  </a:cubicBezTo>
                  <a:lnTo>
                    <a:pt x="640" y="226"/>
                  </a:lnTo>
                  <a:cubicBezTo>
                    <a:pt x="626" y="226"/>
                    <a:pt x="597" y="226"/>
                    <a:pt x="582" y="197"/>
                  </a:cubicBezTo>
                  <a:lnTo>
                    <a:pt x="408" y="22"/>
                  </a:lnTo>
                  <a:cubicBezTo>
                    <a:pt x="392" y="7"/>
                    <a:pt x="375" y="1"/>
                    <a:pt x="360"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84;p34">
              <a:extLst>
                <a:ext uri="{FF2B5EF4-FFF2-40B4-BE49-F238E27FC236}">
                  <a16:creationId xmlns:a16="http://schemas.microsoft.com/office/drawing/2014/main" id="{81DC76AA-D4EF-8FC1-B7F4-6B219F8173FA}"/>
                </a:ext>
              </a:extLst>
            </p:cNvPr>
            <p:cNvSpPr/>
            <p:nvPr/>
          </p:nvSpPr>
          <p:spPr>
            <a:xfrm>
              <a:off x="6442088" y="-554175"/>
              <a:ext cx="24750" cy="25325"/>
            </a:xfrm>
            <a:custGeom>
              <a:avLst/>
              <a:gdLst/>
              <a:ahLst/>
              <a:cxnLst/>
              <a:rect l="l" t="t" r="r" b="b"/>
              <a:pathLst>
                <a:path w="990" h="1013" extrusionOk="0">
                  <a:moveTo>
                    <a:pt x="359" y="1"/>
                  </a:moveTo>
                  <a:cubicBezTo>
                    <a:pt x="330" y="1"/>
                    <a:pt x="306" y="17"/>
                    <a:pt x="306" y="45"/>
                  </a:cubicBezTo>
                  <a:lnTo>
                    <a:pt x="306" y="307"/>
                  </a:lnTo>
                  <a:cubicBezTo>
                    <a:pt x="306" y="321"/>
                    <a:pt x="291" y="336"/>
                    <a:pt x="277" y="365"/>
                  </a:cubicBezTo>
                  <a:lnTo>
                    <a:pt x="44" y="467"/>
                  </a:lnTo>
                  <a:cubicBezTo>
                    <a:pt x="1" y="496"/>
                    <a:pt x="1" y="569"/>
                    <a:pt x="44" y="583"/>
                  </a:cubicBezTo>
                  <a:lnTo>
                    <a:pt x="277" y="670"/>
                  </a:lnTo>
                  <a:cubicBezTo>
                    <a:pt x="291" y="670"/>
                    <a:pt x="306" y="685"/>
                    <a:pt x="306" y="699"/>
                  </a:cubicBezTo>
                  <a:lnTo>
                    <a:pt x="350" y="961"/>
                  </a:lnTo>
                  <a:cubicBezTo>
                    <a:pt x="350" y="994"/>
                    <a:pt x="373" y="1013"/>
                    <a:pt x="395" y="1013"/>
                  </a:cubicBezTo>
                  <a:cubicBezTo>
                    <a:pt x="413" y="1013"/>
                    <a:pt x="431" y="1001"/>
                    <a:pt x="437" y="976"/>
                  </a:cubicBezTo>
                  <a:lnTo>
                    <a:pt x="582" y="787"/>
                  </a:lnTo>
                  <a:cubicBezTo>
                    <a:pt x="597" y="758"/>
                    <a:pt x="626" y="758"/>
                    <a:pt x="641" y="758"/>
                  </a:cubicBezTo>
                  <a:lnTo>
                    <a:pt x="888" y="801"/>
                  </a:lnTo>
                  <a:cubicBezTo>
                    <a:pt x="946" y="801"/>
                    <a:pt x="990" y="743"/>
                    <a:pt x="946" y="699"/>
                  </a:cubicBezTo>
                  <a:lnTo>
                    <a:pt x="800" y="496"/>
                  </a:lnTo>
                  <a:cubicBezTo>
                    <a:pt x="786" y="467"/>
                    <a:pt x="786" y="452"/>
                    <a:pt x="800" y="438"/>
                  </a:cubicBezTo>
                  <a:lnTo>
                    <a:pt x="946" y="220"/>
                  </a:lnTo>
                  <a:cubicBezTo>
                    <a:pt x="958" y="184"/>
                    <a:pt x="941" y="139"/>
                    <a:pt x="903" y="139"/>
                  </a:cubicBezTo>
                  <a:cubicBezTo>
                    <a:pt x="894" y="139"/>
                    <a:pt x="884" y="141"/>
                    <a:pt x="873" y="147"/>
                  </a:cubicBezTo>
                  <a:lnTo>
                    <a:pt x="641" y="220"/>
                  </a:lnTo>
                  <a:cubicBezTo>
                    <a:pt x="626" y="220"/>
                    <a:pt x="597" y="220"/>
                    <a:pt x="582" y="205"/>
                  </a:cubicBezTo>
                  <a:lnTo>
                    <a:pt x="408" y="16"/>
                  </a:lnTo>
                  <a:cubicBezTo>
                    <a:pt x="392" y="6"/>
                    <a:pt x="375" y="1"/>
                    <a:pt x="35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85;p34">
              <a:extLst>
                <a:ext uri="{FF2B5EF4-FFF2-40B4-BE49-F238E27FC236}">
                  <a16:creationId xmlns:a16="http://schemas.microsoft.com/office/drawing/2014/main" id="{53475542-204A-8FE7-3535-DF96ABAE9975}"/>
                </a:ext>
              </a:extLst>
            </p:cNvPr>
            <p:cNvSpPr/>
            <p:nvPr/>
          </p:nvSpPr>
          <p:spPr>
            <a:xfrm>
              <a:off x="6472638" y="-566525"/>
              <a:ext cx="24375" cy="25400"/>
            </a:xfrm>
            <a:custGeom>
              <a:avLst/>
              <a:gdLst/>
              <a:ahLst/>
              <a:cxnLst/>
              <a:rect l="l" t="t" r="r" b="b"/>
              <a:pathLst>
                <a:path w="975" h="1016" extrusionOk="0">
                  <a:moveTo>
                    <a:pt x="357" y="1"/>
                  </a:moveTo>
                  <a:cubicBezTo>
                    <a:pt x="332" y="1"/>
                    <a:pt x="306" y="20"/>
                    <a:pt x="306" y="59"/>
                  </a:cubicBezTo>
                  <a:lnTo>
                    <a:pt x="306" y="306"/>
                  </a:lnTo>
                  <a:cubicBezTo>
                    <a:pt x="306" y="335"/>
                    <a:pt x="291" y="350"/>
                    <a:pt x="277" y="364"/>
                  </a:cubicBezTo>
                  <a:lnTo>
                    <a:pt x="29" y="481"/>
                  </a:lnTo>
                  <a:cubicBezTo>
                    <a:pt x="0" y="495"/>
                    <a:pt x="0" y="568"/>
                    <a:pt x="29" y="583"/>
                  </a:cubicBezTo>
                  <a:lnTo>
                    <a:pt x="277" y="670"/>
                  </a:lnTo>
                  <a:cubicBezTo>
                    <a:pt x="291" y="670"/>
                    <a:pt x="306" y="699"/>
                    <a:pt x="306" y="714"/>
                  </a:cubicBezTo>
                  <a:lnTo>
                    <a:pt x="349" y="961"/>
                  </a:lnTo>
                  <a:cubicBezTo>
                    <a:pt x="349" y="996"/>
                    <a:pt x="376" y="1015"/>
                    <a:pt x="400" y="1015"/>
                  </a:cubicBezTo>
                  <a:cubicBezTo>
                    <a:pt x="416" y="1015"/>
                    <a:pt x="431" y="1007"/>
                    <a:pt x="437" y="990"/>
                  </a:cubicBezTo>
                  <a:lnTo>
                    <a:pt x="582" y="786"/>
                  </a:lnTo>
                  <a:cubicBezTo>
                    <a:pt x="597" y="772"/>
                    <a:pt x="611" y="772"/>
                    <a:pt x="640" y="772"/>
                  </a:cubicBezTo>
                  <a:lnTo>
                    <a:pt x="887" y="801"/>
                  </a:lnTo>
                  <a:cubicBezTo>
                    <a:pt x="946" y="801"/>
                    <a:pt x="975" y="743"/>
                    <a:pt x="946" y="714"/>
                  </a:cubicBezTo>
                  <a:lnTo>
                    <a:pt x="800" y="495"/>
                  </a:lnTo>
                  <a:cubicBezTo>
                    <a:pt x="786" y="481"/>
                    <a:pt x="786" y="452"/>
                    <a:pt x="800" y="437"/>
                  </a:cubicBezTo>
                  <a:lnTo>
                    <a:pt x="946" y="219"/>
                  </a:lnTo>
                  <a:cubicBezTo>
                    <a:pt x="959" y="193"/>
                    <a:pt x="937" y="144"/>
                    <a:pt x="891" y="144"/>
                  </a:cubicBezTo>
                  <a:cubicBezTo>
                    <a:pt x="885" y="144"/>
                    <a:pt x="879" y="145"/>
                    <a:pt x="873" y="146"/>
                  </a:cubicBezTo>
                  <a:lnTo>
                    <a:pt x="640" y="219"/>
                  </a:lnTo>
                  <a:cubicBezTo>
                    <a:pt x="611" y="219"/>
                    <a:pt x="597" y="219"/>
                    <a:pt x="582" y="204"/>
                  </a:cubicBezTo>
                  <a:lnTo>
                    <a:pt x="393" y="15"/>
                  </a:lnTo>
                  <a:cubicBezTo>
                    <a:pt x="383" y="6"/>
                    <a:pt x="370" y="1"/>
                    <a:pt x="357"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86;p34">
              <a:extLst>
                <a:ext uri="{FF2B5EF4-FFF2-40B4-BE49-F238E27FC236}">
                  <a16:creationId xmlns:a16="http://schemas.microsoft.com/office/drawing/2014/main" id="{A8C15303-E407-343D-FB62-855A162BE708}"/>
                </a:ext>
              </a:extLst>
            </p:cNvPr>
            <p:cNvSpPr/>
            <p:nvPr/>
          </p:nvSpPr>
          <p:spPr>
            <a:xfrm>
              <a:off x="6503538" y="-578775"/>
              <a:ext cx="24375" cy="25450"/>
            </a:xfrm>
            <a:custGeom>
              <a:avLst/>
              <a:gdLst/>
              <a:ahLst/>
              <a:cxnLst/>
              <a:rect l="l" t="t" r="r" b="b"/>
              <a:pathLst>
                <a:path w="975" h="1018" extrusionOk="0">
                  <a:moveTo>
                    <a:pt x="351" y="0"/>
                  </a:moveTo>
                  <a:cubicBezTo>
                    <a:pt x="327" y="0"/>
                    <a:pt x="306" y="19"/>
                    <a:pt x="306" y="55"/>
                  </a:cubicBezTo>
                  <a:lnTo>
                    <a:pt x="306" y="316"/>
                  </a:lnTo>
                  <a:cubicBezTo>
                    <a:pt x="306" y="331"/>
                    <a:pt x="291" y="345"/>
                    <a:pt x="277" y="360"/>
                  </a:cubicBezTo>
                  <a:lnTo>
                    <a:pt x="30" y="476"/>
                  </a:lnTo>
                  <a:cubicBezTo>
                    <a:pt x="1" y="491"/>
                    <a:pt x="1" y="564"/>
                    <a:pt x="30" y="578"/>
                  </a:cubicBezTo>
                  <a:lnTo>
                    <a:pt x="277" y="680"/>
                  </a:lnTo>
                  <a:cubicBezTo>
                    <a:pt x="291" y="680"/>
                    <a:pt x="306" y="694"/>
                    <a:pt x="306" y="709"/>
                  </a:cubicBezTo>
                  <a:lnTo>
                    <a:pt x="350" y="971"/>
                  </a:lnTo>
                  <a:cubicBezTo>
                    <a:pt x="350" y="997"/>
                    <a:pt x="376" y="1018"/>
                    <a:pt x="400" y="1018"/>
                  </a:cubicBezTo>
                  <a:cubicBezTo>
                    <a:pt x="416" y="1018"/>
                    <a:pt x="431" y="1009"/>
                    <a:pt x="437" y="985"/>
                  </a:cubicBezTo>
                  <a:lnTo>
                    <a:pt x="582" y="782"/>
                  </a:lnTo>
                  <a:cubicBezTo>
                    <a:pt x="597" y="767"/>
                    <a:pt x="611" y="767"/>
                    <a:pt x="640" y="767"/>
                  </a:cubicBezTo>
                  <a:lnTo>
                    <a:pt x="888" y="796"/>
                  </a:lnTo>
                  <a:cubicBezTo>
                    <a:pt x="946" y="796"/>
                    <a:pt x="975" y="738"/>
                    <a:pt x="946" y="709"/>
                  </a:cubicBezTo>
                  <a:lnTo>
                    <a:pt x="800" y="491"/>
                  </a:lnTo>
                  <a:cubicBezTo>
                    <a:pt x="786" y="476"/>
                    <a:pt x="786" y="462"/>
                    <a:pt x="800" y="433"/>
                  </a:cubicBezTo>
                  <a:lnTo>
                    <a:pt x="946" y="215"/>
                  </a:lnTo>
                  <a:cubicBezTo>
                    <a:pt x="959" y="189"/>
                    <a:pt x="926" y="139"/>
                    <a:pt x="887" y="139"/>
                  </a:cubicBezTo>
                  <a:cubicBezTo>
                    <a:pt x="883" y="139"/>
                    <a:pt x="878" y="140"/>
                    <a:pt x="873" y="142"/>
                  </a:cubicBezTo>
                  <a:lnTo>
                    <a:pt x="640" y="215"/>
                  </a:lnTo>
                  <a:cubicBezTo>
                    <a:pt x="611" y="215"/>
                    <a:pt x="597" y="215"/>
                    <a:pt x="582" y="200"/>
                  </a:cubicBezTo>
                  <a:lnTo>
                    <a:pt x="393" y="25"/>
                  </a:lnTo>
                  <a:cubicBezTo>
                    <a:pt x="382" y="8"/>
                    <a:pt x="366" y="0"/>
                    <a:pt x="351" y="0"/>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87;p34">
              <a:extLst>
                <a:ext uri="{FF2B5EF4-FFF2-40B4-BE49-F238E27FC236}">
                  <a16:creationId xmlns:a16="http://schemas.microsoft.com/office/drawing/2014/main" id="{5FA17D39-319A-6D1B-0ACB-3BCCDCABE663}"/>
                </a:ext>
              </a:extLst>
            </p:cNvPr>
            <p:cNvSpPr/>
            <p:nvPr/>
          </p:nvSpPr>
          <p:spPr>
            <a:xfrm>
              <a:off x="6534088" y="-590525"/>
              <a:ext cx="24375" cy="25325"/>
            </a:xfrm>
            <a:custGeom>
              <a:avLst/>
              <a:gdLst/>
              <a:ahLst/>
              <a:cxnLst/>
              <a:rect l="l" t="t" r="r" b="b"/>
              <a:pathLst>
                <a:path w="975" h="1013" extrusionOk="0">
                  <a:moveTo>
                    <a:pt x="355" y="0"/>
                  </a:moveTo>
                  <a:cubicBezTo>
                    <a:pt x="330" y="0"/>
                    <a:pt x="306" y="16"/>
                    <a:pt x="306" y="45"/>
                  </a:cubicBezTo>
                  <a:lnTo>
                    <a:pt x="306" y="306"/>
                  </a:lnTo>
                  <a:cubicBezTo>
                    <a:pt x="306" y="321"/>
                    <a:pt x="291" y="335"/>
                    <a:pt x="262" y="365"/>
                  </a:cubicBezTo>
                  <a:lnTo>
                    <a:pt x="29" y="466"/>
                  </a:lnTo>
                  <a:cubicBezTo>
                    <a:pt x="0" y="481"/>
                    <a:pt x="0" y="568"/>
                    <a:pt x="29" y="583"/>
                  </a:cubicBezTo>
                  <a:lnTo>
                    <a:pt x="262" y="670"/>
                  </a:lnTo>
                  <a:cubicBezTo>
                    <a:pt x="291" y="670"/>
                    <a:pt x="306" y="685"/>
                    <a:pt x="306" y="699"/>
                  </a:cubicBezTo>
                  <a:lnTo>
                    <a:pt x="335" y="961"/>
                  </a:lnTo>
                  <a:cubicBezTo>
                    <a:pt x="335" y="994"/>
                    <a:pt x="358" y="1012"/>
                    <a:pt x="383" y="1012"/>
                  </a:cubicBezTo>
                  <a:cubicBezTo>
                    <a:pt x="403" y="1012"/>
                    <a:pt x="424" y="1001"/>
                    <a:pt x="437" y="975"/>
                  </a:cubicBezTo>
                  <a:lnTo>
                    <a:pt x="582" y="772"/>
                  </a:lnTo>
                  <a:cubicBezTo>
                    <a:pt x="597" y="757"/>
                    <a:pt x="611" y="757"/>
                    <a:pt x="626" y="757"/>
                  </a:cubicBezTo>
                  <a:lnTo>
                    <a:pt x="887" y="801"/>
                  </a:lnTo>
                  <a:cubicBezTo>
                    <a:pt x="946" y="801"/>
                    <a:pt x="975" y="743"/>
                    <a:pt x="946" y="699"/>
                  </a:cubicBezTo>
                  <a:lnTo>
                    <a:pt x="800" y="481"/>
                  </a:lnTo>
                  <a:cubicBezTo>
                    <a:pt x="771" y="466"/>
                    <a:pt x="771" y="452"/>
                    <a:pt x="800" y="437"/>
                  </a:cubicBezTo>
                  <a:lnTo>
                    <a:pt x="946" y="219"/>
                  </a:lnTo>
                  <a:cubicBezTo>
                    <a:pt x="957" y="184"/>
                    <a:pt x="931" y="139"/>
                    <a:pt x="897" y="139"/>
                  </a:cubicBezTo>
                  <a:cubicBezTo>
                    <a:pt x="889" y="139"/>
                    <a:pt x="881" y="141"/>
                    <a:pt x="873" y="146"/>
                  </a:cubicBezTo>
                  <a:lnTo>
                    <a:pt x="626" y="219"/>
                  </a:lnTo>
                  <a:cubicBezTo>
                    <a:pt x="611" y="219"/>
                    <a:pt x="597" y="219"/>
                    <a:pt x="582" y="205"/>
                  </a:cubicBezTo>
                  <a:lnTo>
                    <a:pt x="393" y="15"/>
                  </a:lnTo>
                  <a:cubicBezTo>
                    <a:pt x="383" y="5"/>
                    <a:pt x="369" y="0"/>
                    <a:pt x="355"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8;p34">
              <a:extLst>
                <a:ext uri="{FF2B5EF4-FFF2-40B4-BE49-F238E27FC236}">
                  <a16:creationId xmlns:a16="http://schemas.microsoft.com/office/drawing/2014/main" id="{2905228F-7E94-4A20-5992-F8B42F55ECF4}"/>
                </a:ext>
              </a:extLst>
            </p:cNvPr>
            <p:cNvSpPr/>
            <p:nvPr/>
          </p:nvSpPr>
          <p:spPr>
            <a:xfrm>
              <a:off x="6322463" y="-516975"/>
              <a:ext cx="66200" cy="36200"/>
            </a:xfrm>
            <a:custGeom>
              <a:avLst/>
              <a:gdLst/>
              <a:ahLst/>
              <a:cxnLst/>
              <a:rect l="l" t="t" r="r" b="b"/>
              <a:pathLst>
                <a:path w="2648" h="1448" extrusionOk="0">
                  <a:moveTo>
                    <a:pt x="2246" y="0"/>
                  </a:moveTo>
                  <a:cubicBezTo>
                    <a:pt x="2201" y="0"/>
                    <a:pt x="2155" y="8"/>
                    <a:pt x="2109" y="26"/>
                  </a:cubicBezTo>
                  <a:lnTo>
                    <a:pt x="277" y="768"/>
                  </a:lnTo>
                  <a:cubicBezTo>
                    <a:pt x="102" y="840"/>
                    <a:pt x="1" y="1044"/>
                    <a:pt x="73" y="1219"/>
                  </a:cubicBezTo>
                  <a:cubicBezTo>
                    <a:pt x="129" y="1363"/>
                    <a:pt x="260" y="1448"/>
                    <a:pt x="397" y="1448"/>
                  </a:cubicBezTo>
                  <a:cubicBezTo>
                    <a:pt x="440" y="1448"/>
                    <a:pt x="483" y="1439"/>
                    <a:pt x="524" y="1422"/>
                  </a:cubicBezTo>
                  <a:lnTo>
                    <a:pt x="2371" y="680"/>
                  </a:lnTo>
                  <a:cubicBezTo>
                    <a:pt x="2546" y="608"/>
                    <a:pt x="2648" y="404"/>
                    <a:pt x="2575" y="215"/>
                  </a:cubicBezTo>
                  <a:cubicBezTo>
                    <a:pt x="2520" y="82"/>
                    <a:pt x="2389" y="0"/>
                    <a:pt x="22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9;p34">
              <a:extLst>
                <a:ext uri="{FF2B5EF4-FFF2-40B4-BE49-F238E27FC236}">
                  <a16:creationId xmlns:a16="http://schemas.microsoft.com/office/drawing/2014/main" id="{1EEB7CB7-6DC8-088E-C734-305708D39E8A}"/>
                </a:ext>
              </a:extLst>
            </p:cNvPr>
            <p:cNvSpPr/>
            <p:nvPr/>
          </p:nvSpPr>
          <p:spPr>
            <a:xfrm>
              <a:off x="6246113" y="-711150"/>
              <a:ext cx="56025" cy="46625"/>
            </a:xfrm>
            <a:custGeom>
              <a:avLst/>
              <a:gdLst/>
              <a:ahLst/>
              <a:cxnLst/>
              <a:rect l="l" t="t" r="r" b="b"/>
              <a:pathLst>
                <a:path w="2241" h="1865" extrusionOk="0">
                  <a:moveTo>
                    <a:pt x="1602" y="0"/>
                  </a:moveTo>
                  <a:cubicBezTo>
                    <a:pt x="1563" y="0"/>
                    <a:pt x="1523" y="9"/>
                    <a:pt x="1484" y="26"/>
                  </a:cubicBezTo>
                  <a:lnTo>
                    <a:pt x="248" y="506"/>
                  </a:lnTo>
                  <a:cubicBezTo>
                    <a:pt x="73" y="579"/>
                    <a:pt x="0" y="768"/>
                    <a:pt x="59" y="928"/>
                  </a:cubicBezTo>
                  <a:lnTo>
                    <a:pt x="349" y="1655"/>
                  </a:lnTo>
                  <a:cubicBezTo>
                    <a:pt x="406" y="1790"/>
                    <a:pt x="531" y="1864"/>
                    <a:pt x="659" y="1864"/>
                  </a:cubicBezTo>
                  <a:cubicBezTo>
                    <a:pt x="697" y="1864"/>
                    <a:pt x="735" y="1858"/>
                    <a:pt x="771" y="1844"/>
                  </a:cubicBezTo>
                  <a:lnTo>
                    <a:pt x="2007" y="1350"/>
                  </a:lnTo>
                  <a:cubicBezTo>
                    <a:pt x="2167" y="1277"/>
                    <a:pt x="2240" y="1103"/>
                    <a:pt x="2182" y="928"/>
                  </a:cubicBezTo>
                  <a:lnTo>
                    <a:pt x="1891" y="201"/>
                  </a:lnTo>
                  <a:cubicBezTo>
                    <a:pt x="1836" y="80"/>
                    <a:pt x="1723" y="0"/>
                    <a:pt x="16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0;p34">
              <a:extLst>
                <a:ext uri="{FF2B5EF4-FFF2-40B4-BE49-F238E27FC236}">
                  <a16:creationId xmlns:a16="http://schemas.microsoft.com/office/drawing/2014/main" id="{12347E80-07C7-E4E7-6BD2-3931C2D8D022}"/>
                </a:ext>
              </a:extLst>
            </p:cNvPr>
            <p:cNvSpPr/>
            <p:nvPr/>
          </p:nvSpPr>
          <p:spPr>
            <a:xfrm>
              <a:off x="6425363" y="-768325"/>
              <a:ext cx="17125" cy="22225"/>
            </a:xfrm>
            <a:custGeom>
              <a:avLst/>
              <a:gdLst/>
              <a:ahLst/>
              <a:cxnLst/>
              <a:rect l="l" t="t" r="r" b="b"/>
              <a:pathLst>
                <a:path w="685" h="889" extrusionOk="0">
                  <a:moveTo>
                    <a:pt x="233" y="1"/>
                  </a:moveTo>
                  <a:cubicBezTo>
                    <a:pt x="219" y="1"/>
                    <a:pt x="204" y="1"/>
                    <a:pt x="161" y="15"/>
                  </a:cubicBezTo>
                  <a:cubicBezTo>
                    <a:pt x="146" y="15"/>
                    <a:pt x="146" y="45"/>
                    <a:pt x="131" y="45"/>
                  </a:cubicBezTo>
                  <a:cubicBezTo>
                    <a:pt x="102" y="45"/>
                    <a:pt x="88" y="59"/>
                    <a:pt x="88" y="59"/>
                  </a:cubicBezTo>
                  <a:lnTo>
                    <a:pt x="131" y="146"/>
                  </a:lnTo>
                  <a:cubicBezTo>
                    <a:pt x="73" y="190"/>
                    <a:pt x="30" y="219"/>
                    <a:pt x="15" y="277"/>
                  </a:cubicBezTo>
                  <a:cubicBezTo>
                    <a:pt x="1" y="335"/>
                    <a:pt x="1" y="365"/>
                    <a:pt x="15" y="423"/>
                  </a:cubicBezTo>
                  <a:cubicBezTo>
                    <a:pt x="30" y="452"/>
                    <a:pt x="44" y="481"/>
                    <a:pt x="73" y="495"/>
                  </a:cubicBezTo>
                  <a:cubicBezTo>
                    <a:pt x="88" y="510"/>
                    <a:pt x="117" y="525"/>
                    <a:pt x="146" y="525"/>
                  </a:cubicBezTo>
                  <a:cubicBezTo>
                    <a:pt x="175" y="554"/>
                    <a:pt x="190" y="554"/>
                    <a:pt x="233" y="554"/>
                  </a:cubicBezTo>
                  <a:lnTo>
                    <a:pt x="422" y="554"/>
                  </a:lnTo>
                  <a:cubicBezTo>
                    <a:pt x="437" y="554"/>
                    <a:pt x="451" y="554"/>
                    <a:pt x="451" y="568"/>
                  </a:cubicBezTo>
                  <a:cubicBezTo>
                    <a:pt x="466" y="583"/>
                    <a:pt x="466" y="597"/>
                    <a:pt x="451" y="612"/>
                  </a:cubicBezTo>
                  <a:cubicBezTo>
                    <a:pt x="437" y="641"/>
                    <a:pt x="422" y="655"/>
                    <a:pt x="379" y="670"/>
                  </a:cubicBezTo>
                  <a:cubicBezTo>
                    <a:pt x="350" y="684"/>
                    <a:pt x="306" y="684"/>
                    <a:pt x="277" y="684"/>
                  </a:cubicBezTo>
                  <a:cubicBezTo>
                    <a:pt x="233" y="684"/>
                    <a:pt x="204" y="670"/>
                    <a:pt x="175" y="670"/>
                  </a:cubicBezTo>
                  <a:cubicBezTo>
                    <a:pt x="175" y="684"/>
                    <a:pt x="161" y="714"/>
                    <a:pt x="161" y="728"/>
                  </a:cubicBezTo>
                  <a:cubicBezTo>
                    <a:pt x="146" y="743"/>
                    <a:pt x="161" y="757"/>
                    <a:pt x="161" y="786"/>
                  </a:cubicBezTo>
                  <a:lnTo>
                    <a:pt x="204" y="815"/>
                  </a:lnTo>
                  <a:cubicBezTo>
                    <a:pt x="219" y="815"/>
                    <a:pt x="233" y="830"/>
                    <a:pt x="248" y="830"/>
                  </a:cubicBezTo>
                  <a:lnTo>
                    <a:pt x="321" y="830"/>
                  </a:lnTo>
                  <a:cubicBezTo>
                    <a:pt x="350" y="830"/>
                    <a:pt x="364" y="815"/>
                    <a:pt x="393" y="815"/>
                  </a:cubicBezTo>
                  <a:lnTo>
                    <a:pt x="393" y="830"/>
                  </a:lnTo>
                  <a:cubicBezTo>
                    <a:pt x="408" y="874"/>
                    <a:pt x="437" y="888"/>
                    <a:pt x="451" y="888"/>
                  </a:cubicBezTo>
                  <a:cubicBezTo>
                    <a:pt x="466" y="888"/>
                    <a:pt x="481" y="888"/>
                    <a:pt x="524" y="874"/>
                  </a:cubicBezTo>
                  <a:cubicBezTo>
                    <a:pt x="539" y="874"/>
                    <a:pt x="539" y="859"/>
                    <a:pt x="568" y="859"/>
                  </a:cubicBezTo>
                  <a:cubicBezTo>
                    <a:pt x="582" y="859"/>
                    <a:pt x="597" y="830"/>
                    <a:pt x="597" y="830"/>
                  </a:cubicBezTo>
                  <a:lnTo>
                    <a:pt x="568" y="743"/>
                  </a:lnTo>
                  <a:cubicBezTo>
                    <a:pt x="611" y="714"/>
                    <a:pt x="655" y="670"/>
                    <a:pt x="670" y="612"/>
                  </a:cubicBezTo>
                  <a:cubicBezTo>
                    <a:pt x="684" y="568"/>
                    <a:pt x="684" y="525"/>
                    <a:pt x="670" y="466"/>
                  </a:cubicBezTo>
                  <a:cubicBezTo>
                    <a:pt x="655" y="423"/>
                    <a:pt x="611" y="379"/>
                    <a:pt x="568" y="365"/>
                  </a:cubicBezTo>
                  <a:cubicBezTo>
                    <a:pt x="510" y="350"/>
                    <a:pt x="437" y="350"/>
                    <a:pt x="364" y="350"/>
                  </a:cubicBezTo>
                  <a:lnTo>
                    <a:pt x="233" y="350"/>
                  </a:lnTo>
                  <a:cubicBezTo>
                    <a:pt x="233" y="350"/>
                    <a:pt x="219" y="350"/>
                    <a:pt x="219" y="335"/>
                  </a:cubicBezTo>
                  <a:cubicBezTo>
                    <a:pt x="219" y="335"/>
                    <a:pt x="219" y="306"/>
                    <a:pt x="233" y="292"/>
                  </a:cubicBezTo>
                  <a:cubicBezTo>
                    <a:pt x="248" y="292"/>
                    <a:pt x="277" y="277"/>
                    <a:pt x="306" y="263"/>
                  </a:cubicBezTo>
                  <a:cubicBezTo>
                    <a:pt x="350" y="263"/>
                    <a:pt x="364" y="234"/>
                    <a:pt x="393" y="234"/>
                  </a:cubicBezTo>
                  <a:lnTo>
                    <a:pt x="466" y="234"/>
                  </a:lnTo>
                  <a:cubicBezTo>
                    <a:pt x="466" y="219"/>
                    <a:pt x="495" y="205"/>
                    <a:pt x="495" y="190"/>
                  </a:cubicBezTo>
                  <a:cubicBezTo>
                    <a:pt x="510" y="161"/>
                    <a:pt x="495" y="146"/>
                    <a:pt x="495" y="132"/>
                  </a:cubicBezTo>
                  <a:cubicBezTo>
                    <a:pt x="466" y="88"/>
                    <a:pt x="451" y="74"/>
                    <a:pt x="422" y="74"/>
                  </a:cubicBezTo>
                  <a:cubicBezTo>
                    <a:pt x="401" y="66"/>
                    <a:pt x="382" y="63"/>
                    <a:pt x="362" y="63"/>
                  </a:cubicBezTo>
                  <a:cubicBezTo>
                    <a:pt x="342" y="63"/>
                    <a:pt x="321" y="66"/>
                    <a:pt x="291" y="74"/>
                  </a:cubicBezTo>
                  <a:lnTo>
                    <a:pt x="291" y="59"/>
                  </a:lnTo>
                  <a:cubicBezTo>
                    <a:pt x="277" y="15"/>
                    <a:pt x="248" y="1"/>
                    <a:pt x="233"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1;p34">
              <a:extLst>
                <a:ext uri="{FF2B5EF4-FFF2-40B4-BE49-F238E27FC236}">
                  <a16:creationId xmlns:a16="http://schemas.microsoft.com/office/drawing/2014/main" id="{B0A8E83C-5BE2-5EE4-211F-3D1538AF8293}"/>
                </a:ext>
              </a:extLst>
            </p:cNvPr>
            <p:cNvSpPr/>
            <p:nvPr/>
          </p:nvSpPr>
          <p:spPr>
            <a:xfrm>
              <a:off x="6441738" y="-772325"/>
              <a:ext cx="17825" cy="19675"/>
            </a:xfrm>
            <a:custGeom>
              <a:avLst/>
              <a:gdLst/>
              <a:ahLst/>
              <a:cxnLst/>
              <a:rect l="l" t="t" r="r" b="b"/>
              <a:pathLst>
                <a:path w="713" h="787" extrusionOk="0">
                  <a:moveTo>
                    <a:pt x="276" y="1"/>
                  </a:moveTo>
                  <a:cubicBezTo>
                    <a:pt x="218" y="15"/>
                    <a:pt x="175" y="15"/>
                    <a:pt x="145" y="30"/>
                  </a:cubicBezTo>
                  <a:cubicBezTo>
                    <a:pt x="73" y="59"/>
                    <a:pt x="29" y="88"/>
                    <a:pt x="29" y="88"/>
                  </a:cubicBezTo>
                  <a:cubicBezTo>
                    <a:pt x="15" y="132"/>
                    <a:pt x="0" y="161"/>
                    <a:pt x="15" y="205"/>
                  </a:cubicBezTo>
                  <a:lnTo>
                    <a:pt x="58" y="234"/>
                  </a:lnTo>
                  <a:cubicBezTo>
                    <a:pt x="58" y="234"/>
                    <a:pt x="73" y="248"/>
                    <a:pt x="87" y="248"/>
                  </a:cubicBezTo>
                  <a:lnTo>
                    <a:pt x="145" y="205"/>
                  </a:lnTo>
                  <a:cubicBezTo>
                    <a:pt x="160" y="161"/>
                    <a:pt x="175" y="161"/>
                    <a:pt x="218" y="146"/>
                  </a:cubicBezTo>
                  <a:lnTo>
                    <a:pt x="291" y="146"/>
                  </a:lnTo>
                  <a:cubicBezTo>
                    <a:pt x="320" y="146"/>
                    <a:pt x="349" y="161"/>
                    <a:pt x="349" y="175"/>
                  </a:cubicBezTo>
                  <a:lnTo>
                    <a:pt x="349" y="219"/>
                  </a:lnTo>
                  <a:lnTo>
                    <a:pt x="349" y="248"/>
                  </a:lnTo>
                  <a:cubicBezTo>
                    <a:pt x="349" y="277"/>
                    <a:pt x="320" y="292"/>
                    <a:pt x="320" y="306"/>
                  </a:cubicBezTo>
                  <a:cubicBezTo>
                    <a:pt x="305" y="321"/>
                    <a:pt x="305" y="350"/>
                    <a:pt x="291" y="365"/>
                  </a:cubicBezTo>
                  <a:lnTo>
                    <a:pt x="175" y="568"/>
                  </a:lnTo>
                  <a:cubicBezTo>
                    <a:pt x="175" y="583"/>
                    <a:pt x="160" y="597"/>
                    <a:pt x="160" y="612"/>
                  </a:cubicBezTo>
                  <a:cubicBezTo>
                    <a:pt x="160" y="641"/>
                    <a:pt x="160" y="670"/>
                    <a:pt x="175" y="685"/>
                  </a:cubicBezTo>
                  <a:cubicBezTo>
                    <a:pt x="175" y="714"/>
                    <a:pt x="189" y="728"/>
                    <a:pt x="218" y="743"/>
                  </a:cubicBezTo>
                  <a:cubicBezTo>
                    <a:pt x="233" y="757"/>
                    <a:pt x="247" y="786"/>
                    <a:pt x="262" y="786"/>
                  </a:cubicBezTo>
                  <a:lnTo>
                    <a:pt x="655" y="641"/>
                  </a:lnTo>
                  <a:cubicBezTo>
                    <a:pt x="669" y="641"/>
                    <a:pt x="684" y="612"/>
                    <a:pt x="684" y="597"/>
                  </a:cubicBezTo>
                  <a:cubicBezTo>
                    <a:pt x="713" y="583"/>
                    <a:pt x="713" y="539"/>
                    <a:pt x="684" y="525"/>
                  </a:cubicBezTo>
                  <a:cubicBezTo>
                    <a:pt x="684" y="510"/>
                    <a:pt x="669" y="510"/>
                    <a:pt x="669" y="495"/>
                  </a:cubicBezTo>
                  <a:lnTo>
                    <a:pt x="655" y="466"/>
                  </a:lnTo>
                  <a:lnTo>
                    <a:pt x="378" y="583"/>
                  </a:lnTo>
                  <a:lnTo>
                    <a:pt x="465" y="394"/>
                  </a:lnTo>
                  <a:cubicBezTo>
                    <a:pt x="524" y="292"/>
                    <a:pt x="538" y="205"/>
                    <a:pt x="509" y="132"/>
                  </a:cubicBezTo>
                  <a:cubicBezTo>
                    <a:pt x="495" y="88"/>
                    <a:pt x="465" y="74"/>
                    <a:pt x="451" y="59"/>
                  </a:cubicBezTo>
                  <a:cubicBezTo>
                    <a:pt x="436" y="30"/>
                    <a:pt x="422" y="30"/>
                    <a:pt x="378" y="15"/>
                  </a:cubicBezTo>
                  <a:cubicBezTo>
                    <a:pt x="349" y="1"/>
                    <a:pt x="305" y="1"/>
                    <a:pt x="276"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2;p34">
              <a:extLst>
                <a:ext uri="{FF2B5EF4-FFF2-40B4-BE49-F238E27FC236}">
                  <a16:creationId xmlns:a16="http://schemas.microsoft.com/office/drawing/2014/main" id="{45C07B63-26C4-DFBC-ADA7-7285D3D7F440}"/>
                </a:ext>
              </a:extLst>
            </p:cNvPr>
            <p:cNvSpPr/>
            <p:nvPr/>
          </p:nvSpPr>
          <p:spPr>
            <a:xfrm>
              <a:off x="6455538" y="-779225"/>
              <a:ext cx="17475" cy="19300"/>
            </a:xfrm>
            <a:custGeom>
              <a:avLst/>
              <a:gdLst/>
              <a:ahLst/>
              <a:cxnLst/>
              <a:rect l="l" t="t" r="r" b="b"/>
              <a:pathLst>
                <a:path w="699" h="772" extrusionOk="0">
                  <a:moveTo>
                    <a:pt x="326" y="195"/>
                  </a:moveTo>
                  <a:cubicBezTo>
                    <a:pt x="347" y="195"/>
                    <a:pt x="368" y="202"/>
                    <a:pt x="393" y="219"/>
                  </a:cubicBezTo>
                  <a:cubicBezTo>
                    <a:pt x="422" y="262"/>
                    <a:pt x="466" y="291"/>
                    <a:pt x="481" y="364"/>
                  </a:cubicBezTo>
                  <a:cubicBezTo>
                    <a:pt x="495" y="422"/>
                    <a:pt x="524" y="481"/>
                    <a:pt x="524" y="524"/>
                  </a:cubicBezTo>
                  <a:cubicBezTo>
                    <a:pt x="524" y="582"/>
                    <a:pt x="495" y="597"/>
                    <a:pt x="466" y="626"/>
                  </a:cubicBezTo>
                  <a:cubicBezTo>
                    <a:pt x="450" y="631"/>
                    <a:pt x="436" y="635"/>
                    <a:pt x="423" y="635"/>
                  </a:cubicBezTo>
                  <a:cubicBezTo>
                    <a:pt x="399" y="635"/>
                    <a:pt x="377" y="625"/>
                    <a:pt x="350" y="597"/>
                  </a:cubicBezTo>
                  <a:cubicBezTo>
                    <a:pt x="321" y="568"/>
                    <a:pt x="306" y="524"/>
                    <a:pt x="262" y="451"/>
                  </a:cubicBezTo>
                  <a:cubicBezTo>
                    <a:pt x="233" y="379"/>
                    <a:pt x="233" y="335"/>
                    <a:pt x="233" y="291"/>
                  </a:cubicBezTo>
                  <a:cubicBezTo>
                    <a:pt x="233" y="233"/>
                    <a:pt x="248" y="219"/>
                    <a:pt x="277" y="204"/>
                  </a:cubicBezTo>
                  <a:cubicBezTo>
                    <a:pt x="295" y="198"/>
                    <a:pt x="311" y="195"/>
                    <a:pt x="326" y="195"/>
                  </a:cubicBezTo>
                  <a:close/>
                  <a:moveTo>
                    <a:pt x="335" y="1"/>
                  </a:moveTo>
                  <a:cubicBezTo>
                    <a:pt x="292" y="1"/>
                    <a:pt x="248" y="1"/>
                    <a:pt x="204" y="15"/>
                  </a:cubicBezTo>
                  <a:cubicBezTo>
                    <a:pt x="175" y="44"/>
                    <a:pt x="132" y="59"/>
                    <a:pt x="103" y="88"/>
                  </a:cubicBezTo>
                  <a:cubicBezTo>
                    <a:pt x="59" y="132"/>
                    <a:pt x="44" y="161"/>
                    <a:pt x="30" y="204"/>
                  </a:cubicBezTo>
                  <a:cubicBezTo>
                    <a:pt x="1" y="233"/>
                    <a:pt x="1" y="277"/>
                    <a:pt x="1" y="335"/>
                  </a:cubicBezTo>
                  <a:cubicBezTo>
                    <a:pt x="1" y="379"/>
                    <a:pt x="30" y="437"/>
                    <a:pt x="44" y="495"/>
                  </a:cubicBezTo>
                  <a:cubicBezTo>
                    <a:pt x="73" y="553"/>
                    <a:pt x="103" y="597"/>
                    <a:pt x="132" y="641"/>
                  </a:cubicBezTo>
                  <a:cubicBezTo>
                    <a:pt x="175" y="670"/>
                    <a:pt x="204" y="713"/>
                    <a:pt x="248" y="728"/>
                  </a:cubicBezTo>
                  <a:cubicBezTo>
                    <a:pt x="277" y="742"/>
                    <a:pt x="335" y="771"/>
                    <a:pt x="364" y="771"/>
                  </a:cubicBezTo>
                  <a:cubicBezTo>
                    <a:pt x="408" y="771"/>
                    <a:pt x="466" y="771"/>
                    <a:pt x="495" y="742"/>
                  </a:cubicBezTo>
                  <a:cubicBezTo>
                    <a:pt x="539" y="728"/>
                    <a:pt x="568" y="713"/>
                    <a:pt x="612" y="670"/>
                  </a:cubicBezTo>
                  <a:cubicBezTo>
                    <a:pt x="641" y="641"/>
                    <a:pt x="655" y="597"/>
                    <a:pt x="684" y="568"/>
                  </a:cubicBezTo>
                  <a:cubicBezTo>
                    <a:pt x="699" y="524"/>
                    <a:pt x="699" y="495"/>
                    <a:pt x="699" y="437"/>
                  </a:cubicBezTo>
                  <a:cubicBezTo>
                    <a:pt x="699" y="379"/>
                    <a:pt x="684" y="335"/>
                    <a:pt x="655" y="277"/>
                  </a:cubicBezTo>
                  <a:cubicBezTo>
                    <a:pt x="641" y="219"/>
                    <a:pt x="626" y="190"/>
                    <a:pt x="568" y="132"/>
                  </a:cubicBezTo>
                  <a:cubicBezTo>
                    <a:pt x="539" y="88"/>
                    <a:pt x="495" y="59"/>
                    <a:pt x="466" y="44"/>
                  </a:cubicBezTo>
                  <a:cubicBezTo>
                    <a:pt x="422" y="15"/>
                    <a:pt x="364" y="1"/>
                    <a:pt x="33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3;p34">
              <a:extLst>
                <a:ext uri="{FF2B5EF4-FFF2-40B4-BE49-F238E27FC236}">
                  <a16:creationId xmlns:a16="http://schemas.microsoft.com/office/drawing/2014/main" id="{9762C774-3200-6594-719A-08EC409B3008}"/>
                </a:ext>
              </a:extLst>
            </p:cNvPr>
            <p:cNvSpPr/>
            <p:nvPr/>
          </p:nvSpPr>
          <p:spPr>
            <a:xfrm>
              <a:off x="6472638" y="-785400"/>
              <a:ext cx="17100" cy="18925"/>
            </a:xfrm>
            <a:custGeom>
              <a:avLst/>
              <a:gdLst/>
              <a:ahLst/>
              <a:cxnLst/>
              <a:rect l="l" t="t" r="r" b="b"/>
              <a:pathLst>
                <a:path w="684" h="757" extrusionOk="0">
                  <a:moveTo>
                    <a:pt x="314" y="165"/>
                  </a:moveTo>
                  <a:cubicBezTo>
                    <a:pt x="332" y="165"/>
                    <a:pt x="353" y="172"/>
                    <a:pt x="378" y="189"/>
                  </a:cubicBezTo>
                  <a:cubicBezTo>
                    <a:pt x="422" y="233"/>
                    <a:pt x="451" y="262"/>
                    <a:pt x="466" y="335"/>
                  </a:cubicBezTo>
                  <a:cubicBezTo>
                    <a:pt x="495" y="393"/>
                    <a:pt x="509" y="451"/>
                    <a:pt x="509" y="509"/>
                  </a:cubicBezTo>
                  <a:cubicBezTo>
                    <a:pt x="509" y="553"/>
                    <a:pt x="495" y="582"/>
                    <a:pt x="451" y="597"/>
                  </a:cubicBezTo>
                  <a:cubicBezTo>
                    <a:pt x="439" y="603"/>
                    <a:pt x="425" y="606"/>
                    <a:pt x="410" y="606"/>
                  </a:cubicBezTo>
                  <a:cubicBezTo>
                    <a:pt x="388" y="606"/>
                    <a:pt x="366" y="599"/>
                    <a:pt x="349" y="582"/>
                  </a:cubicBezTo>
                  <a:cubicBezTo>
                    <a:pt x="306" y="538"/>
                    <a:pt x="291" y="509"/>
                    <a:pt x="248" y="437"/>
                  </a:cubicBezTo>
                  <a:cubicBezTo>
                    <a:pt x="218" y="364"/>
                    <a:pt x="218" y="306"/>
                    <a:pt x="218" y="262"/>
                  </a:cubicBezTo>
                  <a:cubicBezTo>
                    <a:pt x="218" y="219"/>
                    <a:pt x="233" y="189"/>
                    <a:pt x="277" y="175"/>
                  </a:cubicBezTo>
                  <a:cubicBezTo>
                    <a:pt x="289" y="169"/>
                    <a:pt x="301" y="165"/>
                    <a:pt x="314" y="165"/>
                  </a:cubicBezTo>
                  <a:close/>
                  <a:moveTo>
                    <a:pt x="320" y="0"/>
                  </a:moveTo>
                  <a:cubicBezTo>
                    <a:pt x="291" y="0"/>
                    <a:pt x="233" y="0"/>
                    <a:pt x="189" y="15"/>
                  </a:cubicBezTo>
                  <a:cubicBezTo>
                    <a:pt x="160" y="29"/>
                    <a:pt x="117" y="44"/>
                    <a:pt x="88" y="88"/>
                  </a:cubicBezTo>
                  <a:cubicBezTo>
                    <a:pt x="44" y="117"/>
                    <a:pt x="29" y="160"/>
                    <a:pt x="15" y="189"/>
                  </a:cubicBezTo>
                  <a:cubicBezTo>
                    <a:pt x="0" y="233"/>
                    <a:pt x="0" y="262"/>
                    <a:pt x="0" y="320"/>
                  </a:cubicBezTo>
                  <a:cubicBezTo>
                    <a:pt x="0" y="379"/>
                    <a:pt x="15" y="437"/>
                    <a:pt x="29" y="480"/>
                  </a:cubicBezTo>
                  <a:cubicBezTo>
                    <a:pt x="73" y="538"/>
                    <a:pt x="88" y="597"/>
                    <a:pt x="117" y="626"/>
                  </a:cubicBezTo>
                  <a:cubicBezTo>
                    <a:pt x="160" y="669"/>
                    <a:pt x="189" y="698"/>
                    <a:pt x="233" y="728"/>
                  </a:cubicBezTo>
                  <a:cubicBezTo>
                    <a:pt x="277" y="742"/>
                    <a:pt x="320" y="757"/>
                    <a:pt x="364" y="757"/>
                  </a:cubicBezTo>
                  <a:cubicBezTo>
                    <a:pt x="393" y="757"/>
                    <a:pt x="451" y="757"/>
                    <a:pt x="495" y="742"/>
                  </a:cubicBezTo>
                  <a:cubicBezTo>
                    <a:pt x="524" y="728"/>
                    <a:pt x="567" y="698"/>
                    <a:pt x="597" y="669"/>
                  </a:cubicBezTo>
                  <a:cubicBezTo>
                    <a:pt x="640" y="626"/>
                    <a:pt x="655" y="597"/>
                    <a:pt x="669" y="553"/>
                  </a:cubicBezTo>
                  <a:cubicBezTo>
                    <a:pt x="684" y="524"/>
                    <a:pt x="684" y="480"/>
                    <a:pt x="684" y="437"/>
                  </a:cubicBezTo>
                  <a:cubicBezTo>
                    <a:pt x="684" y="379"/>
                    <a:pt x="669" y="320"/>
                    <a:pt x="655" y="262"/>
                  </a:cubicBezTo>
                  <a:cubicBezTo>
                    <a:pt x="640" y="219"/>
                    <a:pt x="611" y="160"/>
                    <a:pt x="567" y="117"/>
                  </a:cubicBezTo>
                  <a:cubicBezTo>
                    <a:pt x="524" y="88"/>
                    <a:pt x="495" y="44"/>
                    <a:pt x="451" y="29"/>
                  </a:cubicBezTo>
                  <a:cubicBezTo>
                    <a:pt x="408" y="15"/>
                    <a:pt x="364" y="0"/>
                    <a:pt x="320"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4;p34">
              <a:extLst>
                <a:ext uri="{FF2B5EF4-FFF2-40B4-BE49-F238E27FC236}">
                  <a16:creationId xmlns:a16="http://schemas.microsoft.com/office/drawing/2014/main" id="{F110A97D-9F3B-C200-1FCE-B972D38755DA}"/>
                </a:ext>
              </a:extLst>
            </p:cNvPr>
            <p:cNvSpPr/>
            <p:nvPr/>
          </p:nvSpPr>
          <p:spPr>
            <a:xfrm>
              <a:off x="6506088" y="-663025"/>
              <a:ext cx="17825" cy="23825"/>
            </a:xfrm>
            <a:custGeom>
              <a:avLst/>
              <a:gdLst/>
              <a:ahLst/>
              <a:cxnLst/>
              <a:rect l="l" t="t" r="r" b="b"/>
              <a:pathLst>
                <a:path w="713" h="953" extrusionOk="0">
                  <a:moveTo>
                    <a:pt x="85" y="1"/>
                  </a:moveTo>
                  <a:cubicBezTo>
                    <a:pt x="58" y="1"/>
                    <a:pt x="40" y="14"/>
                    <a:pt x="29" y="36"/>
                  </a:cubicBezTo>
                  <a:cubicBezTo>
                    <a:pt x="0" y="79"/>
                    <a:pt x="29" y="108"/>
                    <a:pt x="58" y="138"/>
                  </a:cubicBezTo>
                  <a:lnTo>
                    <a:pt x="553" y="327"/>
                  </a:lnTo>
                  <a:cubicBezTo>
                    <a:pt x="553" y="327"/>
                    <a:pt x="568" y="327"/>
                    <a:pt x="568" y="356"/>
                  </a:cubicBezTo>
                  <a:lnTo>
                    <a:pt x="568" y="370"/>
                  </a:lnTo>
                  <a:lnTo>
                    <a:pt x="364" y="865"/>
                  </a:lnTo>
                  <a:cubicBezTo>
                    <a:pt x="349" y="894"/>
                    <a:pt x="364" y="938"/>
                    <a:pt x="408" y="952"/>
                  </a:cubicBezTo>
                  <a:lnTo>
                    <a:pt x="466" y="952"/>
                  </a:lnTo>
                  <a:cubicBezTo>
                    <a:pt x="480" y="952"/>
                    <a:pt x="495" y="938"/>
                    <a:pt x="495" y="908"/>
                  </a:cubicBezTo>
                  <a:lnTo>
                    <a:pt x="698" y="428"/>
                  </a:lnTo>
                  <a:cubicBezTo>
                    <a:pt x="713" y="385"/>
                    <a:pt x="713" y="327"/>
                    <a:pt x="698" y="298"/>
                  </a:cubicBezTo>
                  <a:cubicBezTo>
                    <a:pt x="684" y="268"/>
                    <a:pt x="655" y="225"/>
                    <a:pt x="611" y="210"/>
                  </a:cubicBezTo>
                  <a:lnTo>
                    <a:pt x="117" y="7"/>
                  </a:lnTo>
                  <a:cubicBezTo>
                    <a:pt x="105" y="3"/>
                    <a:pt x="94" y="1"/>
                    <a:pt x="8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5;p34">
              <a:extLst>
                <a:ext uri="{FF2B5EF4-FFF2-40B4-BE49-F238E27FC236}">
                  <a16:creationId xmlns:a16="http://schemas.microsoft.com/office/drawing/2014/main" id="{48C2F4EF-2CD5-9CF5-7615-40BF1F84C3A2}"/>
                </a:ext>
              </a:extLst>
            </p:cNvPr>
            <p:cNvSpPr/>
            <p:nvPr/>
          </p:nvSpPr>
          <p:spPr>
            <a:xfrm>
              <a:off x="6293013" y="-594825"/>
              <a:ext cx="17850" cy="23600"/>
            </a:xfrm>
            <a:custGeom>
              <a:avLst/>
              <a:gdLst/>
              <a:ahLst/>
              <a:cxnLst/>
              <a:rect l="l" t="t" r="r" b="b"/>
              <a:pathLst>
                <a:path w="714" h="944" extrusionOk="0">
                  <a:moveTo>
                    <a:pt x="278" y="1"/>
                  </a:moveTo>
                  <a:cubicBezTo>
                    <a:pt x="254" y="1"/>
                    <a:pt x="229" y="21"/>
                    <a:pt x="219" y="42"/>
                  </a:cubicBezTo>
                  <a:lnTo>
                    <a:pt x="15" y="537"/>
                  </a:lnTo>
                  <a:cubicBezTo>
                    <a:pt x="1" y="566"/>
                    <a:pt x="1" y="624"/>
                    <a:pt x="15" y="653"/>
                  </a:cubicBezTo>
                  <a:cubicBezTo>
                    <a:pt x="44" y="697"/>
                    <a:pt x="73" y="740"/>
                    <a:pt x="117" y="755"/>
                  </a:cubicBezTo>
                  <a:lnTo>
                    <a:pt x="597" y="944"/>
                  </a:lnTo>
                  <a:lnTo>
                    <a:pt x="655" y="944"/>
                  </a:lnTo>
                  <a:cubicBezTo>
                    <a:pt x="670" y="944"/>
                    <a:pt x="699" y="929"/>
                    <a:pt x="699" y="915"/>
                  </a:cubicBezTo>
                  <a:cubicBezTo>
                    <a:pt x="713" y="886"/>
                    <a:pt x="699" y="842"/>
                    <a:pt x="655" y="827"/>
                  </a:cubicBezTo>
                  <a:lnTo>
                    <a:pt x="161" y="624"/>
                  </a:lnTo>
                  <a:lnTo>
                    <a:pt x="146" y="609"/>
                  </a:lnTo>
                  <a:lnTo>
                    <a:pt x="146" y="595"/>
                  </a:lnTo>
                  <a:lnTo>
                    <a:pt x="350" y="100"/>
                  </a:lnTo>
                  <a:cubicBezTo>
                    <a:pt x="364" y="57"/>
                    <a:pt x="350" y="28"/>
                    <a:pt x="306" y="13"/>
                  </a:cubicBezTo>
                  <a:cubicBezTo>
                    <a:pt x="297" y="4"/>
                    <a:pt x="288" y="1"/>
                    <a:pt x="278"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6;p34">
              <a:extLst>
                <a:ext uri="{FF2B5EF4-FFF2-40B4-BE49-F238E27FC236}">
                  <a16:creationId xmlns:a16="http://schemas.microsoft.com/office/drawing/2014/main" id="{39E6CA30-A874-67B2-18F1-B6285FA38E08}"/>
                </a:ext>
              </a:extLst>
            </p:cNvPr>
            <p:cNvSpPr/>
            <p:nvPr/>
          </p:nvSpPr>
          <p:spPr>
            <a:xfrm>
              <a:off x="6290838" y="-848750"/>
              <a:ext cx="61475" cy="29100"/>
            </a:xfrm>
            <a:custGeom>
              <a:avLst/>
              <a:gdLst/>
              <a:ahLst/>
              <a:cxnLst/>
              <a:rect l="l" t="t" r="r" b="b"/>
              <a:pathLst>
                <a:path w="2459" h="1164" extrusionOk="0">
                  <a:moveTo>
                    <a:pt x="2242" y="0"/>
                  </a:moveTo>
                  <a:cubicBezTo>
                    <a:pt x="2226" y="0"/>
                    <a:pt x="2211" y="1"/>
                    <a:pt x="2196" y="4"/>
                  </a:cubicBezTo>
                  <a:lnTo>
                    <a:pt x="131" y="833"/>
                  </a:lnTo>
                  <a:cubicBezTo>
                    <a:pt x="29" y="876"/>
                    <a:pt x="0" y="964"/>
                    <a:pt x="29" y="1051"/>
                  </a:cubicBezTo>
                  <a:cubicBezTo>
                    <a:pt x="62" y="1128"/>
                    <a:pt x="120" y="1163"/>
                    <a:pt x="185" y="1163"/>
                  </a:cubicBezTo>
                  <a:cubicBezTo>
                    <a:pt x="205" y="1163"/>
                    <a:pt x="226" y="1160"/>
                    <a:pt x="248" y="1153"/>
                  </a:cubicBezTo>
                  <a:lnTo>
                    <a:pt x="2327" y="309"/>
                  </a:lnTo>
                  <a:cubicBezTo>
                    <a:pt x="2415" y="280"/>
                    <a:pt x="2458" y="178"/>
                    <a:pt x="2415" y="91"/>
                  </a:cubicBezTo>
                  <a:cubicBezTo>
                    <a:pt x="2402" y="30"/>
                    <a:pt x="2320" y="0"/>
                    <a:pt x="2242"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7;p34">
              <a:extLst>
                <a:ext uri="{FF2B5EF4-FFF2-40B4-BE49-F238E27FC236}">
                  <a16:creationId xmlns:a16="http://schemas.microsoft.com/office/drawing/2014/main" id="{7251FF75-BF80-51C8-5198-DA33545B31E7}"/>
                </a:ext>
              </a:extLst>
            </p:cNvPr>
            <p:cNvSpPr/>
            <p:nvPr/>
          </p:nvSpPr>
          <p:spPr>
            <a:xfrm>
              <a:off x="6353738" y="-452725"/>
              <a:ext cx="62550" cy="55000"/>
            </a:xfrm>
            <a:custGeom>
              <a:avLst/>
              <a:gdLst/>
              <a:ahLst/>
              <a:cxnLst/>
              <a:rect l="l" t="t" r="r" b="b"/>
              <a:pathLst>
                <a:path w="2502" h="2200" extrusionOk="0">
                  <a:moveTo>
                    <a:pt x="1237" y="1"/>
                  </a:moveTo>
                  <a:cubicBezTo>
                    <a:pt x="1106" y="1"/>
                    <a:pt x="973" y="24"/>
                    <a:pt x="844" y="74"/>
                  </a:cubicBezTo>
                  <a:cubicBezTo>
                    <a:pt x="277" y="307"/>
                    <a:pt x="0" y="946"/>
                    <a:pt x="233" y="1499"/>
                  </a:cubicBezTo>
                  <a:cubicBezTo>
                    <a:pt x="412" y="1935"/>
                    <a:pt x="823" y="2199"/>
                    <a:pt x="1260" y="2199"/>
                  </a:cubicBezTo>
                  <a:cubicBezTo>
                    <a:pt x="1393" y="2199"/>
                    <a:pt x="1527" y="2175"/>
                    <a:pt x="1658" y="2125"/>
                  </a:cubicBezTo>
                  <a:cubicBezTo>
                    <a:pt x="2226" y="1892"/>
                    <a:pt x="2502" y="1252"/>
                    <a:pt x="2284" y="685"/>
                  </a:cubicBezTo>
                  <a:cubicBezTo>
                    <a:pt x="2104" y="269"/>
                    <a:pt x="1681" y="1"/>
                    <a:pt x="1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8;p34">
              <a:extLst>
                <a:ext uri="{FF2B5EF4-FFF2-40B4-BE49-F238E27FC236}">
                  <a16:creationId xmlns:a16="http://schemas.microsoft.com/office/drawing/2014/main" id="{5E809F76-1EAB-D44E-2E06-5B53F6BD7C5F}"/>
                </a:ext>
              </a:extLst>
            </p:cNvPr>
            <p:cNvSpPr/>
            <p:nvPr/>
          </p:nvSpPr>
          <p:spPr>
            <a:xfrm>
              <a:off x="6424263" y="-502475"/>
              <a:ext cx="88400" cy="42300"/>
            </a:xfrm>
            <a:custGeom>
              <a:avLst/>
              <a:gdLst/>
              <a:ahLst/>
              <a:cxnLst/>
              <a:rect l="l" t="t" r="r" b="b"/>
              <a:pathLst>
                <a:path w="3536" h="1692" extrusionOk="0">
                  <a:moveTo>
                    <a:pt x="3208" y="0"/>
                  </a:moveTo>
                  <a:cubicBezTo>
                    <a:pt x="3181" y="0"/>
                    <a:pt x="3154" y="5"/>
                    <a:pt x="3128" y="13"/>
                  </a:cubicBezTo>
                  <a:lnTo>
                    <a:pt x="205" y="1177"/>
                  </a:lnTo>
                  <a:cubicBezTo>
                    <a:pt x="74" y="1235"/>
                    <a:pt x="1" y="1409"/>
                    <a:pt x="59" y="1526"/>
                  </a:cubicBezTo>
                  <a:cubicBezTo>
                    <a:pt x="103" y="1625"/>
                    <a:pt x="207" y="1691"/>
                    <a:pt x="312" y="1691"/>
                  </a:cubicBezTo>
                  <a:cubicBezTo>
                    <a:pt x="344" y="1691"/>
                    <a:pt x="377" y="1685"/>
                    <a:pt x="408" y="1671"/>
                  </a:cubicBezTo>
                  <a:lnTo>
                    <a:pt x="3331" y="508"/>
                  </a:lnTo>
                  <a:cubicBezTo>
                    <a:pt x="3477" y="464"/>
                    <a:pt x="3535" y="319"/>
                    <a:pt x="3477" y="173"/>
                  </a:cubicBezTo>
                  <a:cubicBezTo>
                    <a:pt x="3430" y="68"/>
                    <a:pt x="3318" y="0"/>
                    <a:pt x="3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9;p34">
              <a:extLst>
                <a:ext uri="{FF2B5EF4-FFF2-40B4-BE49-F238E27FC236}">
                  <a16:creationId xmlns:a16="http://schemas.microsoft.com/office/drawing/2014/main" id="{98D64567-C93F-76A4-8CEF-96CA00D6AA15}"/>
                </a:ext>
              </a:extLst>
            </p:cNvPr>
            <p:cNvSpPr/>
            <p:nvPr/>
          </p:nvSpPr>
          <p:spPr>
            <a:xfrm>
              <a:off x="6432988" y="-506475"/>
              <a:ext cx="152025" cy="68125"/>
            </a:xfrm>
            <a:custGeom>
              <a:avLst/>
              <a:gdLst/>
              <a:ahLst/>
              <a:cxnLst/>
              <a:rect l="l" t="t" r="r" b="b"/>
              <a:pathLst>
                <a:path w="6081" h="2725" extrusionOk="0">
                  <a:moveTo>
                    <a:pt x="5754" y="0"/>
                  </a:moveTo>
                  <a:cubicBezTo>
                    <a:pt x="5727" y="0"/>
                    <a:pt x="5699" y="4"/>
                    <a:pt x="5673" y="13"/>
                  </a:cubicBezTo>
                  <a:lnTo>
                    <a:pt x="205" y="2224"/>
                  </a:lnTo>
                  <a:cubicBezTo>
                    <a:pt x="74" y="2267"/>
                    <a:pt x="1" y="2442"/>
                    <a:pt x="59" y="2558"/>
                  </a:cubicBezTo>
                  <a:cubicBezTo>
                    <a:pt x="92" y="2658"/>
                    <a:pt x="202" y="2724"/>
                    <a:pt x="310" y="2724"/>
                  </a:cubicBezTo>
                  <a:cubicBezTo>
                    <a:pt x="343" y="2724"/>
                    <a:pt x="377" y="2718"/>
                    <a:pt x="408" y="2704"/>
                  </a:cubicBezTo>
                  <a:lnTo>
                    <a:pt x="5877" y="508"/>
                  </a:lnTo>
                  <a:cubicBezTo>
                    <a:pt x="6022" y="449"/>
                    <a:pt x="6080" y="304"/>
                    <a:pt x="6022" y="159"/>
                  </a:cubicBezTo>
                  <a:cubicBezTo>
                    <a:pt x="5976" y="66"/>
                    <a:pt x="5864" y="0"/>
                    <a:pt x="5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0;p34">
              <a:extLst>
                <a:ext uri="{FF2B5EF4-FFF2-40B4-BE49-F238E27FC236}">
                  <a16:creationId xmlns:a16="http://schemas.microsoft.com/office/drawing/2014/main" id="{19FB6F8C-FCAD-E546-C6AF-135E4DD4A137}"/>
                </a:ext>
              </a:extLst>
            </p:cNvPr>
            <p:cNvSpPr/>
            <p:nvPr/>
          </p:nvSpPr>
          <p:spPr>
            <a:xfrm>
              <a:off x="6441363" y="-474300"/>
              <a:ext cx="125825" cy="57400"/>
            </a:xfrm>
            <a:custGeom>
              <a:avLst/>
              <a:gdLst/>
              <a:ahLst/>
              <a:cxnLst/>
              <a:rect l="l" t="t" r="r" b="b"/>
              <a:pathLst>
                <a:path w="5033" h="2296" extrusionOk="0">
                  <a:moveTo>
                    <a:pt x="4708" y="0"/>
                  </a:moveTo>
                  <a:cubicBezTo>
                    <a:pt x="4675" y="0"/>
                    <a:pt x="4642" y="7"/>
                    <a:pt x="4611" y="21"/>
                  </a:cubicBezTo>
                  <a:lnTo>
                    <a:pt x="190" y="1780"/>
                  </a:lnTo>
                  <a:cubicBezTo>
                    <a:pt x="73" y="1839"/>
                    <a:pt x="0" y="1999"/>
                    <a:pt x="44" y="2129"/>
                  </a:cubicBezTo>
                  <a:cubicBezTo>
                    <a:pt x="88" y="2229"/>
                    <a:pt x="192" y="2295"/>
                    <a:pt x="297" y="2295"/>
                  </a:cubicBezTo>
                  <a:cubicBezTo>
                    <a:pt x="329" y="2295"/>
                    <a:pt x="362" y="2289"/>
                    <a:pt x="393" y="2275"/>
                  </a:cubicBezTo>
                  <a:lnTo>
                    <a:pt x="4815" y="515"/>
                  </a:lnTo>
                  <a:cubicBezTo>
                    <a:pt x="4960" y="457"/>
                    <a:pt x="5033" y="311"/>
                    <a:pt x="4960" y="166"/>
                  </a:cubicBezTo>
                  <a:cubicBezTo>
                    <a:pt x="4916" y="66"/>
                    <a:pt x="4812" y="0"/>
                    <a:pt x="4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1;p34">
              <a:extLst>
                <a:ext uri="{FF2B5EF4-FFF2-40B4-BE49-F238E27FC236}">
                  <a16:creationId xmlns:a16="http://schemas.microsoft.com/office/drawing/2014/main" id="{D5849BA2-3EB8-AE2F-BAF2-915DBFD0A155}"/>
                </a:ext>
              </a:extLst>
            </p:cNvPr>
            <p:cNvSpPr/>
            <p:nvPr/>
          </p:nvSpPr>
          <p:spPr>
            <a:xfrm>
              <a:off x="6385738" y="-373500"/>
              <a:ext cx="62200" cy="55400"/>
            </a:xfrm>
            <a:custGeom>
              <a:avLst/>
              <a:gdLst/>
              <a:ahLst/>
              <a:cxnLst/>
              <a:rect l="l" t="t" r="r" b="b"/>
              <a:pathLst>
                <a:path w="2488" h="2216" extrusionOk="0">
                  <a:moveTo>
                    <a:pt x="1236" y="1"/>
                  </a:moveTo>
                  <a:cubicBezTo>
                    <a:pt x="1105" y="1"/>
                    <a:pt x="972" y="25"/>
                    <a:pt x="844" y="75"/>
                  </a:cubicBezTo>
                  <a:cubicBezTo>
                    <a:pt x="277" y="323"/>
                    <a:pt x="0" y="948"/>
                    <a:pt x="218" y="1515"/>
                  </a:cubicBezTo>
                  <a:cubicBezTo>
                    <a:pt x="397" y="1951"/>
                    <a:pt x="816" y="2215"/>
                    <a:pt x="1258" y="2215"/>
                  </a:cubicBezTo>
                  <a:cubicBezTo>
                    <a:pt x="1392" y="2215"/>
                    <a:pt x="1527" y="2191"/>
                    <a:pt x="1658" y="2141"/>
                  </a:cubicBezTo>
                  <a:cubicBezTo>
                    <a:pt x="2225" y="1893"/>
                    <a:pt x="2487" y="1268"/>
                    <a:pt x="2269" y="701"/>
                  </a:cubicBezTo>
                  <a:cubicBezTo>
                    <a:pt x="2090" y="265"/>
                    <a:pt x="1671" y="1"/>
                    <a:pt x="1236"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2;p34">
              <a:extLst>
                <a:ext uri="{FF2B5EF4-FFF2-40B4-BE49-F238E27FC236}">
                  <a16:creationId xmlns:a16="http://schemas.microsoft.com/office/drawing/2014/main" id="{9A3E504B-E11A-DC92-6B8B-0B478A68F0FA}"/>
                </a:ext>
              </a:extLst>
            </p:cNvPr>
            <p:cNvSpPr/>
            <p:nvPr/>
          </p:nvSpPr>
          <p:spPr>
            <a:xfrm>
              <a:off x="6456263" y="-423050"/>
              <a:ext cx="88025" cy="42500"/>
            </a:xfrm>
            <a:custGeom>
              <a:avLst/>
              <a:gdLst/>
              <a:ahLst/>
              <a:cxnLst/>
              <a:rect l="l" t="t" r="r" b="b"/>
              <a:pathLst>
                <a:path w="3521" h="1700" extrusionOk="0">
                  <a:moveTo>
                    <a:pt x="3224" y="1"/>
                  </a:moveTo>
                  <a:cubicBezTo>
                    <a:pt x="3192" y="1"/>
                    <a:pt x="3159" y="7"/>
                    <a:pt x="3128" y="21"/>
                  </a:cubicBezTo>
                  <a:lnTo>
                    <a:pt x="204" y="1185"/>
                  </a:lnTo>
                  <a:cubicBezTo>
                    <a:pt x="74" y="1243"/>
                    <a:pt x="1" y="1403"/>
                    <a:pt x="59" y="1534"/>
                  </a:cubicBezTo>
                  <a:cubicBezTo>
                    <a:pt x="92" y="1634"/>
                    <a:pt x="193" y="1700"/>
                    <a:pt x="297" y="1700"/>
                  </a:cubicBezTo>
                  <a:cubicBezTo>
                    <a:pt x="330" y="1700"/>
                    <a:pt x="362" y="1693"/>
                    <a:pt x="393" y="1679"/>
                  </a:cubicBezTo>
                  <a:lnTo>
                    <a:pt x="3331" y="516"/>
                  </a:lnTo>
                  <a:cubicBezTo>
                    <a:pt x="3477" y="458"/>
                    <a:pt x="3520" y="312"/>
                    <a:pt x="3477" y="167"/>
                  </a:cubicBezTo>
                  <a:cubicBezTo>
                    <a:pt x="3432" y="67"/>
                    <a:pt x="332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03;p34">
              <a:extLst>
                <a:ext uri="{FF2B5EF4-FFF2-40B4-BE49-F238E27FC236}">
                  <a16:creationId xmlns:a16="http://schemas.microsoft.com/office/drawing/2014/main" id="{7955736E-08BC-E608-7170-B8B05104BAE0}"/>
                </a:ext>
              </a:extLst>
            </p:cNvPr>
            <p:cNvSpPr/>
            <p:nvPr/>
          </p:nvSpPr>
          <p:spPr>
            <a:xfrm>
              <a:off x="6464988" y="-427025"/>
              <a:ext cx="151650" cy="68300"/>
            </a:xfrm>
            <a:custGeom>
              <a:avLst/>
              <a:gdLst/>
              <a:ahLst/>
              <a:cxnLst/>
              <a:rect l="l" t="t" r="r" b="b"/>
              <a:pathLst>
                <a:path w="6066" h="2732" extrusionOk="0">
                  <a:moveTo>
                    <a:pt x="5763" y="0"/>
                  </a:moveTo>
                  <a:cubicBezTo>
                    <a:pt x="5732" y="0"/>
                    <a:pt x="5701" y="6"/>
                    <a:pt x="5673" y="20"/>
                  </a:cubicBezTo>
                  <a:lnTo>
                    <a:pt x="190" y="2216"/>
                  </a:lnTo>
                  <a:cubicBezTo>
                    <a:pt x="74" y="2275"/>
                    <a:pt x="1" y="2435"/>
                    <a:pt x="44" y="2565"/>
                  </a:cubicBezTo>
                  <a:cubicBezTo>
                    <a:pt x="89" y="2665"/>
                    <a:pt x="192" y="2731"/>
                    <a:pt x="297" y="2731"/>
                  </a:cubicBezTo>
                  <a:cubicBezTo>
                    <a:pt x="330" y="2731"/>
                    <a:pt x="362" y="2725"/>
                    <a:pt x="394" y="2711"/>
                  </a:cubicBezTo>
                  <a:lnTo>
                    <a:pt x="5862" y="515"/>
                  </a:lnTo>
                  <a:cubicBezTo>
                    <a:pt x="6008" y="457"/>
                    <a:pt x="6066" y="311"/>
                    <a:pt x="6008" y="166"/>
                  </a:cubicBezTo>
                  <a:cubicBezTo>
                    <a:pt x="5974" y="66"/>
                    <a:pt x="5865" y="0"/>
                    <a:pt x="5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4;p34">
              <a:extLst>
                <a:ext uri="{FF2B5EF4-FFF2-40B4-BE49-F238E27FC236}">
                  <a16:creationId xmlns:a16="http://schemas.microsoft.com/office/drawing/2014/main" id="{5030D490-9F77-35C2-BF24-66A920B78601}"/>
                </a:ext>
              </a:extLst>
            </p:cNvPr>
            <p:cNvSpPr/>
            <p:nvPr/>
          </p:nvSpPr>
          <p:spPr>
            <a:xfrm>
              <a:off x="6472988" y="-394675"/>
              <a:ext cx="125475" cy="57400"/>
            </a:xfrm>
            <a:custGeom>
              <a:avLst/>
              <a:gdLst/>
              <a:ahLst/>
              <a:cxnLst/>
              <a:rect l="l" t="t" r="r" b="b"/>
              <a:pathLst>
                <a:path w="5019" h="2296" extrusionOk="0">
                  <a:moveTo>
                    <a:pt x="4716" y="0"/>
                  </a:moveTo>
                  <a:cubicBezTo>
                    <a:pt x="4684" y="0"/>
                    <a:pt x="4653" y="7"/>
                    <a:pt x="4626" y="21"/>
                  </a:cubicBezTo>
                  <a:lnTo>
                    <a:pt x="204" y="1781"/>
                  </a:lnTo>
                  <a:cubicBezTo>
                    <a:pt x="74" y="1839"/>
                    <a:pt x="1" y="1999"/>
                    <a:pt x="59" y="2130"/>
                  </a:cubicBezTo>
                  <a:cubicBezTo>
                    <a:pt x="103" y="2229"/>
                    <a:pt x="207" y="2295"/>
                    <a:pt x="311" y="2295"/>
                  </a:cubicBezTo>
                  <a:cubicBezTo>
                    <a:pt x="344" y="2295"/>
                    <a:pt x="377" y="2289"/>
                    <a:pt x="408" y="2275"/>
                  </a:cubicBezTo>
                  <a:lnTo>
                    <a:pt x="4815" y="515"/>
                  </a:lnTo>
                  <a:cubicBezTo>
                    <a:pt x="4960" y="457"/>
                    <a:pt x="5018" y="297"/>
                    <a:pt x="4960" y="166"/>
                  </a:cubicBezTo>
                  <a:cubicBezTo>
                    <a:pt x="4927" y="66"/>
                    <a:pt x="4818" y="0"/>
                    <a:pt x="4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5;p34">
              <a:extLst>
                <a:ext uri="{FF2B5EF4-FFF2-40B4-BE49-F238E27FC236}">
                  <a16:creationId xmlns:a16="http://schemas.microsoft.com/office/drawing/2014/main" id="{F0557EF7-4C12-603B-B30C-A0B1999D05FF}"/>
                </a:ext>
              </a:extLst>
            </p:cNvPr>
            <p:cNvSpPr/>
            <p:nvPr/>
          </p:nvSpPr>
          <p:spPr>
            <a:xfrm>
              <a:off x="6196688" y="-598150"/>
              <a:ext cx="128350" cy="96675"/>
            </a:xfrm>
            <a:custGeom>
              <a:avLst/>
              <a:gdLst/>
              <a:ahLst/>
              <a:cxnLst/>
              <a:rect l="l" t="t" r="r" b="b"/>
              <a:pathLst>
                <a:path w="5134" h="3867" extrusionOk="0">
                  <a:moveTo>
                    <a:pt x="1730" y="1"/>
                  </a:moveTo>
                  <a:cubicBezTo>
                    <a:pt x="1730" y="1"/>
                    <a:pt x="43" y="815"/>
                    <a:pt x="14" y="1746"/>
                  </a:cubicBezTo>
                  <a:cubicBezTo>
                    <a:pt x="1" y="2567"/>
                    <a:pt x="1646" y="3866"/>
                    <a:pt x="3871" y="3866"/>
                  </a:cubicBezTo>
                  <a:cubicBezTo>
                    <a:pt x="4129" y="3866"/>
                    <a:pt x="4396" y="3849"/>
                    <a:pt x="4668" y="3811"/>
                  </a:cubicBezTo>
                  <a:cubicBezTo>
                    <a:pt x="5133" y="3244"/>
                    <a:pt x="3403" y="1964"/>
                    <a:pt x="2399" y="1673"/>
                  </a:cubicBezTo>
                  <a:cubicBezTo>
                    <a:pt x="2196" y="1193"/>
                    <a:pt x="1730" y="1"/>
                    <a:pt x="1730"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6;p34">
              <a:extLst>
                <a:ext uri="{FF2B5EF4-FFF2-40B4-BE49-F238E27FC236}">
                  <a16:creationId xmlns:a16="http://schemas.microsoft.com/office/drawing/2014/main" id="{B714E52A-070A-4747-A7D3-CD4D16273D01}"/>
                </a:ext>
              </a:extLst>
            </p:cNvPr>
            <p:cNvSpPr/>
            <p:nvPr/>
          </p:nvSpPr>
          <p:spPr>
            <a:xfrm>
              <a:off x="6220738" y="-537800"/>
              <a:ext cx="128300" cy="96700"/>
            </a:xfrm>
            <a:custGeom>
              <a:avLst/>
              <a:gdLst/>
              <a:ahLst/>
              <a:cxnLst/>
              <a:rect l="l" t="t" r="r" b="b"/>
              <a:pathLst>
                <a:path w="5132" h="3868" extrusionOk="0">
                  <a:moveTo>
                    <a:pt x="1728" y="1"/>
                  </a:moveTo>
                  <a:cubicBezTo>
                    <a:pt x="1728" y="1"/>
                    <a:pt x="41" y="815"/>
                    <a:pt x="26" y="1746"/>
                  </a:cubicBezTo>
                  <a:cubicBezTo>
                    <a:pt x="0" y="2579"/>
                    <a:pt x="1653" y="3867"/>
                    <a:pt x="3877" y="3867"/>
                  </a:cubicBezTo>
                  <a:cubicBezTo>
                    <a:pt x="4138" y="3867"/>
                    <a:pt x="4406" y="3849"/>
                    <a:pt x="4680" y="3811"/>
                  </a:cubicBezTo>
                  <a:cubicBezTo>
                    <a:pt x="5131" y="3259"/>
                    <a:pt x="3401" y="1964"/>
                    <a:pt x="2397" y="1673"/>
                  </a:cubicBezTo>
                  <a:cubicBezTo>
                    <a:pt x="2223" y="1223"/>
                    <a:pt x="1728" y="1"/>
                    <a:pt x="1728"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7;p34">
              <a:extLst>
                <a:ext uri="{FF2B5EF4-FFF2-40B4-BE49-F238E27FC236}">
                  <a16:creationId xmlns:a16="http://schemas.microsoft.com/office/drawing/2014/main" id="{C00139EC-ABCE-DA12-6A5E-3D9896F2233C}"/>
                </a:ext>
              </a:extLst>
            </p:cNvPr>
            <p:cNvSpPr/>
            <p:nvPr/>
          </p:nvSpPr>
          <p:spPr>
            <a:xfrm>
              <a:off x="6256338" y="-463250"/>
              <a:ext cx="105425" cy="79375"/>
            </a:xfrm>
            <a:custGeom>
              <a:avLst/>
              <a:gdLst/>
              <a:ahLst/>
              <a:cxnLst/>
              <a:rect l="l" t="t" r="r" b="b"/>
              <a:pathLst>
                <a:path w="4217" h="3175" extrusionOk="0">
                  <a:moveTo>
                    <a:pt x="1438" y="0"/>
                  </a:moveTo>
                  <a:cubicBezTo>
                    <a:pt x="1438" y="0"/>
                    <a:pt x="28" y="669"/>
                    <a:pt x="13" y="1440"/>
                  </a:cubicBezTo>
                  <a:cubicBezTo>
                    <a:pt x="0" y="2116"/>
                    <a:pt x="1346" y="3175"/>
                    <a:pt x="3178" y="3175"/>
                  </a:cubicBezTo>
                  <a:cubicBezTo>
                    <a:pt x="3397" y="3175"/>
                    <a:pt x="3622" y="3160"/>
                    <a:pt x="3853" y="3127"/>
                  </a:cubicBezTo>
                  <a:cubicBezTo>
                    <a:pt x="4216" y="2647"/>
                    <a:pt x="2791" y="1600"/>
                    <a:pt x="1977" y="1367"/>
                  </a:cubicBezTo>
                  <a:cubicBezTo>
                    <a:pt x="1817" y="1004"/>
                    <a:pt x="1438" y="0"/>
                    <a:pt x="1438" y="0"/>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8;p34">
              <a:extLst>
                <a:ext uri="{FF2B5EF4-FFF2-40B4-BE49-F238E27FC236}">
                  <a16:creationId xmlns:a16="http://schemas.microsoft.com/office/drawing/2014/main" id="{EFA16286-08A2-6590-23F3-DF32C03F4BA0}"/>
                </a:ext>
              </a:extLst>
            </p:cNvPr>
            <p:cNvSpPr/>
            <p:nvPr/>
          </p:nvSpPr>
          <p:spPr>
            <a:xfrm>
              <a:off x="6442463" y="-772425"/>
              <a:ext cx="262175" cy="304550"/>
            </a:xfrm>
            <a:custGeom>
              <a:avLst/>
              <a:gdLst/>
              <a:ahLst/>
              <a:cxnLst/>
              <a:rect l="l" t="t" r="r" b="b"/>
              <a:pathLst>
                <a:path w="10487" h="12182" extrusionOk="0">
                  <a:moveTo>
                    <a:pt x="751" y="1"/>
                  </a:moveTo>
                  <a:cubicBezTo>
                    <a:pt x="715" y="1"/>
                    <a:pt x="683" y="12"/>
                    <a:pt x="655" y="34"/>
                  </a:cubicBezTo>
                  <a:cubicBezTo>
                    <a:pt x="262" y="339"/>
                    <a:pt x="0" y="1939"/>
                    <a:pt x="1484" y="3423"/>
                  </a:cubicBezTo>
                  <a:cubicBezTo>
                    <a:pt x="2153" y="4092"/>
                    <a:pt x="3433" y="4732"/>
                    <a:pt x="3796" y="5633"/>
                  </a:cubicBezTo>
                  <a:cubicBezTo>
                    <a:pt x="4029" y="6157"/>
                    <a:pt x="3782" y="6724"/>
                    <a:pt x="3782" y="7277"/>
                  </a:cubicBezTo>
                  <a:cubicBezTo>
                    <a:pt x="3767" y="8600"/>
                    <a:pt x="4378" y="9895"/>
                    <a:pt x="5352" y="10797"/>
                  </a:cubicBezTo>
                  <a:cubicBezTo>
                    <a:pt x="6028" y="11440"/>
                    <a:pt x="7252" y="12181"/>
                    <a:pt x="8325" y="12181"/>
                  </a:cubicBezTo>
                  <a:cubicBezTo>
                    <a:pt x="8683" y="12181"/>
                    <a:pt x="9024" y="12099"/>
                    <a:pt x="9323" y="11902"/>
                  </a:cubicBezTo>
                  <a:cubicBezTo>
                    <a:pt x="9875" y="11538"/>
                    <a:pt x="10486" y="10578"/>
                    <a:pt x="10457" y="9909"/>
                  </a:cubicBezTo>
                  <a:cubicBezTo>
                    <a:pt x="10472" y="9371"/>
                    <a:pt x="10137" y="8717"/>
                    <a:pt x="9788" y="8120"/>
                  </a:cubicBezTo>
                  <a:cubicBezTo>
                    <a:pt x="9643" y="7873"/>
                    <a:pt x="9497" y="7641"/>
                    <a:pt x="9381" y="7437"/>
                  </a:cubicBezTo>
                  <a:cubicBezTo>
                    <a:pt x="8334" y="5459"/>
                    <a:pt x="6879" y="3975"/>
                    <a:pt x="4800" y="3016"/>
                  </a:cubicBezTo>
                  <a:cubicBezTo>
                    <a:pt x="2351" y="1879"/>
                    <a:pt x="1224" y="1"/>
                    <a:pt x="75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9;p34">
              <a:extLst>
                <a:ext uri="{FF2B5EF4-FFF2-40B4-BE49-F238E27FC236}">
                  <a16:creationId xmlns:a16="http://schemas.microsoft.com/office/drawing/2014/main" id="{F0BE57BA-DC55-3B80-8A9D-22C1DA4E7BE0}"/>
                </a:ext>
              </a:extLst>
            </p:cNvPr>
            <p:cNvSpPr/>
            <p:nvPr/>
          </p:nvSpPr>
          <p:spPr>
            <a:xfrm>
              <a:off x="6452263" y="-772275"/>
              <a:ext cx="54575" cy="54275"/>
            </a:xfrm>
            <a:custGeom>
              <a:avLst/>
              <a:gdLst/>
              <a:ahLst/>
              <a:cxnLst/>
              <a:rect l="l" t="t" r="r" b="b"/>
              <a:pathLst>
                <a:path w="2183" h="2171" extrusionOk="0">
                  <a:moveTo>
                    <a:pt x="376" y="0"/>
                  </a:moveTo>
                  <a:cubicBezTo>
                    <a:pt x="344" y="0"/>
                    <a:pt x="316" y="9"/>
                    <a:pt x="292" y="28"/>
                  </a:cubicBezTo>
                  <a:cubicBezTo>
                    <a:pt x="161" y="144"/>
                    <a:pt x="30" y="377"/>
                    <a:pt x="1" y="726"/>
                  </a:cubicBezTo>
                  <a:cubicBezTo>
                    <a:pt x="132" y="1002"/>
                    <a:pt x="524" y="1613"/>
                    <a:pt x="946" y="1991"/>
                  </a:cubicBezTo>
                  <a:cubicBezTo>
                    <a:pt x="1080" y="2117"/>
                    <a:pt x="1245" y="2170"/>
                    <a:pt x="1409" y="2170"/>
                  </a:cubicBezTo>
                  <a:cubicBezTo>
                    <a:pt x="1780" y="2170"/>
                    <a:pt x="2152" y="1898"/>
                    <a:pt x="2182" y="1555"/>
                  </a:cubicBezTo>
                  <a:cubicBezTo>
                    <a:pt x="1214" y="731"/>
                    <a:pt x="657" y="0"/>
                    <a:pt x="37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10;p34">
              <a:extLst>
                <a:ext uri="{FF2B5EF4-FFF2-40B4-BE49-F238E27FC236}">
                  <a16:creationId xmlns:a16="http://schemas.microsoft.com/office/drawing/2014/main" id="{CAD8C91C-87D7-B2B4-7E11-B87C8E5437C5}"/>
                </a:ext>
              </a:extLst>
            </p:cNvPr>
            <p:cNvSpPr/>
            <p:nvPr/>
          </p:nvSpPr>
          <p:spPr>
            <a:xfrm>
              <a:off x="6265388" y="-528675"/>
              <a:ext cx="51650" cy="26825"/>
            </a:xfrm>
            <a:custGeom>
              <a:avLst/>
              <a:gdLst/>
              <a:ahLst/>
              <a:cxnLst/>
              <a:rect l="l" t="t" r="r" b="b"/>
              <a:pathLst>
                <a:path w="2066" h="1073" extrusionOk="0">
                  <a:moveTo>
                    <a:pt x="661" y="1"/>
                  </a:moveTo>
                  <a:cubicBezTo>
                    <a:pt x="583" y="1"/>
                    <a:pt x="512" y="9"/>
                    <a:pt x="451" y="29"/>
                  </a:cubicBezTo>
                  <a:cubicBezTo>
                    <a:pt x="44" y="159"/>
                    <a:pt x="0" y="712"/>
                    <a:pt x="320" y="1018"/>
                  </a:cubicBezTo>
                  <a:cubicBezTo>
                    <a:pt x="567" y="1054"/>
                    <a:pt x="826" y="1072"/>
                    <a:pt x="1093" y="1072"/>
                  </a:cubicBezTo>
                  <a:cubicBezTo>
                    <a:pt x="1360" y="1072"/>
                    <a:pt x="1636" y="1054"/>
                    <a:pt x="1920" y="1018"/>
                  </a:cubicBezTo>
                  <a:cubicBezTo>
                    <a:pt x="2065" y="828"/>
                    <a:pt x="1978" y="567"/>
                    <a:pt x="1716" y="247"/>
                  </a:cubicBezTo>
                  <a:cubicBezTo>
                    <a:pt x="1445" y="152"/>
                    <a:pt x="993" y="1"/>
                    <a:pt x="661"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1;p34">
              <a:extLst>
                <a:ext uri="{FF2B5EF4-FFF2-40B4-BE49-F238E27FC236}">
                  <a16:creationId xmlns:a16="http://schemas.microsoft.com/office/drawing/2014/main" id="{A1B8169B-D1C3-2CF6-1101-97BB36C82146}"/>
                </a:ext>
              </a:extLst>
            </p:cNvPr>
            <p:cNvSpPr/>
            <p:nvPr/>
          </p:nvSpPr>
          <p:spPr>
            <a:xfrm>
              <a:off x="6291563" y="-468675"/>
              <a:ext cx="50550" cy="27650"/>
            </a:xfrm>
            <a:custGeom>
              <a:avLst/>
              <a:gdLst/>
              <a:ahLst/>
              <a:cxnLst/>
              <a:rect l="l" t="t" r="r" b="b"/>
              <a:pathLst>
                <a:path w="2022" h="1106" extrusionOk="0">
                  <a:moveTo>
                    <a:pt x="675" y="0"/>
                  </a:moveTo>
                  <a:cubicBezTo>
                    <a:pt x="593" y="0"/>
                    <a:pt x="517" y="9"/>
                    <a:pt x="451" y="28"/>
                  </a:cubicBezTo>
                  <a:cubicBezTo>
                    <a:pt x="44" y="159"/>
                    <a:pt x="0" y="755"/>
                    <a:pt x="364" y="1075"/>
                  </a:cubicBezTo>
                  <a:cubicBezTo>
                    <a:pt x="561" y="1094"/>
                    <a:pt x="769" y="1105"/>
                    <a:pt x="983" y="1105"/>
                  </a:cubicBezTo>
                  <a:cubicBezTo>
                    <a:pt x="1259" y="1105"/>
                    <a:pt x="1546" y="1087"/>
                    <a:pt x="1833" y="1046"/>
                  </a:cubicBezTo>
                  <a:cubicBezTo>
                    <a:pt x="2022" y="857"/>
                    <a:pt x="1877" y="523"/>
                    <a:pt x="1586" y="203"/>
                  </a:cubicBezTo>
                  <a:cubicBezTo>
                    <a:pt x="1315" y="101"/>
                    <a:pt x="958" y="0"/>
                    <a:pt x="67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2;p34">
              <a:extLst>
                <a:ext uri="{FF2B5EF4-FFF2-40B4-BE49-F238E27FC236}">
                  <a16:creationId xmlns:a16="http://schemas.microsoft.com/office/drawing/2014/main" id="{579B5A2A-8F24-2015-62C2-073B76E6D71E}"/>
                </a:ext>
              </a:extLst>
            </p:cNvPr>
            <p:cNvSpPr/>
            <p:nvPr/>
          </p:nvSpPr>
          <p:spPr>
            <a:xfrm>
              <a:off x="6313013" y="-405550"/>
              <a:ext cx="41850" cy="21850"/>
            </a:xfrm>
            <a:custGeom>
              <a:avLst/>
              <a:gdLst/>
              <a:ahLst/>
              <a:cxnLst/>
              <a:rect l="l" t="t" r="r" b="b"/>
              <a:pathLst>
                <a:path w="1674" h="874" extrusionOk="0">
                  <a:moveTo>
                    <a:pt x="560" y="0"/>
                  </a:moveTo>
                  <a:cubicBezTo>
                    <a:pt x="538" y="0"/>
                    <a:pt x="516" y="2"/>
                    <a:pt x="495" y="5"/>
                  </a:cubicBezTo>
                  <a:cubicBezTo>
                    <a:pt x="131" y="34"/>
                    <a:pt x="0" y="485"/>
                    <a:pt x="204" y="819"/>
                  </a:cubicBezTo>
                  <a:cubicBezTo>
                    <a:pt x="408" y="856"/>
                    <a:pt x="629" y="874"/>
                    <a:pt x="862" y="874"/>
                  </a:cubicBezTo>
                  <a:cubicBezTo>
                    <a:pt x="1095" y="874"/>
                    <a:pt x="1339" y="856"/>
                    <a:pt x="1586" y="819"/>
                  </a:cubicBezTo>
                  <a:cubicBezTo>
                    <a:pt x="1673" y="732"/>
                    <a:pt x="1658" y="587"/>
                    <a:pt x="1571" y="412"/>
                  </a:cubicBezTo>
                  <a:cubicBezTo>
                    <a:pt x="1314" y="263"/>
                    <a:pt x="867" y="0"/>
                    <a:pt x="5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13;p34">
              <a:extLst>
                <a:ext uri="{FF2B5EF4-FFF2-40B4-BE49-F238E27FC236}">
                  <a16:creationId xmlns:a16="http://schemas.microsoft.com/office/drawing/2014/main" id="{1F8EA0E9-C83B-87F4-F2FC-E251963A895D}"/>
                </a:ext>
              </a:extLst>
            </p:cNvPr>
            <p:cNvSpPr/>
            <p:nvPr/>
          </p:nvSpPr>
          <p:spPr>
            <a:xfrm>
              <a:off x="6656988" y="-546150"/>
              <a:ext cx="204350" cy="232350"/>
            </a:xfrm>
            <a:custGeom>
              <a:avLst/>
              <a:gdLst/>
              <a:ahLst/>
              <a:cxnLst/>
              <a:rect l="l" t="t" r="r" b="b"/>
              <a:pathLst>
                <a:path w="8174" h="9294" extrusionOk="0">
                  <a:moveTo>
                    <a:pt x="3927" y="0"/>
                  </a:moveTo>
                  <a:cubicBezTo>
                    <a:pt x="4625" y="7258"/>
                    <a:pt x="0" y="8349"/>
                    <a:pt x="0" y="8349"/>
                  </a:cubicBezTo>
                  <a:cubicBezTo>
                    <a:pt x="0" y="8349"/>
                    <a:pt x="3272" y="9207"/>
                    <a:pt x="5134" y="9294"/>
                  </a:cubicBezTo>
                  <a:cubicBezTo>
                    <a:pt x="8174" y="6734"/>
                    <a:pt x="7621" y="2284"/>
                    <a:pt x="7621" y="2284"/>
                  </a:cubicBezTo>
                  <a:lnTo>
                    <a:pt x="3927" y="0"/>
                  </a:ln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4;p34">
              <a:extLst>
                <a:ext uri="{FF2B5EF4-FFF2-40B4-BE49-F238E27FC236}">
                  <a16:creationId xmlns:a16="http://schemas.microsoft.com/office/drawing/2014/main" id="{12CF314B-735B-BFFF-21BB-AC406D46AC67}"/>
                </a:ext>
              </a:extLst>
            </p:cNvPr>
            <p:cNvSpPr/>
            <p:nvPr/>
          </p:nvSpPr>
          <p:spPr>
            <a:xfrm>
              <a:off x="6276663" y="36700"/>
              <a:ext cx="205075" cy="68225"/>
            </a:xfrm>
            <a:custGeom>
              <a:avLst/>
              <a:gdLst/>
              <a:ahLst/>
              <a:cxnLst/>
              <a:rect l="l" t="t" r="r" b="b"/>
              <a:pathLst>
                <a:path w="8203" h="2729" extrusionOk="0">
                  <a:moveTo>
                    <a:pt x="2881" y="0"/>
                  </a:moveTo>
                  <a:cubicBezTo>
                    <a:pt x="1242" y="0"/>
                    <a:pt x="0" y="277"/>
                    <a:pt x="0" y="277"/>
                  </a:cubicBezTo>
                  <a:cubicBezTo>
                    <a:pt x="87" y="960"/>
                    <a:pt x="1454" y="2618"/>
                    <a:pt x="3651" y="2720"/>
                  </a:cubicBezTo>
                  <a:cubicBezTo>
                    <a:pt x="3762" y="2726"/>
                    <a:pt x="3872" y="2729"/>
                    <a:pt x="3982" y="2729"/>
                  </a:cubicBezTo>
                  <a:cubicBezTo>
                    <a:pt x="6056" y="2729"/>
                    <a:pt x="7858" y="1730"/>
                    <a:pt x="8203" y="1426"/>
                  </a:cubicBezTo>
                  <a:cubicBezTo>
                    <a:pt x="6607" y="284"/>
                    <a:pt x="4540" y="0"/>
                    <a:pt x="2881"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15;p34">
              <a:extLst>
                <a:ext uri="{FF2B5EF4-FFF2-40B4-BE49-F238E27FC236}">
                  <a16:creationId xmlns:a16="http://schemas.microsoft.com/office/drawing/2014/main" id="{C137C624-70F0-003C-E5E7-F995F12540E6}"/>
                </a:ext>
              </a:extLst>
            </p:cNvPr>
            <p:cNvSpPr/>
            <p:nvPr/>
          </p:nvSpPr>
          <p:spPr>
            <a:xfrm>
              <a:off x="6251186" y="-513296"/>
              <a:ext cx="350550" cy="759687"/>
            </a:xfrm>
            <a:custGeom>
              <a:avLst/>
              <a:gdLst/>
              <a:ahLst/>
              <a:cxnLst/>
              <a:rect l="l" t="t" r="r" b="b"/>
              <a:pathLst>
                <a:path w="14022" h="33507" extrusionOk="0">
                  <a:moveTo>
                    <a:pt x="7377" y="1"/>
                  </a:moveTo>
                  <a:cubicBezTo>
                    <a:pt x="7326" y="1"/>
                    <a:pt x="7281" y="18"/>
                    <a:pt x="7244" y="53"/>
                  </a:cubicBezTo>
                  <a:cubicBezTo>
                    <a:pt x="6953" y="315"/>
                    <a:pt x="6749" y="5115"/>
                    <a:pt x="6633" y="6598"/>
                  </a:cubicBezTo>
                  <a:cubicBezTo>
                    <a:pt x="6604" y="7107"/>
                    <a:pt x="6589" y="7762"/>
                    <a:pt x="6589" y="8387"/>
                  </a:cubicBezTo>
                  <a:cubicBezTo>
                    <a:pt x="6589" y="8387"/>
                    <a:pt x="6229" y="7879"/>
                    <a:pt x="5560" y="7879"/>
                  </a:cubicBezTo>
                  <a:cubicBezTo>
                    <a:pt x="5389" y="7879"/>
                    <a:pt x="5199" y="7912"/>
                    <a:pt x="4990" y="7994"/>
                  </a:cubicBezTo>
                  <a:cubicBezTo>
                    <a:pt x="3942" y="8416"/>
                    <a:pt x="3942" y="9493"/>
                    <a:pt x="3942" y="9493"/>
                  </a:cubicBezTo>
                  <a:cubicBezTo>
                    <a:pt x="3942" y="9493"/>
                    <a:pt x="3876" y="9327"/>
                    <a:pt x="3532" y="9327"/>
                  </a:cubicBezTo>
                  <a:cubicBezTo>
                    <a:pt x="3367" y="9327"/>
                    <a:pt x="3139" y="9365"/>
                    <a:pt x="2823" y="9478"/>
                  </a:cubicBezTo>
                  <a:cubicBezTo>
                    <a:pt x="1834" y="9812"/>
                    <a:pt x="2023" y="11165"/>
                    <a:pt x="2023" y="11165"/>
                  </a:cubicBezTo>
                  <a:cubicBezTo>
                    <a:pt x="2023" y="11165"/>
                    <a:pt x="1831" y="11065"/>
                    <a:pt x="1545" y="11065"/>
                  </a:cubicBezTo>
                  <a:cubicBezTo>
                    <a:pt x="1309" y="11065"/>
                    <a:pt x="1008" y="11133"/>
                    <a:pt x="699" y="11383"/>
                  </a:cubicBezTo>
                  <a:cubicBezTo>
                    <a:pt x="1" y="11921"/>
                    <a:pt x="117" y="13419"/>
                    <a:pt x="117" y="13419"/>
                  </a:cubicBezTo>
                  <a:cubicBezTo>
                    <a:pt x="1" y="14321"/>
                    <a:pt x="1310" y="19862"/>
                    <a:pt x="1790" y="21317"/>
                  </a:cubicBezTo>
                  <a:cubicBezTo>
                    <a:pt x="2255" y="22771"/>
                    <a:pt x="1761" y="30174"/>
                    <a:pt x="1426" y="32327"/>
                  </a:cubicBezTo>
                  <a:cubicBezTo>
                    <a:pt x="2423" y="33219"/>
                    <a:pt x="3514" y="33506"/>
                    <a:pt x="4505" y="33506"/>
                  </a:cubicBezTo>
                  <a:cubicBezTo>
                    <a:pt x="6291" y="33506"/>
                    <a:pt x="7753" y="32574"/>
                    <a:pt x="7753" y="32574"/>
                  </a:cubicBezTo>
                  <a:cubicBezTo>
                    <a:pt x="7753" y="32574"/>
                    <a:pt x="8364" y="22888"/>
                    <a:pt x="8786" y="21971"/>
                  </a:cubicBezTo>
                  <a:cubicBezTo>
                    <a:pt x="10473" y="20953"/>
                    <a:pt x="12523" y="18437"/>
                    <a:pt x="12567" y="16735"/>
                  </a:cubicBezTo>
                  <a:cubicBezTo>
                    <a:pt x="12567" y="16735"/>
                    <a:pt x="13498" y="11325"/>
                    <a:pt x="14021" y="8765"/>
                  </a:cubicBezTo>
                  <a:cubicBezTo>
                    <a:pt x="13964" y="8662"/>
                    <a:pt x="13852" y="8613"/>
                    <a:pt x="13707" y="8613"/>
                  </a:cubicBezTo>
                  <a:cubicBezTo>
                    <a:pt x="13157" y="8613"/>
                    <a:pt x="12123" y="9322"/>
                    <a:pt x="11709" y="10496"/>
                  </a:cubicBezTo>
                  <a:cubicBezTo>
                    <a:pt x="11403" y="11325"/>
                    <a:pt x="11113" y="12838"/>
                    <a:pt x="10269" y="13347"/>
                  </a:cubicBezTo>
                  <a:cubicBezTo>
                    <a:pt x="10216" y="13385"/>
                    <a:pt x="10151" y="13407"/>
                    <a:pt x="10084" y="13407"/>
                  </a:cubicBezTo>
                  <a:cubicBezTo>
                    <a:pt x="10023" y="13407"/>
                    <a:pt x="9961" y="13388"/>
                    <a:pt x="9905" y="13347"/>
                  </a:cubicBezTo>
                  <a:cubicBezTo>
                    <a:pt x="9818" y="13274"/>
                    <a:pt x="9789" y="13158"/>
                    <a:pt x="9745" y="13041"/>
                  </a:cubicBezTo>
                  <a:cubicBezTo>
                    <a:pt x="9644" y="12576"/>
                    <a:pt x="9571" y="12110"/>
                    <a:pt x="9498" y="11630"/>
                  </a:cubicBezTo>
                  <a:cubicBezTo>
                    <a:pt x="9309" y="10220"/>
                    <a:pt x="9295" y="8722"/>
                    <a:pt x="9178" y="7369"/>
                  </a:cubicBezTo>
                  <a:cubicBezTo>
                    <a:pt x="9033" y="5624"/>
                    <a:pt x="9033" y="3748"/>
                    <a:pt x="8626" y="2017"/>
                  </a:cubicBezTo>
                  <a:cubicBezTo>
                    <a:pt x="8322" y="788"/>
                    <a:pt x="7720" y="1"/>
                    <a:pt x="7377"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6;p34">
              <a:extLst>
                <a:ext uri="{FF2B5EF4-FFF2-40B4-BE49-F238E27FC236}">
                  <a16:creationId xmlns:a16="http://schemas.microsoft.com/office/drawing/2014/main" id="{21D4EB5A-3F73-B770-119E-0998BB46A759}"/>
                </a:ext>
              </a:extLst>
            </p:cNvPr>
            <p:cNvSpPr/>
            <p:nvPr/>
          </p:nvSpPr>
          <p:spPr>
            <a:xfrm>
              <a:off x="6423913" y="-513450"/>
              <a:ext cx="35650" cy="64800"/>
            </a:xfrm>
            <a:custGeom>
              <a:avLst/>
              <a:gdLst/>
              <a:ahLst/>
              <a:cxnLst/>
              <a:rect l="l" t="t" r="r" b="b"/>
              <a:pathLst>
                <a:path w="1426" h="2592" extrusionOk="0">
                  <a:moveTo>
                    <a:pt x="460" y="0"/>
                  </a:moveTo>
                  <a:cubicBezTo>
                    <a:pt x="413" y="0"/>
                    <a:pt x="370" y="15"/>
                    <a:pt x="335" y="45"/>
                  </a:cubicBezTo>
                  <a:cubicBezTo>
                    <a:pt x="204" y="147"/>
                    <a:pt x="88" y="1136"/>
                    <a:pt x="0" y="2299"/>
                  </a:cubicBezTo>
                  <a:cubicBezTo>
                    <a:pt x="176" y="2510"/>
                    <a:pt x="410" y="2591"/>
                    <a:pt x="635" y="2591"/>
                  </a:cubicBezTo>
                  <a:cubicBezTo>
                    <a:pt x="970" y="2591"/>
                    <a:pt x="1283" y="2412"/>
                    <a:pt x="1353" y="2212"/>
                  </a:cubicBezTo>
                  <a:cubicBezTo>
                    <a:pt x="1426" y="1950"/>
                    <a:pt x="1324" y="1267"/>
                    <a:pt x="1251" y="787"/>
                  </a:cubicBezTo>
                  <a:cubicBezTo>
                    <a:pt x="979" y="278"/>
                    <a:pt x="669" y="0"/>
                    <a:pt x="4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7;p34">
              <a:extLst>
                <a:ext uri="{FF2B5EF4-FFF2-40B4-BE49-F238E27FC236}">
                  <a16:creationId xmlns:a16="http://schemas.microsoft.com/office/drawing/2014/main" id="{5FF6E39C-A0D4-BECF-8C9D-CA3B87A3A909}"/>
                </a:ext>
              </a:extLst>
            </p:cNvPr>
            <p:cNvSpPr/>
            <p:nvPr/>
          </p:nvSpPr>
          <p:spPr>
            <a:xfrm>
              <a:off x="6574813" y="-298300"/>
              <a:ext cx="26550" cy="60150"/>
            </a:xfrm>
            <a:custGeom>
              <a:avLst/>
              <a:gdLst/>
              <a:ahLst/>
              <a:cxnLst/>
              <a:rect l="l" t="t" r="r" b="b"/>
              <a:pathLst>
                <a:path w="1062" h="2406" extrusionOk="0">
                  <a:moveTo>
                    <a:pt x="766" y="1"/>
                  </a:moveTo>
                  <a:cubicBezTo>
                    <a:pt x="653" y="1"/>
                    <a:pt x="516" y="33"/>
                    <a:pt x="364" y="93"/>
                  </a:cubicBezTo>
                  <a:cubicBezTo>
                    <a:pt x="233" y="485"/>
                    <a:pt x="44" y="1198"/>
                    <a:pt x="15" y="1692"/>
                  </a:cubicBezTo>
                  <a:cubicBezTo>
                    <a:pt x="0" y="2274"/>
                    <a:pt x="247" y="2405"/>
                    <a:pt x="596" y="2405"/>
                  </a:cubicBezTo>
                  <a:cubicBezTo>
                    <a:pt x="742" y="1605"/>
                    <a:pt x="916" y="820"/>
                    <a:pt x="1062" y="151"/>
                  </a:cubicBezTo>
                  <a:cubicBezTo>
                    <a:pt x="1006" y="48"/>
                    <a:pt x="903" y="1"/>
                    <a:pt x="766"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8;p34">
              <a:extLst>
                <a:ext uri="{FF2B5EF4-FFF2-40B4-BE49-F238E27FC236}">
                  <a16:creationId xmlns:a16="http://schemas.microsoft.com/office/drawing/2014/main" id="{9476D118-ECFE-7B6A-5FEB-DD850FDD5333}"/>
                </a:ext>
              </a:extLst>
            </p:cNvPr>
            <p:cNvSpPr/>
            <p:nvPr/>
          </p:nvSpPr>
          <p:spPr>
            <a:xfrm>
              <a:off x="6411188" y="-304225"/>
              <a:ext cx="12750" cy="85700"/>
            </a:xfrm>
            <a:custGeom>
              <a:avLst/>
              <a:gdLst/>
              <a:ahLst/>
              <a:cxnLst/>
              <a:rect l="l" t="t" r="r" b="b"/>
              <a:pathLst>
                <a:path w="510" h="3428" extrusionOk="0">
                  <a:moveTo>
                    <a:pt x="156" y="0"/>
                  </a:moveTo>
                  <a:cubicBezTo>
                    <a:pt x="153" y="0"/>
                    <a:pt x="154" y="4"/>
                    <a:pt x="160" y="10"/>
                  </a:cubicBezTo>
                  <a:cubicBezTo>
                    <a:pt x="102" y="315"/>
                    <a:pt x="88" y="606"/>
                    <a:pt x="59" y="882"/>
                  </a:cubicBezTo>
                  <a:cubicBezTo>
                    <a:pt x="29" y="1188"/>
                    <a:pt x="0" y="1479"/>
                    <a:pt x="0" y="1769"/>
                  </a:cubicBezTo>
                  <a:lnTo>
                    <a:pt x="0" y="2220"/>
                  </a:lnTo>
                  <a:cubicBezTo>
                    <a:pt x="0" y="2366"/>
                    <a:pt x="29" y="2511"/>
                    <a:pt x="73" y="2657"/>
                  </a:cubicBezTo>
                  <a:cubicBezTo>
                    <a:pt x="102" y="2788"/>
                    <a:pt x="160" y="2933"/>
                    <a:pt x="218" y="3049"/>
                  </a:cubicBezTo>
                  <a:cubicBezTo>
                    <a:pt x="277" y="3180"/>
                    <a:pt x="349" y="3311"/>
                    <a:pt x="437" y="3427"/>
                  </a:cubicBezTo>
                  <a:lnTo>
                    <a:pt x="451" y="3427"/>
                  </a:lnTo>
                  <a:cubicBezTo>
                    <a:pt x="451" y="3427"/>
                    <a:pt x="466" y="3427"/>
                    <a:pt x="466" y="3413"/>
                  </a:cubicBezTo>
                  <a:cubicBezTo>
                    <a:pt x="509" y="3107"/>
                    <a:pt x="495" y="2817"/>
                    <a:pt x="451" y="2540"/>
                  </a:cubicBezTo>
                  <a:cubicBezTo>
                    <a:pt x="437" y="2395"/>
                    <a:pt x="422" y="2249"/>
                    <a:pt x="378" y="2118"/>
                  </a:cubicBezTo>
                  <a:cubicBezTo>
                    <a:pt x="349" y="2002"/>
                    <a:pt x="320" y="1871"/>
                    <a:pt x="306" y="1726"/>
                  </a:cubicBezTo>
                  <a:cubicBezTo>
                    <a:pt x="277" y="1435"/>
                    <a:pt x="248" y="1159"/>
                    <a:pt x="233" y="868"/>
                  </a:cubicBezTo>
                  <a:lnTo>
                    <a:pt x="189" y="24"/>
                  </a:lnTo>
                  <a:cubicBezTo>
                    <a:pt x="172" y="7"/>
                    <a:pt x="160" y="0"/>
                    <a:pt x="15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9;p34">
              <a:extLst>
                <a:ext uri="{FF2B5EF4-FFF2-40B4-BE49-F238E27FC236}">
                  <a16:creationId xmlns:a16="http://schemas.microsoft.com/office/drawing/2014/main" id="{49CD17CD-C012-D3C5-AC7F-2C584B37FD22}"/>
                </a:ext>
              </a:extLst>
            </p:cNvPr>
            <p:cNvSpPr/>
            <p:nvPr/>
          </p:nvSpPr>
          <p:spPr>
            <a:xfrm>
              <a:off x="6349013" y="-276000"/>
              <a:ext cx="18575" cy="86925"/>
            </a:xfrm>
            <a:custGeom>
              <a:avLst/>
              <a:gdLst/>
              <a:ahLst/>
              <a:cxnLst/>
              <a:rect l="l" t="t" r="r" b="b"/>
              <a:pathLst>
                <a:path w="743" h="3477" extrusionOk="0">
                  <a:moveTo>
                    <a:pt x="58" y="1"/>
                  </a:moveTo>
                  <a:lnTo>
                    <a:pt x="15" y="15"/>
                  </a:lnTo>
                  <a:cubicBezTo>
                    <a:pt x="0" y="306"/>
                    <a:pt x="0" y="611"/>
                    <a:pt x="0" y="902"/>
                  </a:cubicBezTo>
                  <a:cubicBezTo>
                    <a:pt x="0" y="1193"/>
                    <a:pt x="15" y="1513"/>
                    <a:pt x="29" y="1804"/>
                  </a:cubicBezTo>
                  <a:cubicBezTo>
                    <a:pt x="44" y="1949"/>
                    <a:pt x="44" y="2109"/>
                    <a:pt x="73" y="2255"/>
                  </a:cubicBezTo>
                  <a:cubicBezTo>
                    <a:pt x="88" y="2415"/>
                    <a:pt x="131" y="2560"/>
                    <a:pt x="175" y="2706"/>
                  </a:cubicBezTo>
                  <a:cubicBezTo>
                    <a:pt x="233" y="2851"/>
                    <a:pt x="291" y="2997"/>
                    <a:pt x="378" y="3127"/>
                  </a:cubicBezTo>
                  <a:cubicBezTo>
                    <a:pt x="466" y="3258"/>
                    <a:pt x="553" y="3375"/>
                    <a:pt x="698" y="3477"/>
                  </a:cubicBezTo>
                  <a:lnTo>
                    <a:pt x="742" y="3433"/>
                  </a:lnTo>
                  <a:cubicBezTo>
                    <a:pt x="669" y="3142"/>
                    <a:pt x="626" y="2851"/>
                    <a:pt x="582" y="2575"/>
                  </a:cubicBezTo>
                  <a:cubicBezTo>
                    <a:pt x="538" y="2429"/>
                    <a:pt x="509" y="2313"/>
                    <a:pt x="466" y="2168"/>
                  </a:cubicBezTo>
                  <a:cubicBezTo>
                    <a:pt x="437" y="2037"/>
                    <a:pt x="393" y="1891"/>
                    <a:pt x="364" y="1746"/>
                  </a:cubicBezTo>
                  <a:lnTo>
                    <a:pt x="189" y="873"/>
                  </a:lnTo>
                  <a:cubicBezTo>
                    <a:pt x="146" y="582"/>
                    <a:pt x="102" y="291"/>
                    <a:pt x="5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0;p34">
              <a:extLst>
                <a:ext uri="{FF2B5EF4-FFF2-40B4-BE49-F238E27FC236}">
                  <a16:creationId xmlns:a16="http://schemas.microsoft.com/office/drawing/2014/main" id="{28077CD2-CBD8-A044-77EC-6B2E409DDF76}"/>
                </a:ext>
              </a:extLst>
            </p:cNvPr>
            <p:cNvSpPr/>
            <p:nvPr/>
          </p:nvSpPr>
          <p:spPr>
            <a:xfrm>
              <a:off x="6299188" y="-235275"/>
              <a:ext cx="16750" cy="72750"/>
            </a:xfrm>
            <a:custGeom>
              <a:avLst/>
              <a:gdLst/>
              <a:ahLst/>
              <a:cxnLst/>
              <a:rect l="l" t="t" r="r" b="b"/>
              <a:pathLst>
                <a:path w="670" h="2910" extrusionOk="0">
                  <a:moveTo>
                    <a:pt x="88" y="0"/>
                  </a:moveTo>
                  <a:cubicBezTo>
                    <a:pt x="88" y="0"/>
                    <a:pt x="59" y="0"/>
                    <a:pt x="59" y="30"/>
                  </a:cubicBezTo>
                  <a:cubicBezTo>
                    <a:pt x="44" y="262"/>
                    <a:pt x="44" y="509"/>
                    <a:pt x="30" y="771"/>
                  </a:cubicBezTo>
                  <a:cubicBezTo>
                    <a:pt x="1" y="1004"/>
                    <a:pt x="1" y="1266"/>
                    <a:pt x="30" y="1513"/>
                  </a:cubicBezTo>
                  <a:cubicBezTo>
                    <a:pt x="30" y="1644"/>
                    <a:pt x="30" y="1775"/>
                    <a:pt x="44" y="1891"/>
                  </a:cubicBezTo>
                  <a:cubicBezTo>
                    <a:pt x="59" y="2022"/>
                    <a:pt x="103" y="2153"/>
                    <a:pt x="161" y="2284"/>
                  </a:cubicBezTo>
                  <a:cubicBezTo>
                    <a:pt x="204" y="2400"/>
                    <a:pt x="277" y="2517"/>
                    <a:pt x="350" y="2618"/>
                  </a:cubicBezTo>
                  <a:cubicBezTo>
                    <a:pt x="423" y="2735"/>
                    <a:pt x="524" y="2837"/>
                    <a:pt x="626" y="2909"/>
                  </a:cubicBezTo>
                  <a:lnTo>
                    <a:pt x="641" y="2909"/>
                  </a:lnTo>
                  <a:cubicBezTo>
                    <a:pt x="670" y="2909"/>
                    <a:pt x="670" y="2909"/>
                    <a:pt x="670" y="2895"/>
                  </a:cubicBezTo>
                  <a:cubicBezTo>
                    <a:pt x="626" y="2647"/>
                    <a:pt x="597" y="2400"/>
                    <a:pt x="539" y="2167"/>
                  </a:cubicBezTo>
                  <a:cubicBezTo>
                    <a:pt x="524" y="2066"/>
                    <a:pt x="481" y="1949"/>
                    <a:pt x="452" y="1848"/>
                  </a:cubicBezTo>
                  <a:cubicBezTo>
                    <a:pt x="408" y="1731"/>
                    <a:pt x="379" y="1629"/>
                    <a:pt x="350" y="1498"/>
                  </a:cubicBezTo>
                  <a:cubicBezTo>
                    <a:pt x="306" y="1266"/>
                    <a:pt x="263" y="1004"/>
                    <a:pt x="233" y="771"/>
                  </a:cubicBezTo>
                  <a:lnTo>
                    <a:pt x="103" y="30"/>
                  </a:lnTo>
                  <a:cubicBezTo>
                    <a:pt x="103" y="30"/>
                    <a:pt x="103" y="0"/>
                    <a:pt x="88"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1;p34">
              <a:extLst>
                <a:ext uri="{FF2B5EF4-FFF2-40B4-BE49-F238E27FC236}">
                  <a16:creationId xmlns:a16="http://schemas.microsoft.com/office/drawing/2014/main" id="{4E8780DD-20E1-5CF5-0BF3-72FCF6D98999}"/>
                </a:ext>
              </a:extLst>
            </p:cNvPr>
            <p:cNvSpPr/>
            <p:nvPr/>
          </p:nvSpPr>
          <p:spPr>
            <a:xfrm>
              <a:off x="6276663" y="43600"/>
              <a:ext cx="205075" cy="139450"/>
            </a:xfrm>
            <a:custGeom>
              <a:avLst/>
              <a:gdLst/>
              <a:ahLst/>
              <a:cxnLst/>
              <a:rect l="l" t="t" r="r" b="b"/>
              <a:pathLst>
                <a:path w="8203" h="5578" extrusionOk="0">
                  <a:moveTo>
                    <a:pt x="0" y="1"/>
                  </a:moveTo>
                  <a:lnTo>
                    <a:pt x="0" y="1"/>
                  </a:lnTo>
                  <a:cubicBezTo>
                    <a:pt x="0" y="1"/>
                    <a:pt x="146" y="3011"/>
                    <a:pt x="567" y="4640"/>
                  </a:cubicBezTo>
                  <a:cubicBezTo>
                    <a:pt x="1671" y="5353"/>
                    <a:pt x="2868" y="5578"/>
                    <a:pt x="3939" y="5578"/>
                  </a:cubicBezTo>
                  <a:cubicBezTo>
                    <a:pt x="5775" y="5578"/>
                    <a:pt x="7243" y="4917"/>
                    <a:pt x="7243" y="4917"/>
                  </a:cubicBezTo>
                  <a:lnTo>
                    <a:pt x="8203" y="1150"/>
                  </a:lnTo>
                  <a:lnTo>
                    <a:pt x="8203" y="1150"/>
                  </a:lnTo>
                  <a:cubicBezTo>
                    <a:pt x="6661" y="1793"/>
                    <a:pt x="5371" y="2032"/>
                    <a:pt x="4305" y="2032"/>
                  </a:cubicBezTo>
                  <a:cubicBezTo>
                    <a:pt x="1201" y="2032"/>
                    <a:pt x="0" y="1"/>
                    <a:pt x="0" y="1"/>
                  </a:cubicBez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descr="A logo with a letter m&#10;&#10;Description automatically generated">
            <a:extLst>
              <a:ext uri="{FF2B5EF4-FFF2-40B4-BE49-F238E27FC236}">
                <a16:creationId xmlns:a16="http://schemas.microsoft.com/office/drawing/2014/main" id="{47CD7BE2-C6AB-1FFA-1780-DB469D1EB27C}"/>
              </a:ext>
            </a:extLst>
          </p:cNvPr>
          <p:cNvPicPr>
            <a:picLocks noChangeAspect="1"/>
          </p:cNvPicPr>
          <p:nvPr/>
        </p:nvPicPr>
        <p:blipFill>
          <a:blip r:embed="rId2"/>
          <a:srcRect l="8491" t="27408" r="54810" b="24988"/>
          <a:stretch/>
        </p:blipFill>
        <p:spPr>
          <a:xfrm rot="20347174">
            <a:off x="6678728" y="2405039"/>
            <a:ext cx="485672" cy="420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9585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green wall&#10;&#10;Description automatically generated">
            <a:extLst>
              <a:ext uri="{FF2B5EF4-FFF2-40B4-BE49-F238E27FC236}">
                <a16:creationId xmlns:a16="http://schemas.microsoft.com/office/drawing/2014/main" id="{BE1286AC-2CA1-398A-88FB-1D053AC01A2F}"/>
              </a:ext>
            </a:extLst>
          </p:cNvPr>
          <p:cNvPicPr>
            <a:picLocks noChangeAspect="1"/>
          </p:cNvPicPr>
          <p:nvPr/>
        </p:nvPicPr>
        <p:blipFill>
          <a:blip r:embed="rId2"/>
          <a:srcRect t="912"/>
          <a:stretch/>
        </p:blipFill>
        <p:spPr>
          <a:xfrm>
            <a:off x="47997" y="72630"/>
            <a:ext cx="9023998" cy="5029740"/>
          </a:xfrm>
          <a:prstGeom prst="rect">
            <a:avLst/>
          </a:prstGeom>
        </p:spPr>
      </p:pic>
      <p:sp>
        <p:nvSpPr>
          <p:cNvPr id="7" name="Right Triangle 6">
            <a:extLst>
              <a:ext uri="{FF2B5EF4-FFF2-40B4-BE49-F238E27FC236}">
                <a16:creationId xmlns:a16="http://schemas.microsoft.com/office/drawing/2014/main" id="{8876D91C-7932-2394-29FC-156A3D9A0CF1}"/>
              </a:ext>
            </a:extLst>
          </p:cNvPr>
          <p:cNvSpPr/>
          <p:nvPr/>
        </p:nvSpPr>
        <p:spPr>
          <a:xfrm rot="10800000">
            <a:off x="-10919" y="62740"/>
            <a:ext cx="9106921" cy="5090162"/>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Flowchart: Process 7">
            <a:extLst>
              <a:ext uri="{FF2B5EF4-FFF2-40B4-BE49-F238E27FC236}">
                <a16:creationId xmlns:a16="http://schemas.microsoft.com/office/drawing/2014/main" id="{DF9EA8E9-146F-97FF-2AB4-E429D823D000}"/>
              </a:ext>
            </a:extLst>
          </p:cNvPr>
          <p:cNvSpPr/>
          <p:nvPr/>
        </p:nvSpPr>
        <p:spPr>
          <a:xfrm rot="12542078">
            <a:off x="-30694" y="1126366"/>
            <a:ext cx="4421771" cy="0"/>
          </a:xfrm>
          <a:prstGeom prst="flowChartProcess">
            <a:avLst/>
          </a:prstGeom>
          <a:solidFill>
            <a:srgbClr val="2BB7B7"/>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Flowchart: Process 9">
            <a:extLst>
              <a:ext uri="{FF2B5EF4-FFF2-40B4-BE49-F238E27FC236}">
                <a16:creationId xmlns:a16="http://schemas.microsoft.com/office/drawing/2014/main" id="{173DCA2D-7FF4-EC0C-1A4E-70B5E9BAB8B1}"/>
              </a:ext>
            </a:extLst>
          </p:cNvPr>
          <p:cNvSpPr/>
          <p:nvPr/>
        </p:nvSpPr>
        <p:spPr>
          <a:xfrm rot="12542078">
            <a:off x="4238894" y="3732224"/>
            <a:ext cx="4666610" cy="127941"/>
          </a:xfrm>
          <a:prstGeom prst="flowChartProcess">
            <a:avLst/>
          </a:prstGeom>
          <a:solidFill>
            <a:srgbClr val="2BB7B7"/>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1DC40D7-357C-573A-E5E0-12E18FEFB096}"/>
              </a:ext>
            </a:extLst>
          </p:cNvPr>
          <p:cNvSpPr txBox="1"/>
          <p:nvPr/>
        </p:nvSpPr>
        <p:spPr>
          <a:xfrm>
            <a:off x="1691640" y="232526"/>
            <a:ext cx="4381500" cy="523220"/>
          </a:xfrm>
          <a:prstGeom prst="rect">
            <a:avLst/>
          </a:prstGeom>
          <a:solidFill>
            <a:schemeClr val="bg1"/>
          </a:solidFill>
        </p:spPr>
        <p:txBody>
          <a:bodyPr wrap="square" rtlCol="0">
            <a:spAutoFit/>
          </a:bodyPr>
          <a:lstStyle/>
          <a:p>
            <a:r>
              <a:rPr lang="en-IN" sz="2000" b="1" dirty="0">
                <a:solidFill>
                  <a:schemeClr val="tx1"/>
                </a:solidFill>
                <a:latin typeface="+mj-lt"/>
                <a:ea typeface="Calibri" panose="020F0502020204030204" pitchFamily="34" charset="0"/>
                <a:cs typeface="Calibri" panose="020F0502020204030204" pitchFamily="34" charset="0"/>
              </a:rPr>
              <a:t>COMPANY</a:t>
            </a:r>
            <a:r>
              <a:rPr lang="en-IN" sz="2800" b="1" dirty="0">
                <a:solidFill>
                  <a:schemeClr val="tx1"/>
                </a:solidFill>
                <a:latin typeface="+mj-lt"/>
                <a:ea typeface="Calibri" panose="020F0502020204030204" pitchFamily="34" charset="0"/>
                <a:cs typeface="Calibri" panose="020F0502020204030204" pitchFamily="34" charset="0"/>
              </a:rPr>
              <a:t> </a:t>
            </a:r>
            <a:r>
              <a:rPr lang="en-IN" sz="2000" b="1" dirty="0">
                <a:solidFill>
                  <a:schemeClr val="tx1"/>
                </a:solidFill>
                <a:latin typeface="+mj-lt"/>
                <a:ea typeface="Calibri" panose="020F0502020204030204" pitchFamily="34" charset="0"/>
                <a:cs typeface="Calibri" panose="020F0502020204030204" pitchFamily="34" charset="0"/>
              </a:rPr>
              <a:t>PROFILE</a:t>
            </a:r>
          </a:p>
        </p:txBody>
      </p:sp>
      <p:sp>
        <p:nvSpPr>
          <p:cNvPr id="12" name="Flowchart: Connector 11">
            <a:extLst>
              <a:ext uri="{FF2B5EF4-FFF2-40B4-BE49-F238E27FC236}">
                <a16:creationId xmlns:a16="http://schemas.microsoft.com/office/drawing/2014/main" id="{D71B3A69-7B2E-2552-05CD-D64DC92666DC}"/>
              </a:ext>
            </a:extLst>
          </p:cNvPr>
          <p:cNvSpPr/>
          <p:nvPr/>
        </p:nvSpPr>
        <p:spPr>
          <a:xfrm>
            <a:off x="3093783" y="982537"/>
            <a:ext cx="540000" cy="504000"/>
          </a:xfrm>
          <a:prstGeom prst="flowChartConnector">
            <a:avLst/>
          </a:prstGeom>
          <a:ln>
            <a:solidFill>
              <a:schemeClr val="accent4">
                <a:lumMod val="7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Chevron 12">
            <a:extLst>
              <a:ext uri="{FF2B5EF4-FFF2-40B4-BE49-F238E27FC236}">
                <a16:creationId xmlns:a16="http://schemas.microsoft.com/office/drawing/2014/main" id="{B09EAEBB-0C14-6DB8-2791-84F7DD223F96}"/>
              </a:ext>
            </a:extLst>
          </p:cNvPr>
          <p:cNvSpPr/>
          <p:nvPr/>
        </p:nvSpPr>
        <p:spPr>
          <a:xfrm>
            <a:off x="3237179" y="1072537"/>
            <a:ext cx="324000" cy="324000"/>
          </a:xfrm>
          <a:prstGeom prst="chevron">
            <a:avLst/>
          </a:prstGeom>
          <a:solidFill>
            <a:srgbClr val="2BB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lowchart: Connector 13">
            <a:extLst>
              <a:ext uri="{FF2B5EF4-FFF2-40B4-BE49-F238E27FC236}">
                <a16:creationId xmlns:a16="http://schemas.microsoft.com/office/drawing/2014/main" id="{B09319CE-4EF2-9832-8472-37423540F5E7}"/>
              </a:ext>
            </a:extLst>
          </p:cNvPr>
          <p:cNvSpPr/>
          <p:nvPr/>
        </p:nvSpPr>
        <p:spPr>
          <a:xfrm>
            <a:off x="4479909" y="1990521"/>
            <a:ext cx="540000" cy="504000"/>
          </a:xfrm>
          <a:prstGeom prst="flowChartConnector">
            <a:avLst/>
          </a:prstGeom>
          <a:ln>
            <a:solidFill>
              <a:schemeClr val="accent4">
                <a:lumMod val="7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Flowchart: Connector 14">
            <a:extLst>
              <a:ext uri="{FF2B5EF4-FFF2-40B4-BE49-F238E27FC236}">
                <a16:creationId xmlns:a16="http://schemas.microsoft.com/office/drawing/2014/main" id="{644125EC-274F-C321-379A-EC437E5388B1}"/>
              </a:ext>
            </a:extLst>
          </p:cNvPr>
          <p:cNvSpPr/>
          <p:nvPr/>
        </p:nvSpPr>
        <p:spPr>
          <a:xfrm>
            <a:off x="5601833" y="2579131"/>
            <a:ext cx="540000" cy="504000"/>
          </a:xfrm>
          <a:prstGeom prst="flowChartConnector">
            <a:avLst/>
          </a:prstGeom>
          <a:ln>
            <a:solidFill>
              <a:schemeClr val="accent4">
                <a:lumMod val="75000"/>
              </a:schemeClr>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Arrow: Chevron 15">
            <a:extLst>
              <a:ext uri="{FF2B5EF4-FFF2-40B4-BE49-F238E27FC236}">
                <a16:creationId xmlns:a16="http://schemas.microsoft.com/office/drawing/2014/main" id="{347CF342-74E3-95BA-3D38-976EA964C86E}"/>
              </a:ext>
            </a:extLst>
          </p:cNvPr>
          <p:cNvSpPr/>
          <p:nvPr/>
        </p:nvSpPr>
        <p:spPr>
          <a:xfrm>
            <a:off x="5745636" y="2652092"/>
            <a:ext cx="324000" cy="324000"/>
          </a:xfrm>
          <a:prstGeom prst="chevron">
            <a:avLst/>
          </a:prstGeom>
          <a:solidFill>
            <a:srgbClr val="2BB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CBD7280E-266A-4E32-0BE5-5288C54B34EF}"/>
              </a:ext>
            </a:extLst>
          </p:cNvPr>
          <p:cNvSpPr/>
          <p:nvPr/>
        </p:nvSpPr>
        <p:spPr>
          <a:xfrm>
            <a:off x="4607187" y="2072141"/>
            <a:ext cx="323998" cy="322801"/>
          </a:xfrm>
          <a:prstGeom prst="chevron">
            <a:avLst/>
          </a:prstGeom>
          <a:solidFill>
            <a:srgbClr val="2BB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62FACEA6-D0C2-F2D8-C6F5-ECB85D9DD787}"/>
              </a:ext>
            </a:extLst>
          </p:cNvPr>
          <p:cNvSpPr txBox="1"/>
          <p:nvPr/>
        </p:nvSpPr>
        <p:spPr>
          <a:xfrm>
            <a:off x="3741270" y="946653"/>
            <a:ext cx="4640580" cy="1152000"/>
          </a:xfrm>
          <a:prstGeom prst="rect">
            <a:avLst/>
          </a:prstGeom>
          <a:noFill/>
        </p:spPr>
        <p:txBody>
          <a:bodyPr wrap="square" rtlCol="0">
            <a:spAutoFit/>
          </a:bodyPr>
          <a:lstStyle/>
          <a:p>
            <a:r>
              <a:rPr lang="en-IN" dirty="0">
                <a:solidFill>
                  <a:srgbClr val="2BB7B7"/>
                </a:solidFill>
              </a:rPr>
              <a:t>Profile</a:t>
            </a:r>
          </a:p>
          <a:p>
            <a:endParaRPr lang="en-IN" sz="1100" dirty="0">
              <a:effectLst/>
              <a:latin typeface="Aptos" panose="020B0004020202020204" pitchFamily="34" charset="0"/>
              <a:ea typeface="Aptos" panose="020B0004020202020204" pitchFamily="34" charset="0"/>
              <a:cs typeface="Arial" panose="020B0604020202020204" pitchFamily="34" charset="0"/>
            </a:endParaRPr>
          </a:p>
          <a:p>
            <a:r>
              <a:rPr lang="en-IN" sz="1000" dirty="0">
                <a:effectLst/>
                <a:latin typeface="+mn-lt"/>
                <a:ea typeface="Aptos" panose="020B0004020202020204" pitchFamily="34" charset="0"/>
                <a:cs typeface="Arial" panose="020B0604020202020204" pitchFamily="34" charset="0"/>
              </a:rPr>
              <a:t>-</a:t>
            </a:r>
            <a:r>
              <a:rPr lang="en-IN" sz="1200" dirty="0">
                <a:effectLst/>
                <a:latin typeface="+mn-lt"/>
                <a:ea typeface="Aptos" panose="020B0004020202020204" pitchFamily="34" charset="0"/>
                <a:cs typeface="Arial" panose="020B0604020202020204" pitchFamily="34" charset="0"/>
              </a:rPr>
              <a:t>Established in 2007 by Mukesh Bansal</a:t>
            </a:r>
          </a:p>
          <a:p>
            <a:r>
              <a:rPr lang="en-IN" sz="1200" dirty="0">
                <a:latin typeface="+mn-lt"/>
                <a:ea typeface="Aptos" panose="020B0004020202020204" pitchFamily="34" charset="0"/>
                <a:cs typeface="Arial" panose="020B0604020202020204" pitchFamily="34" charset="0"/>
              </a:rPr>
              <a:t>-Leading Indian e-commerce platform</a:t>
            </a:r>
          </a:p>
          <a:p>
            <a:r>
              <a:rPr lang="en-IN" sz="1200" dirty="0">
                <a:latin typeface="+mn-lt"/>
                <a:ea typeface="Aptos" panose="020B0004020202020204" pitchFamily="34" charset="0"/>
                <a:cs typeface="Arial" panose="020B0604020202020204" pitchFamily="34" charset="0"/>
              </a:rPr>
              <a:t>-Specialised in fashion and lifestyle products</a:t>
            </a:r>
          </a:p>
          <a:p>
            <a:r>
              <a:rPr lang="en-IN" sz="1600" dirty="0">
                <a:effectLst/>
                <a:latin typeface="Aptos" panose="020B0004020202020204" pitchFamily="34" charset="0"/>
                <a:ea typeface="Aptos" panose="020B0004020202020204" pitchFamily="34" charset="0"/>
                <a:cs typeface="Arial" panose="020B0604020202020204" pitchFamily="34" charset="0"/>
              </a:rPr>
              <a:t> </a:t>
            </a:r>
            <a:endParaRPr lang="en-IN" sz="800" dirty="0"/>
          </a:p>
        </p:txBody>
      </p:sp>
      <p:cxnSp>
        <p:nvCxnSpPr>
          <p:cNvPr id="20" name="Straight Connector 19">
            <a:extLst>
              <a:ext uri="{FF2B5EF4-FFF2-40B4-BE49-F238E27FC236}">
                <a16:creationId xmlns:a16="http://schemas.microsoft.com/office/drawing/2014/main" id="{1E92EF73-36F3-83AE-E712-0DE430D2AA55}"/>
              </a:ext>
            </a:extLst>
          </p:cNvPr>
          <p:cNvCxnSpPr>
            <a:cxnSpLocks/>
          </p:cNvCxnSpPr>
          <p:nvPr/>
        </p:nvCxnSpPr>
        <p:spPr>
          <a:xfrm>
            <a:off x="3830684" y="1208486"/>
            <a:ext cx="265988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042C85-C032-31CF-996B-4A449939F9A4}"/>
              </a:ext>
            </a:extLst>
          </p:cNvPr>
          <p:cNvSpPr txBox="1"/>
          <p:nvPr/>
        </p:nvSpPr>
        <p:spPr>
          <a:xfrm>
            <a:off x="5073652" y="1892141"/>
            <a:ext cx="3600000" cy="360000"/>
          </a:xfrm>
          <a:prstGeom prst="rect">
            <a:avLst/>
          </a:prstGeom>
          <a:noFill/>
        </p:spPr>
        <p:txBody>
          <a:bodyPr wrap="square" rtlCol="0">
            <a:spAutoFit/>
          </a:bodyPr>
          <a:lstStyle/>
          <a:p>
            <a:r>
              <a:rPr lang="en-IN" dirty="0">
                <a:solidFill>
                  <a:srgbClr val="33A3AF"/>
                </a:solidFill>
              </a:rPr>
              <a:t>Acquisition</a:t>
            </a:r>
            <a:endParaRPr lang="en-IN" sz="1050" dirty="0">
              <a:solidFill>
                <a:srgbClr val="33A3AF"/>
              </a:solidFill>
            </a:endParaRPr>
          </a:p>
          <a:p>
            <a:endParaRPr lang="en-IN" sz="1000" dirty="0">
              <a:latin typeface="+mn-lt"/>
              <a:ea typeface="Aptos" panose="020B0004020202020204" pitchFamily="34" charset="0"/>
              <a:cs typeface="Arial" panose="020B0604020202020204" pitchFamily="34" charset="0"/>
            </a:endParaRPr>
          </a:p>
          <a:p>
            <a:r>
              <a:rPr lang="en-IN" sz="1000" dirty="0">
                <a:effectLst/>
                <a:latin typeface="+mn-lt"/>
                <a:ea typeface="Aptos" panose="020B0004020202020204" pitchFamily="34" charset="0"/>
                <a:cs typeface="Arial" panose="020B0604020202020204" pitchFamily="34" charset="0"/>
              </a:rPr>
              <a:t>-</a:t>
            </a:r>
            <a:r>
              <a:rPr lang="en-IN" sz="1200" dirty="0">
                <a:effectLst/>
                <a:latin typeface="+mn-lt"/>
                <a:ea typeface="Aptos" panose="020B0004020202020204" pitchFamily="34" charset="0"/>
                <a:cs typeface="Arial" panose="020B0604020202020204" pitchFamily="34" charset="0"/>
              </a:rPr>
              <a:t>Acquired by Flipkart in 2014</a:t>
            </a:r>
            <a:endParaRPr lang="en-IN" sz="500" dirty="0">
              <a:solidFill>
                <a:srgbClr val="33A3AF"/>
              </a:solidFill>
              <a:latin typeface="+mn-lt"/>
            </a:endParaRPr>
          </a:p>
        </p:txBody>
      </p:sp>
      <p:cxnSp>
        <p:nvCxnSpPr>
          <p:cNvPr id="27" name="Straight Connector 26">
            <a:extLst>
              <a:ext uri="{FF2B5EF4-FFF2-40B4-BE49-F238E27FC236}">
                <a16:creationId xmlns:a16="http://schemas.microsoft.com/office/drawing/2014/main" id="{E6405915-EDB2-A41A-8FE3-D94D17E794B7}"/>
              </a:ext>
            </a:extLst>
          </p:cNvPr>
          <p:cNvCxnSpPr>
            <a:cxnSpLocks/>
          </p:cNvCxnSpPr>
          <p:nvPr/>
        </p:nvCxnSpPr>
        <p:spPr>
          <a:xfrm>
            <a:off x="5161280" y="2168711"/>
            <a:ext cx="2256550"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A53A456-7B11-FDD8-7F0D-B2B8AD558A5F}"/>
              </a:ext>
            </a:extLst>
          </p:cNvPr>
          <p:cNvSpPr txBox="1"/>
          <p:nvPr/>
        </p:nvSpPr>
        <p:spPr>
          <a:xfrm>
            <a:off x="6213439" y="2704463"/>
            <a:ext cx="2942164" cy="1554272"/>
          </a:xfrm>
          <a:prstGeom prst="rect">
            <a:avLst/>
          </a:prstGeom>
          <a:noFill/>
        </p:spPr>
        <p:txBody>
          <a:bodyPr wrap="square" rtlCol="0">
            <a:spAutoFit/>
          </a:bodyPr>
          <a:lstStyle/>
          <a:p>
            <a:r>
              <a:rPr lang="en-IN" dirty="0">
                <a:solidFill>
                  <a:srgbClr val="33A3AF"/>
                </a:solidFill>
              </a:rPr>
              <a:t>Mission</a:t>
            </a:r>
            <a:endParaRPr lang="en-IN" sz="1050" dirty="0">
              <a:solidFill>
                <a:srgbClr val="33A3AF"/>
              </a:solidFill>
            </a:endParaRPr>
          </a:p>
          <a:p>
            <a:r>
              <a:rPr lang="en-US" sz="1200" dirty="0">
                <a:solidFill>
                  <a:schemeClr val="tx1"/>
                </a:solidFill>
                <a:latin typeface="+mn-lt"/>
                <a:cs typeface="Assistant" panose="020F0502020204030204" pitchFamily="2" charset="-79"/>
              </a:rPr>
              <a:t>Provide hassle free and enjoyable shopping experience to shoppers across the country with the widest range of brands and products</a:t>
            </a:r>
          </a:p>
          <a:p>
            <a:r>
              <a:rPr lang="en-US" sz="1200" b="0" i="0" dirty="0">
                <a:solidFill>
                  <a:schemeClr val="tx1"/>
                </a:solidFill>
                <a:effectLst/>
                <a:latin typeface="+mn-lt"/>
                <a:cs typeface="Assistant" panose="020F0502020204030204" pitchFamily="2" charset="-79"/>
              </a:rPr>
              <a:t>.</a:t>
            </a:r>
            <a:endParaRPr lang="en-IN" sz="1200" dirty="0">
              <a:solidFill>
                <a:schemeClr val="tx1"/>
              </a:solidFill>
              <a:latin typeface="+mn-lt"/>
            </a:endParaRPr>
          </a:p>
          <a:p>
            <a:endParaRPr lang="en-IN" sz="1050" dirty="0">
              <a:solidFill>
                <a:srgbClr val="33A3AF"/>
              </a:solidFill>
            </a:endParaRPr>
          </a:p>
          <a:p>
            <a:endParaRPr lang="en-IN" sz="1050" dirty="0">
              <a:solidFill>
                <a:srgbClr val="33A3AF"/>
              </a:solidFill>
            </a:endParaRPr>
          </a:p>
        </p:txBody>
      </p:sp>
      <p:cxnSp>
        <p:nvCxnSpPr>
          <p:cNvPr id="32" name="Straight Connector 31">
            <a:extLst>
              <a:ext uri="{FF2B5EF4-FFF2-40B4-BE49-F238E27FC236}">
                <a16:creationId xmlns:a16="http://schemas.microsoft.com/office/drawing/2014/main" id="{ED855E5C-3D04-EBEE-E927-ED2E7132F666}"/>
              </a:ext>
            </a:extLst>
          </p:cNvPr>
          <p:cNvCxnSpPr>
            <a:cxnSpLocks/>
          </p:cNvCxnSpPr>
          <p:nvPr/>
        </p:nvCxnSpPr>
        <p:spPr>
          <a:xfrm>
            <a:off x="6289555" y="2955343"/>
            <a:ext cx="250311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5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DA1FD7-4615-337C-5C1E-2692132464D2}"/>
              </a:ext>
            </a:extLst>
          </p:cNvPr>
          <p:cNvSpPr txBox="1"/>
          <p:nvPr/>
        </p:nvSpPr>
        <p:spPr>
          <a:xfrm>
            <a:off x="601980" y="335280"/>
            <a:ext cx="624078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accent1">
                    <a:lumMod val="60000"/>
                    <a:lumOff val="40000"/>
                  </a:schemeClr>
                </a:solidFill>
              </a:rPr>
              <a:t>Use customer data for personalization</a:t>
            </a:r>
          </a:p>
        </p:txBody>
      </p:sp>
      <p:sp>
        <p:nvSpPr>
          <p:cNvPr id="3" name="TextBox 2">
            <a:extLst>
              <a:ext uri="{FF2B5EF4-FFF2-40B4-BE49-F238E27FC236}">
                <a16:creationId xmlns:a16="http://schemas.microsoft.com/office/drawing/2014/main" id="{18789459-9372-15CE-02C3-8F8D5CA89945}"/>
              </a:ext>
            </a:extLst>
          </p:cNvPr>
          <p:cNvSpPr txBox="1"/>
          <p:nvPr/>
        </p:nvSpPr>
        <p:spPr>
          <a:xfrm>
            <a:off x="792480" y="838200"/>
            <a:ext cx="8130540" cy="523220"/>
          </a:xfrm>
          <a:prstGeom prst="rect">
            <a:avLst/>
          </a:prstGeom>
          <a:noFill/>
        </p:spPr>
        <p:txBody>
          <a:bodyPr wrap="square" rtlCol="0">
            <a:spAutoFit/>
          </a:bodyPr>
          <a:lstStyle/>
          <a:p>
            <a:r>
              <a:rPr lang="en-IN" dirty="0"/>
              <a:t>Myntra ensures a clear data privacy policies and empower customers to manage their own data to personalize product recommendations and offers. </a:t>
            </a:r>
          </a:p>
        </p:txBody>
      </p:sp>
      <p:sp>
        <p:nvSpPr>
          <p:cNvPr id="5" name="TextBox 4">
            <a:extLst>
              <a:ext uri="{FF2B5EF4-FFF2-40B4-BE49-F238E27FC236}">
                <a16:creationId xmlns:a16="http://schemas.microsoft.com/office/drawing/2014/main" id="{EBD2CC0B-65A3-577D-020F-4FAC0D69E2EA}"/>
              </a:ext>
            </a:extLst>
          </p:cNvPr>
          <p:cNvSpPr txBox="1"/>
          <p:nvPr/>
        </p:nvSpPr>
        <p:spPr>
          <a:xfrm>
            <a:off x="3722370" y="1495008"/>
            <a:ext cx="510667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bg2">
                    <a:lumMod val="50000"/>
                  </a:schemeClr>
                </a:solidFill>
              </a:rPr>
              <a:t>Post-sale engagement: Increasing Loyalty</a:t>
            </a:r>
          </a:p>
        </p:txBody>
      </p:sp>
      <p:sp>
        <p:nvSpPr>
          <p:cNvPr id="6" name="TextBox 5">
            <a:extLst>
              <a:ext uri="{FF2B5EF4-FFF2-40B4-BE49-F238E27FC236}">
                <a16:creationId xmlns:a16="http://schemas.microsoft.com/office/drawing/2014/main" id="{289F8062-E8DB-B425-DB8D-714F440DAEE4}"/>
              </a:ext>
            </a:extLst>
          </p:cNvPr>
          <p:cNvSpPr txBox="1"/>
          <p:nvPr/>
        </p:nvSpPr>
        <p:spPr>
          <a:xfrm>
            <a:off x="4114800" y="2080260"/>
            <a:ext cx="4808220" cy="1384995"/>
          </a:xfrm>
          <a:prstGeom prst="rect">
            <a:avLst/>
          </a:prstGeom>
          <a:noFill/>
        </p:spPr>
        <p:txBody>
          <a:bodyPr wrap="square" rtlCol="0">
            <a:spAutoFit/>
          </a:bodyPr>
          <a:lstStyle/>
          <a:p>
            <a:pPr algn="just"/>
            <a:r>
              <a:rPr lang="en-IN" dirty="0"/>
              <a:t>Understanding the importance of maintaining a good relation-ship after sales, Myntra retains their customers by providing exclusive offers, reward programs and personalized contents. They use post-purchase follow-up and feedback mechanisms to help improve future campaigns.</a:t>
            </a:r>
          </a:p>
        </p:txBody>
      </p:sp>
      <p:sp>
        <p:nvSpPr>
          <p:cNvPr id="8" name="TextBox 7">
            <a:extLst>
              <a:ext uri="{FF2B5EF4-FFF2-40B4-BE49-F238E27FC236}">
                <a16:creationId xmlns:a16="http://schemas.microsoft.com/office/drawing/2014/main" id="{BA94240E-5C08-1E87-1B72-B20B3C787D48}"/>
              </a:ext>
            </a:extLst>
          </p:cNvPr>
          <p:cNvSpPr txBox="1"/>
          <p:nvPr/>
        </p:nvSpPr>
        <p:spPr>
          <a:xfrm>
            <a:off x="3799840" y="3612952"/>
            <a:ext cx="391922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rgbClr val="CC66FF"/>
                </a:solidFill>
              </a:rPr>
              <a:t>Teamwork and Collaborations</a:t>
            </a:r>
          </a:p>
        </p:txBody>
      </p:sp>
      <p:sp>
        <p:nvSpPr>
          <p:cNvPr id="9" name="TextBox 8">
            <a:extLst>
              <a:ext uri="{FF2B5EF4-FFF2-40B4-BE49-F238E27FC236}">
                <a16:creationId xmlns:a16="http://schemas.microsoft.com/office/drawing/2014/main" id="{3A34A537-AE56-AF44-8D6A-57E75C276F27}"/>
              </a:ext>
            </a:extLst>
          </p:cNvPr>
          <p:cNvSpPr txBox="1"/>
          <p:nvPr/>
        </p:nvSpPr>
        <p:spPr>
          <a:xfrm>
            <a:off x="4196080" y="4043939"/>
            <a:ext cx="4726940" cy="954107"/>
          </a:xfrm>
          <a:prstGeom prst="rect">
            <a:avLst/>
          </a:prstGeom>
          <a:noFill/>
        </p:spPr>
        <p:txBody>
          <a:bodyPr wrap="square" rtlCol="0">
            <a:spAutoFit/>
          </a:bodyPr>
          <a:lstStyle/>
          <a:p>
            <a:pPr algn="just"/>
            <a:r>
              <a:rPr lang="en-IN" dirty="0"/>
              <a:t>Myntra has succeeded in creating a collaborative culture within the team to ensure seamless communication and alignment among the marketing, logistics, customer service and technical team.</a:t>
            </a:r>
          </a:p>
        </p:txBody>
      </p:sp>
      <p:sp>
        <p:nvSpPr>
          <p:cNvPr id="49" name="Google Shape;2390;p49">
            <a:extLst>
              <a:ext uri="{FF2B5EF4-FFF2-40B4-BE49-F238E27FC236}">
                <a16:creationId xmlns:a16="http://schemas.microsoft.com/office/drawing/2014/main" id="{4F5E0A3D-D869-0DD7-E6E8-97444D3706BF}"/>
              </a:ext>
            </a:extLst>
          </p:cNvPr>
          <p:cNvSpPr/>
          <p:nvPr/>
        </p:nvSpPr>
        <p:spPr>
          <a:xfrm>
            <a:off x="484941" y="1570620"/>
            <a:ext cx="3237600" cy="3237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1;p49">
            <a:extLst>
              <a:ext uri="{FF2B5EF4-FFF2-40B4-BE49-F238E27FC236}">
                <a16:creationId xmlns:a16="http://schemas.microsoft.com/office/drawing/2014/main" id="{9DBFA7A1-2E1A-BDE1-FE48-42A3E0BB3817}"/>
              </a:ext>
            </a:extLst>
          </p:cNvPr>
          <p:cNvSpPr/>
          <p:nvPr/>
        </p:nvSpPr>
        <p:spPr>
          <a:xfrm>
            <a:off x="357346" y="1545347"/>
            <a:ext cx="1026900" cy="10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95;p49">
            <a:extLst>
              <a:ext uri="{FF2B5EF4-FFF2-40B4-BE49-F238E27FC236}">
                <a16:creationId xmlns:a16="http://schemas.microsoft.com/office/drawing/2014/main" id="{29FCF386-2D56-2101-BDE0-FD05E435D5EB}"/>
              </a:ext>
            </a:extLst>
          </p:cNvPr>
          <p:cNvSpPr/>
          <p:nvPr/>
        </p:nvSpPr>
        <p:spPr>
          <a:xfrm>
            <a:off x="2772940" y="1545347"/>
            <a:ext cx="1026900" cy="102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99;p49">
            <a:extLst>
              <a:ext uri="{FF2B5EF4-FFF2-40B4-BE49-F238E27FC236}">
                <a16:creationId xmlns:a16="http://schemas.microsoft.com/office/drawing/2014/main" id="{FB52346A-26DF-05CB-E45B-7ADC4A6EB75E}"/>
              </a:ext>
            </a:extLst>
          </p:cNvPr>
          <p:cNvSpPr/>
          <p:nvPr/>
        </p:nvSpPr>
        <p:spPr>
          <a:xfrm>
            <a:off x="357346" y="3761892"/>
            <a:ext cx="1026900" cy="10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03;p49">
            <a:extLst>
              <a:ext uri="{FF2B5EF4-FFF2-40B4-BE49-F238E27FC236}">
                <a16:creationId xmlns:a16="http://schemas.microsoft.com/office/drawing/2014/main" id="{238B794E-0120-B48A-6B42-3832DB8DA893}"/>
              </a:ext>
            </a:extLst>
          </p:cNvPr>
          <p:cNvSpPr/>
          <p:nvPr/>
        </p:nvSpPr>
        <p:spPr>
          <a:xfrm>
            <a:off x="2772940" y="3761892"/>
            <a:ext cx="1026900" cy="102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409;p49">
            <a:extLst>
              <a:ext uri="{FF2B5EF4-FFF2-40B4-BE49-F238E27FC236}">
                <a16:creationId xmlns:a16="http://schemas.microsoft.com/office/drawing/2014/main" id="{C7BAADB5-6D57-C486-7705-13A90F6CBDED}"/>
              </a:ext>
            </a:extLst>
          </p:cNvPr>
          <p:cNvGrpSpPr/>
          <p:nvPr/>
        </p:nvGrpSpPr>
        <p:grpSpPr>
          <a:xfrm>
            <a:off x="1309925" y="2489043"/>
            <a:ext cx="1537336" cy="1375480"/>
            <a:chOff x="3777651" y="2041875"/>
            <a:chExt cx="1537336" cy="1375480"/>
          </a:xfrm>
        </p:grpSpPr>
        <p:sp>
          <p:nvSpPr>
            <p:cNvPr id="55" name="Google Shape;2410;p49">
              <a:extLst>
                <a:ext uri="{FF2B5EF4-FFF2-40B4-BE49-F238E27FC236}">
                  <a16:creationId xmlns:a16="http://schemas.microsoft.com/office/drawing/2014/main" id="{0CAEEC35-42B1-7589-ED4E-45B290753BC0}"/>
                </a:ext>
              </a:extLst>
            </p:cNvPr>
            <p:cNvSpPr/>
            <p:nvPr/>
          </p:nvSpPr>
          <p:spPr>
            <a:xfrm>
              <a:off x="4249846" y="2041875"/>
              <a:ext cx="1065141" cy="1289490"/>
            </a:xfrm>
            <a:custGeom>
              <a:avLst/>
              <a:gdLst/>
              <a:ahLst/>
              <a:cxnLst/>
              <a:rect l="l" t="t" r="r" b="b"/>
              <a:pathLst>
                <a:path w="33495" h="40550" extrusionOk="0">
                  <a:moveTo>
                    <a:pt x="14951" y="1"/>
                  </a:moveTo>
                  <a:cubicBezTo>
                    <a:pt x="13977" y="1"/>
                    <a:pt x="13119" y="626"/>
                    <a:pt x="12828" y="1557"/>
                  </a:cubicBezTo>
                  <a:lnTo>
                    <a:pt x="12435" y="2837"/>
                  </a:lnTo>
                  <a:cubicBezTo>
                    <a:pt x="11519" y="5746"/>
                    <a:pt x="9861" y="8364"/>
                    <a:pt x="7650" y="10444"/>
                  </a:cubicBezTo>
                  <a:lnTo>
                    <a:pt x="4174" y="13701"/>
                  </a:lnTo>
                  <a:cubicBezTo>
                    <a:pt x="3025" y="14778"/>
                    <a:pt x="1542" y="15359"/>
                    <a:pt x="0" y="15359"/>
                  </a:cubicBezTo>
                  <a:lnTo>
                    <a:pt x="0" y="40550"/>
                  </a:lnTo>
                  <a:lnTo>
                    <a:pt x="25743" y="40550"/>
                  </a:lnTo>
                  <a:cubicBezTo>
                    <a:pt x="27663" y="40550"/>
                    <a:pt x="29335" y="39066"/>
                    <a:pt x="29408" y="37132"/>
                  </a:cubicBezTo>
                  <a:cubicBezTo>
                    <a:pt x="29452" y="36026"/>
                    <a:pt x="28986" y="35052"/>
                    <a:pt x="28245" y="34354"/>
                  </a:cubicBezTo>
                  <a:cubicBezTo>
                    <a:pt x="29684" y="33903"/>
                    <a:pt x="30732" y="32550"/>
                    <a:pt x="30732" y="30951"/>
                  </a:cubicBezTo>
                  <a:cubicBezTo>
                    <a:pt x="30732" y="29918"/>
                    <a:pt x="30281" y="28987"/>
                    <a:pt x="29568" y="28333"/>
                  </a:cubicBezTo>
                  <a:cubicBezTo>
                    <a:pt x="31008" y="27882"/>
                    <a:pt x="32070" y="26544"/>
                    <a:pt x="32070" y="24944"/>
                  </a:cubicBezTo>
                  <a:cubicBezTo>
                    <a:pt x="32070" y="23897"/>
                    <a:pt x="31604" y="22981"/>
                    <a:pt x="30906" y="22326"/>
                  </a:cubicBezTo>
                  <a:cubicBezTo>
                    <a:pt x="32433" y="21846"/>
                    <a:pt x="33495" y="20392"/>
                    <a:pt x="33393" y="18690"/>
                  </a:cubicBezTo>
                  <a:cubicBezTo>
                    <a:pt x="33262" y="16799"/>
                    <a:pt x="31633" y="15359"/>
                    <a:pt x="29743" y="15359"/>
                  </a:cubicBezTo>
                  <a:lnTo>
                    <a:pt x="16813" y="15359"/>
                  </a:lnTo>
                  <a:cubicBezTo>
                    <a:pt x="19082" y="12436"/>
                    <a:pt x="19664" y="8160"/>
                    <a:pt x="19722" y="4844"/>
                  </a:cubicBezTo>
                  <a:cubicBezTo>
                    <a:pt x="19751" y="2183"/>
                    <a:pt x="17627" y="1"/>
                    <a:pt x="14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11;p49">
              <a:extLst>
                <a:ext uri="{FF2B5EF4-FFF2-40B4-BE49-F238E27FC236}">
                  <a16:creationId xmlns:a16="http://schemas.microsoft.com/office/drawing/2014/main" id="{EBA123A9-DC32-1EAC-5CA9-AB9D256841DB}"/>
                </a:ext>
              </a:extLst>
            </p:cNvPr>
            <p:cNvSpPr/>
            <p:nvPr/>
          </p:nvSpPr>
          <p:spPr>
            <a:xfrm>
              <a:off x="3777651" y="2448854"/>
              <a:ext cx="472262" cy="968501"/>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12;p49">
              <a:extLst>
                <a:ext uri="{FF2B5EF4-FFF2-40B4-BE49-F238E27FC236}">
                  <a16:creationId xmlns:a16="http://schemas.microsoft.com/office/drawing/2014/main" id="{D32D5B5C-C8F6-A153-B82D-ED3E220A2D98}"/>
                </a:ext>
              </a:extLst>
            </p:cNvPr>
            <p:cNvSpPr/>
            <p:nvPr/>
          </p:nvSpPr>
          <p:spPr>
            <a:xfrm>
              <a:off x="4249846" y="3268822"/>
              <a:ext cx="5565" cy="32"/>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13;p49">
              <a:extLst>
                <a:ext uri="{FF2B5EF4-FFF2-40B4-BE49-F238E27FC236}">
                  <a16:creationId xmlns:a16="http://schemas.microsoft.com/office/drawing/2014/main" id="{9C391222-0B66-D8C9-4F0A-FEF2EE5B9A92}"/>
                </a:ext>
              </a:extLst>
            </p:cNvPr>
            <p:cNvSpPr/>
            <p:nvPr/>
          </p:nvSpPr>
          <p:spPr>
            <a:xfrm>
              <a:off x="4655870" y="2588065"/>
              <a:ext cx="6042" cy="4643"/>
            </a:xfrm>
            <a:custGeom>
              <a:avLst/>
              <a:gdLst/>
              <a:ahLst/>
              <a:cxnLst/>
              <a:rect l="l" t="t" r="r" b="b"/>
              <a:pathLst>
                <a:path w="190" h="146" fill="none" extrusionOk="0">
                  <a:moveTo>
                    <a:pt x="190" y="146"/>
                  </a:moveTo>
                  <a:lnTo>
                    <a:pt x="1" y="146"/>
                  </a:lnTo>
                  <a:lnTo>
                    <a:pt x="117"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14;p49">
              <a:extLst>
                <a:ext uri="{FF2B5EF4-FFF2-40B4-BE49-F238E27FC236}">
                  <a16:creationId xmlns:a16="http://schemas.microsoft.com/office/drawing/2014/main" id="{FCC8FFDC-142C-299A-BDDA-29CCCF2267FE}"/>
                </a:ext>
              </a:extLst>
            </p:cNvPr>
            <p:cNvSpPr/>
            <p:nvPr/>
          </p:nvSpPr>
          <p:spPr>
            <a:xfrm>
              <a:off x="4248892" y="2584821"/>
              <a:ext cx="6074" cy="32"/>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2416;p49">
            <a:extLst>
              <a:ext uri="{FF2B5EF4-FFF2-40B4-BE49-F238E27FC236}">
                <a16:creationId xmlns:a16="http://schemas.microsoft.com/office/drawing/2014/main" id="{9C8736C1-B518-4F9E-C379-74DF221E0240}"/>
              </a:ext>
            </a:extLst>
          </p:cNvPr>
          <p:cNvGrpSpPr/>
          <p:nvPr/>
        </p:nvGrpSpPr>
        <p:grpSpPr>
          <a:xfrm>
            <a:off x="642190" y="1830202"/>
            <a:ext cx="457205" cy="457205"/>
            <a:chOff x="3497300" y="3227275"/>
            <a:chExt cx="296175" cy="296175"/>
          </a:xfrm>
        </p:grpSpPr>
        <p:sp>
          <p:nvSpPr>
            <p:cNvPr id="61" name="Google Shape;2417;p49">
              <a:extLst>
                <a:ext uri="{FF2B5EF4-FFF2-40B4-BE49-F238E27FC236}">
                  <a16:creationId xmlns:a16="http://schemas.microsoft.com/office/drawing/2014/main" id="{392BAB7F-4D6D-B214-1970-ADAC61990FD7}"/>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18;p49">
              <a:extLst>
                <a:ext uri="{FF2B5EF4-FFF2-40B4-BE49-F238E27FC236}">
                  <a16:creationId xmlns:a16="http://schemas.microsoft.com/office/drawing/2014/main" id="{8A7BAD56-F71B-2431-5AF5-F99294188B7A}"/>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19;p49">
              <a:extLst>
                <a:ext uri="{FF2B5EF4-FFF2-40B4-BE49-F238E27FC236}">
                  <a16:creationId xmlns:a16="http://schemas.microsoft.com/office/drawing/2014/main" id="{D3F178C8-4AF4-69E6-17B2-0C79AF4CF9F2}"/>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20;p49">
              <a:extLst>
                <a:ext uri="{FF2B5EF4-FFF2-40B4-BE49-F238E27FC236}">
                  <a16:creationId xmlns:a16="http://schemas.microsoft.com/office/drawing/2014/main" id="{CEFAB78E-8D3C-12FE-03EB-498B923186C8}"/>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21;p49">
              <a:extLst>
                <a:ext uri="{FF2B5EF4-FFF2-40B4-BE49-F238E27FC236}">
                  <a16:creationId xmlns:a16="http://schemas.microsoft.com/office/drawing/2014/main" id="{BDCE8338-B11E-6393-72A1-10A59B1CE862}"/>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22;p49">
              <a:extLst>
                <a:ext uri="{FF2B5EF4-FFF2-40B4-BE49-F238E27FC236}">
                  <a16:creationId xmlns:a16="http://schemas.microsoft.com/office/drawing/2014/main" id="{08A2A03E-3FD2-97A6-1613-73A51B75030E}"/>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23;p49">
              <a:extLst>
                <a:ext uri="{FF2B5EF4-FFF2-40B4-BE49-F238E27FC236}">
                  <a16:creationId xmlns:a16="http://schemas.microsoft.com/office/drawing/2014/main" id="{575CC098-27FE-073B-B7BF-F632FAC6D0BA}"/>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24;p49">
              <a:extLst>
                <a:ext uri="{FF2B5EF4-FFF2-40B4-BE49-F238E27FC236}">
                  <a16:creationId xmlns:a16="http://schemas.microsoft.com/office/drawing/2014/main" id="{C7A8B48A-18AD-4F75-6A12-750C99F8B92A}"/>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2425;p49">
            <a:extLst>
              <a:ext uri="{FF2B5EF4-FFF2-40B4-BE49-F238E27FC236}">
                <a16:creationId xmlns:a16="http://schemas.microsoft.com/office/drawing/2014/main" id="{DAD3AF86-8EB0-EC7D-537B-E7A6F7702EEF}"/>
              </a:ext>
            </a:extLst>
          </p:cNvPr>
          <p:cNvGrpSpPr/>
          <p:nvPr/>
        </p:nvGrpSpPr>
        <p:grpSpPr>
          <a:xfrm>
            <a:off x="3057799" y="1830199"/>
            <a:ext cx="457194" cy="457211"/>
            <a:chOff x="-62151950" y="4111775"/>
            <a:chExt cx="318225" cy="316650"/>
          </a:xfrm>
        </p:grpSpPr>
        <p:sp>
          <p:nvSpPr>
            <p:cNvPr id="70" name="Google Shape;2426;p49">
              <a:extLst>
                <a:ext uri="{FF2B5EF4-FFF2-40B4-BE49-F238E27FC236}">
                  <a16:creationId xmlns:a16="http://schemas.microsoft.com/office/drawing/2014/main" id="{49193646-D3C5-2E27-FB5B-1A5F5DD4D832}"/>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27;p49">
              <a:extLst>
                <a:ext uri="{FF2B5EF4-FFF2-40B4-BE49-F238E27FC236}">
                  <a16:creationId xmlns:a16="http://schemas.microsoft.com/office/drawing/2014/main" id="{DDB90EBF-6A7D-34DA-9256-17AE2B74B1BE}"/>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28;p49">
              <a:extLst>
                <a:ext uri="{FF2B5EF4-FFF2-40B4-BE49-F238E27FC236}">
                  <a16:creationId xmlns:a16="http://schemas.microsoft.com/office/drawing/2014/main" id="{C32B0591-68C6-EB0A-EC78-7F82EA8F3CBB}"/>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29;p49">
              <a:extLst>
                <a:ext uri="{FF2B5EF4-FFF2-40B4-BE49-F238E27FC236}">
                  <a16:creationId xmlns:a16="http://schemas.microsoft.com/office/drawing/2014/main" id="{6E4B2D5D-A51E-BCF9-082A-179CFD88581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2430;p49">
            <a:extLst>
              <a:ext uri="{FF2B5EF4-FFF2-40B4-BE49-F238E27FC236}">
                <a16:creationId xmlns:a16="http://schemas.microsoft.com/office/drawing/2014/main" id="{4735DA60-01B9-36D3-D41E-7A69F69A7C75}"/>
              </a:ext>
            </a:extLst>
          </p:cNvPr>
          <p:cNvGrpSpPr/>
          <p:nvPr/>
        </p:nvGrpSpPr>
        <p:grpSpPr>
          <a:xfrm>
            <a:off x="629481" y="4046729"/>
            <a:ext cx="482614" cy="457191"/>
            <a:chOff x="6543825" y="3202075"/>
            <a:chExt cx="296975" cy="275350"/>
          </a:xfrm>
        </p:grpSpPr>
        <p:sp>
          <p:nvSpPr>
            <p:cNvPr id="75" name="Google Shape;2431;p49">
              <a:extLst>
                <a:ext uri="{FF2B5EF4-FFF2-40B4-BE49-F238E27FC236}">
                  <a16:creationId xmlns:a16="http://schemas.microsoft.com/office/drawing/2014/main" id="{769FDE2E-0F42-5319-D3FD-AE8B38A92182}"/>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32;p49">
              <a:extLst>
                <a:ext uri="{FF2B5EF4-FFF2-40B4-BE49-F238E27FC236}">
                  <a16:creationId xmlns:a16="http://schemas.microsoft.com/office/drawing/2014/main" id="{185F3234-30B0-6D82-8D41-CB0C5C824D30}"/>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33;p49">
              <a:extLst>
                <a:ext uri="{FF2B5EF4-FFF2-40B4-BE49-F238E27FC236}">
                  <a16:creationId xmlns:a16="http://schemas.microsoft.com/office/drawing/2014/main" id="{651A21C2-1A18-36F0-1F94-185BA7F0FFE1}"/>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34;p49">
              <a:extLst>
                <a:ext uri="{FF2B5EF4-FFF2-40B4-BE49-F238E27FC236}">
                  <a16:creationId xmlns:a16="http://schemas.microsoft.com/office/drawing/2014/main" id="{7917F1F6-6AEB-2568-5B70-738D388F215C}"/>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35;p49">
              <a:extLst>
                <a:ext uri="{FF2B5EF4-FFF2-40B4-BE49-F238E27FC236}">
                  <a16:creationId xmlns:a16="http://schemas.microsoft.com/office/drawing/2014/main" id="{538C590A-1857-2357-15CC-73437392960F}"/>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36;p49">
              <a:extLst>
                <a:ext uri="{FF2B5EF4-FFF2-40B4-BE49-F238E27FC236}">
                  <a16:creationId xmlns:a16="http://schemas.microsoft.com/office/drawing/2014/main" id="{29A22D59-259A-01CB-1DC2-91C184D0FD89}"/>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37;p49">
              <a:extLst>
                <a:ext uri="{FF2B5EF4-FFF2-40B4-BE49-F238E27FC236}">
                  <a16:creationId xmlns:a16="http://schemas.microsoft.com/office/drawing/2014/main" id="{C5A7997B-C4AF-A5D6-D858-122DDDC2368A}"/>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2438;p49">
            <a:extLst>
              <a:ext uri="{FF2B5EF4-FFF2-40B4-BE49-F238E27FC236}">
                <a16:creationId xmlns:a16="http://schemas.microsoft.com/office/drawing/2014/main" id="{53F23C72-67AE-079A-E50A-3B303840D275}"/>
              </a:ext>
            </a:extLst>
          </p:cNvPr>
          <p:cNvSpPr/>
          <p:nvPr/>
        </p:nvSpPr>
        <p:spPr>
          <a:xfrm>
            <a:off x="3057797" y="4046739"/>
            <a:ext cx="457186" cy="45719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452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7D257E-1E50-68A1-F3AF-33E6B9C87D85}"/>
              </a:ext>
            </a:extLst>
          </p:cNvPr>
          <p:cNvSpPr txBox="1"/>
          <p:nvPr/>
        </p:nvSpPr>
        <p:spPr>
          <a:xfrm>
            <a:off x="441960" y="342900"/>
            <a:ext cx="6644640" cy="369332"/>
          </a:xfrm>
          <a:prstGeom prst="rect">
            <a:avLst/>
          </a:prstGeom>
          <a:noFill/>
        </p:spPr>
        <p:txBody>
          <a:bodyPr wrap="square" rtlCol="0">
            <a:spAutoFit/>
          </a:bodyPr>
          <a:lstStyle/>
          <a:p>
            <a:pPr marL="285750" indent="-285750">
              <a:buFont typeface="Wingdings" panose="05000000000000000000" pitchFamily="2" charset="2"/>
              <a:buChar char="Ø"/>
            </a:pPr>
            <a:r>
              <a:rPr lang="en-IN" sz="1800" b="1" dirty="0">
                <a:solidFill>
                  <a:schemeClr val="accent5">
                    <a:lumMod val="75000"/>
                  </a:schemeClr>
                </a:solidFill>
                <a:latin typeface="+mj-lt"/>
              </a:rPr>
              <a:t>Platform Evolution</a:t>
            </a:r>
            <a:endParaRPr lang="en-IN" sz="1800" dirty="0">
              <a:solidFill>
                <a:schemeClr val="accent5">
                  <a:lumMod val="75000"/>
                </a:schemeClr>
              </a:solidFill>
            </a:endParaRPr>
          </a:p>
        </p:txBody>
      </p:sp>
      <p:sp>
        <p:nvSpPr>
          <p:cNvPr id="4" name="TextBox 3">
            <a:extLst>
              <a:ext uri="{FF2B5EF4-FFF2-40B4-BE49-F238E27FC236}">
                <a16:creationId xmlns:a16="http://schemas.microsoft.com/office/drawing/2014/main" id="{FD7E4436-20FB-6B7A-AB3D-D37B614C7B9F}"/>
              </a:ext>
            </a:extLst>
          </p:cNvPr>
          <p:cNvSpPr txBox="1"/>
          <p:nvPr/>
        </p:nvSpPr>
        <p:spPr>
          <a:xfrm>
            <a:off x="601980" y="769620"/>
            <a:ext cx="7932420" cy="1169551"/>
          </a:xfrm>
          <a:prstGeom prst="rect">
            <a:avLst/>
          </a:prstGeom>
          <a:noFill/>
        </p:spPr>
        <p:txBody>
          <a:bodyPr wrap="square" rtlCol="0">
            <a:spAutoFit/>
          </a:bodyPr>
          <a:lstStyle/>
          <a:p>
            <a:pPr algn="just"/>
            <a:r>
              <a:rPr lang="en-IN" dirty="0"/>
              <a:t>Keen analysis about their key competitors and better understanding about the importance of staying up-to date on emerging technologies such as personalized  shopping  assistance, voice commerce and such, so that they can adapt and provide innovative experience. By constantly analysing the competitor strategy, industry trends and customer feedback helped Myntra to stay ahead of the curve and capture a large share of the online fashion market.</a:t>
            </a:r>
          </a:p>
        </p:txBody>
      </p:sp>
      <p:pic>
        <p:nvPicPr>
          <p:cNvPr id="5" name="Picture 4" descr="A person holding a pencil and a magnifying glass over a stack of books&#10;&#10;Description automatically generated">
            <a:extLst>
              <a:ext uri="{FF2B5EF4-FFF2-40B4-BE49-F238E27FC236}">
                <a16:creationId xmlns:a16="http://schemas.microsoft.com/office/drawing/2014/main" id="{820360F9-7842-E867-0F22-9EB3F8A0B0EF}"/>
              </a:ext>
            </a:extLst>
          </p:cNvPr>
          <p:cNvPicPr>
            <a:picLocks noChangeAspect="1"/>
          </p:cNvPicPr>
          <p:nvPr/>
        </p:nvPicPr>
        <p:blipFill>
          <a:blip r:embed="rId2"/>
          <a:stretch>
            <a:fillRect/>
          </a:stretch>
        </p:blipFill>
        <p:spPr>
          <a:xfrm>
            <a:off x="4568190" y="1939171"/>
            <a:ext cx="4288237" cy="2988000"/>
          </a:xfrm>
          <a:prstGeom prst="rect">
            <a:avLst/>
          </a:prstGeom>
          <a:ln>
            <a:noFill/>
          </a:ln>
          <a:effectLst>
            <a:softEdge rad="112500"/>
          </a:effectLst>
        </p:spPr>
      </p:pic>
    </p:spTree>
    <p:extLst>
      <p:ext uri="{BB962C8B-B14F-4D97-AF65-F5344CB8AC3E}">
        <p14:creationId xmlns:p14="http://schemas.microsoft.com/office/powerpoint/2010/main" val="390383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F0358D-1290-5BD7-F10C-8F2A31E7E617}"/>
              </a:ext>
            </a:extLst>
          </p:cNvPr>
          <p:cNvSpPr txBox="1"/>
          <p:nvPr/>
        </p:nvSpPr>
        <p:spPr>
          <a:xfrm>
            <a:off x="3156467" y="39499"/>
            <a:ext cx="2873820" cy="707886"/>
          </a:xfrm>
          <a:prstGeom prst="rect">
            <a:avLst/>
          </a:prstGeom>
          <a:noFill/>
        </p:spPr>
        <p:txBody>
          <a:bodyPr wrap="square" rtlCol="0">
            <a:spAutoFit/>
          </a:bodyPr>
          <a:lstStyle/>
          <a:p>
            <a:pPr algn="just"/>
            <a:r>
              <a:rPr lang="en-IN" sz="2000" b="1" dirty="0">
                <a:latin typeface="+mj-lt"/>
              </a:rPr>
              <a:t>                                          SWOT ANALYSIS</a:t>
            </a:r>
          </a:p>
        </p:txBody>
      </p:sp>
      <p:grpSp>
        <p:nvGrpSpPr>
          <p:cNvPr id="23" name="Google Shape;963;p26">
            <a:extLst>
              <a:ext uri="{FF2B5EF4-FFF2-40B4-BE49-F238E27FC236}">
                <a16:creationId xmlns:a16="http://schemas.microsoft.com/office/drawing/2014/main" id="{732B9913-F382-923A-BAEB-45360CDC6F0E}"/>
              </a:ext>
            </a:extLst>
          </p:cNvPr>
          <p:cNvGrpSpPr/>
          <p:nvPr/>
        </p:nvGrpSpPr>
        <p:grpSpPr>
          <a:xfrm>
            <a:off x="3406140" y="1022449"/>
            <a:ext cx="1835572" cy="3479601"/>
            <a:chOff x="7035615" y="1464063"/>
            <a:chExt cx="1698817" cy="3220362"/>
          </a:xfrm>
        </p:grpSpPr>
        <p:sp>
          <p:nvSpPr>
            <p:cNvPr id="24" name="Google Shape;964;p26">
              <a:extLst>
                <a:ext uri="{FF2B5EF4-FFF2-40B4-BE49-F238E27FC236}">
                  <a16:creationId xmlns:a16="http://schemas.microsoft.com/office/drawing/2014/main" id="{B5B5CEA5-4F77-685B-8DC6-FF8C7FB1B33A}"/>
                </a:ext>
              </a:extLst>
            </p:cNvPr>
            <p:cNvSpPr/>
            <p:nvPr/>
          </p:nvSpPr>
          <p:spPr>
            <a:xfrm>
              <a:off x="7596225" y="4391025"/>
              <a:ext cx="947700" cy="29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965;p26">
              <a:extLst>
                <a:ext uri="{FF2B5EF4-FFF2-40B4-BE49-F238E27FC236}">
                  <a16:creationId xmlns:a16="http://schemas.microsoft.com/office/drawing/2014/main" id="{1CBEB896-0C70-4A85-2852-999DDF08F967}"/>
                </a:ext>
              </a:extLst>
            </p:cNvPr>
            <p:cNvGrpSpPr/>
            <p:nvPr/>
          </p:nvGrpSpPr>
          <p:grpSpPr>
            <a:xfrm>
              <a:off x="7035615" y="1464063"/>
              <a:ext cx="1698817" cy="3110839"/>
              <a:chOff x="-381100" y="119425"/>
              <a:chExt cx="645202" cy="1181481"/>
            </a:xfrm>
          </p:grpSpPr>
          <p:sp>
            <p:nvSpPr>
              <p:cNvPr id="26" name="Google Shape;966;p26">
                <a:extLst>
                  <a:ext uri="{FF2B5EF4-FFF2-40B4-BE49-F238E27FC236}">
                    <a16:creationId xmlns:a16="http://schemas.microsoft.com/office/drawing/2014/main" id="{A1280DD6-6426-318F-AF4F-9DF5192ACC0E}"/>
                  </a:ext>
                </a:extLst>
              </p:cNvPr>
              <p:cNvSpPr/>
              <p:nvPr/>
            </p:nvSpPr>
            <p:spPr>
              <a:xfrm>
                <a:off x="-381100" y="624551"/>
                <a:ext cx="321613" cy="494745"/>
              </a:xfrm>
              <a:custGeom>
                <a:avLst/>
                <a:gdLst/>
                <a:ahLst/>
                <a:cxnLst/>
                <a:rect l="l" t="t" r="r" b="b"/>
                <a:pathLst>
                  <a:path w="4553" h="7004" extrusionOk="0">
                    <a:moveTo>
                      <a:pt x="3776" y="1"/>
                    </a:moveTo>
                    <a:cubicBezTo>
                      <a:pt x="3625" y="1"/>
                      <a:pt x="3459" y="68"/>
                      <a:pt x="3287" y="222"/>
                    </a:cubicBezTo>
                    <a:cubicBezTo>
                      <a:pt x="2720" y="731"/>
                      <a:pt x="2400" y="1531"/>
                      <a:pt x="2007" y="2171"/>
                    </a:cubicBezTo>
                    <a:cubicBezTo>
                      <a:pt x="1527" y="3044"/>
                      <a:pt x="1018" y="3887"/>
                      <a:pt x="524" y="4716"/>
                    </a:cubicBezTo>
                    <a:cubicBezTo>
                      <a:pt x="364" y="5007"/>
                      <a:pt x="175" y="5298"/>
                      <a:pt x="87" y="5633"/>
                    </a:cubicBezTo>
                    <a:cubicBezTo>
                      <a:pt x="0" y="5953"/>
                      <a:pt x="29" y="6316"/>
                      <a:pt x="218" y="6607"/>
                    </a:cubicBezTo>
                    <a:cubicBezTo>
                      <a:pt x="398" y="6881"/>
                      <a:pt x="718" y="7003"/>
                      <a:pt x="1051" y="7003"/>
                    </a:cubicBezTo>
                    <a:cubicBezTo>
                      <a:pt x="1337" y="7003"/>
                      <a:pt x="1634" y="6914"/>
                      <a:pt x="1862" y="6753"/>
                    </a:cubicBezTo>
                    <a:cubicBezTo>
                      <a:pt x="2371" y="6403"/>
                      <a:pt x="2662" y="5822"/>
                      <a:pt x="2924" y="5284"/>
                    </a:cubicBezTo>
                    <a:cubicBezTo>
                      <a:pt x="3549" y="4033"/>
                      <a:pt x="4552" y="2331"/>
                      <a:pt x="4451" y="877"/>
                    </a:cubicBezTo>
                    <a:cubicBezTo>
                      <a:pt x="4410" y="385"/>
                      <a:pt x="4137" y="1"/>
                      <a:pt x="377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7;p26">
                <a:extLst>
                  <a:ext uri="{FF2B5EF4-FFF2-40B4-BE49-F238E27FC236}">
                    <a16:creationId xmlns:a16="http://schemas.microsoft.com/office/drawing/2014/main" id="{63F73B35-5E11-066A-B039-9E8C1A00F6F0}"/>
                  </a:ext>
                </a:extLst>
              </p:cNvPr>
              <p:cNvSpPr/>
              <p:nvPr/>
            </p:nvSpPr>
            <p:spPr>
              <a:xfrm>
                <a:off x="-381100" y="603219"/>
                <a:ext cx="321613" cy="524060"/>
              </a:xfrm>
              <a:custGeom>
                <a:avLst/>
                <a:gdLst/>
                <a:ahLst/>
                <a:cxnLst/>
                <a:rect l="l" t="t" r="r" b="b"/>
                <a:pathLst>
                  <a:path w="4553" h="7419" extrusionOk="0">
                    <a:moveTo>
                      <a:pt x="524" y="5018"/>
                    </a:moveTo>
                    <a:cubicBezTo>
                      <a:pt x="364" y="5309"/>
                      <a:pt x="175" y="5600"/>
                      <a:pt x="87" y="5935"/>
                    </a:cubicBezTo>
                    <a:cubicBezTo>
                      <a:pt x="0" y="6255"/>
                      <a:pt x="29" y="6618"/>
                      <a:pt x="218" y="6909"/>
                    </a:cubicBezTo>
                    <a:cubicBezTo>
                      <a:pt x="553" y="7418"/>
                      <a:pt x="1367" y="7404"/>
                      <a:pt x="1862" y="7055"/>
                    </a:cubicBezTo>
                    <a:cubicBezTo>
                      <a:pt x="2371" y="6705"/>
                      <a:pt x="2662" y="6124"/>
                      <a:pt x="2924" y="5586"/>
                    </a:cubicBezTo>
                    <a:cubicBezTo>
                      <a:pt x="3549" y="4335"/>
                      <a:pt x="4552" y="2633"/>
                      <a:pt x="4451" y="1179"/>
                    </a:cubicBezTo>
                    <a:cubicBezTo>
                      <a:pt x="4392" y="481"/>
                      <a:pt x="3869" y="1"/>
                      <a:pt x="3287" y="524"/>
                    </a:cubicBezTo>
                    <a:cubicBezTo>
                      <a:pt x="2720" y="1033"/>
                      <a:pt x="2400" y="1833"/>
                      <a:pt x="2007" y="2473"/>
                    </a:cubicBezTo>
                    <a:cubicBezTo>
                      <a:pt x="1527" y="3346"/>
                      <a:pt x="1018" y="4189"/>
                      <a:pt x="524" y="5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8;p26">
                <a:extLst>
                  <a:ext uri="{FF2B5EF4-FFF2-40B4-BE49-F238E27FC236}">
                    <a16:creationId xmlns:a16="http://schemas.microsoft.com/office/drawing/2014/main" id="{D47E8C59-B506-272B-B7CB-44865610659E}"/>
                  </a:ext>
                </a:extLst>
              </p:cNvPr>
              <p:cNvSpPr/>
              <p:nvPr/>
            </p:nvSpPr>
            <p:spPr>
              <a:xfrm>
                <a:off x="-204436" y="208569"/>
                <a:ext cx="66894" cy="141981"/>
              </a:xfrm>
              <a:custGeom>
                <a:avLst/>
                <a:gdLst/>
                <a:ahLst/>
                <a:cxnLst/>
                <a:rect l="l" t="t" r="r" b="b"/>
                <a:pathLst>
                  <a:path w="947" h="2010" extrusionOk="0">
                    <a:moveTo>
                      <a:pt x="639" y="0"/>
                    </a:moveTo>
                    <a:cubicBezTo>
                      <a:pt x="490" y="0"/>
                      <a:pt x="331" y="248"/>
                      <a:pt x="277" y="366"/>
                    </a:cubicBezTo>
                    <a:cubicBezTo>
                      <a:pt x="204" y="541"/>
                      <a:pt x="146" y="701"/>
                      <a:pt x="103" y="861"/>
                    </a:cubicBezTo>
                    <a:cubicBezTo>
                      <a:pt x="1" y="1239"/>
                      <a:pt x="1" y="1632"/>
                      <a:pt x="59" y="2010"/>
                    </a:cubicBezTo>
                    <a:lnTo>
                      <a:pt x="612" y="977"/>
                    </a:lnTo>
                    <a:cubicBezTo>
                      <a:pt x="728" y="730"/>
                      <a:pt x="946" y="352"/>
                      <a:pt x="786" y="105"/>
                    </a:cubicBezTo>
                    <a:cubicBezTo>
                      <a:pt x="741" y="30"/>
                      <a:pt x="691" y="0"/>
                      <a:pt x="63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9;p26">
                <a:extLst>
                  <a:ext uri="{FF2B5EF4-FFF2-40B4-BE49-F238E27FC236}">
                    <a16:creationId xmlns:a16="http://schemas.microsoft.com/office/drawing/2014/main" id="{1FE6DC06-6A91-2EA8-9E70-BB7466831C8D}"/>
                  </a:ext>
                </a:extLst>
              </p:cNvPr>
              <p:cNvSpPr/>
              <p:nvPr/>
            </p:nvSpPr>
            <p:spPr>
              <a:xfrm>
                <a:off x="-93465" y="394769"/>
                <a:ext cx="191145" cy="285658"/>
              </a:xfrm>
              <a:custGeom>
                <a:avLst/>
                <a:gdLst/>
                <a:ahLst/>
                <a:cxnLst/>
                <a:rect l="l" t="t" r="r" b="b"/>
                <a:pathLst>
                  <a:path w="2706" h="4044" extrusionOk="0">
                    <a:moveTo>
                      <a:pt x="1743" y="1"/>
                    </a:moveTo>
                    <a:cubicBezTo>
                      <a:pt x="1588" y="1"/>
                      <a:pt x="1414" y="14"/>
                      <a:pt x="1382" y="14"/>
                    </a:cubicBezTo>
                    <a:cubicBezTo>
                      <a:pt x="1164" y="43"/>
                      <a:pt x="902" y="130"/>
                      <a:pt x="742" y="276"/>
                    </a:cubicBezTo>
                    <a:cubicBezTo>
                      <a:pt x="611" y="392"/>
                      <a:pt x="568" y="552"/>
                      <a:pt x="451" y="697"/>
                    </a:cubicBezTo>
                    <a:cubicBezTo>
                      <a:pt x="291" y="916"/>
                      <a:pt x="131" y="1119"/>
                      <a:pt x="1" y="1366"/>
                    </a:cubicBezTo>
                    <a:cubicBezTo>
                      <a:pt x="1" y="1366"/>
                      <a:pt x="131" y="1512"/>
                      <a:pt x="131" y="1541"/>
                    </a:cubicBezTo>
                    <a:lnTo>
                      <a:pt x="233" y="1759"/>
                    </a:lnTo>
                    <a:cubicBezTo>
                      <a:pt x="350" y="1992"/>
                      <a:pt x="320" y="2268"/>
                      <a:pt x="320" y="2515"/>
                    </a:cubicBezTo>
                    <a:cubicBezTo>
                      <a:pt x="320" y="2806"/>
                      <a:pt x="306" y="3083"/>
                      <a:pt x="277" y="3373"/>
                    </a:cubicBezTo>
                    <a:cubicBezTo>
                      <a:pt x="277" y="3446"/>
                      <a:pt x="248" y="3533"/>
                      <a:pt x="277" y="3606"/>
                    </a:cubicBezTo>
                    <a:cubicBezTo>
                      <a:pt x="291" y="3723"/>
                      <a:pt x="364" y="3824"/>
                      <a:pt x="466" y="3883"/>
                    </a:cubicBezTo>
                    <a:cubicBezTo>
                      <a:pt x="640" y="3970"/>
                      <a:pt x="830" y="4013"/>
                      <a:pt x="1019" y="4028"/>
                    </a:cubicBezTo>
                    <a:cubicBezTo>
                      <a:pt x="1103" y="4038"/>
                      <a:pt x="1187" y="4043"/>
                      <a:pt x="1271" y="4043"/>
                    </a:cubicBezTo>
                    <a:cubicBezTo>
                      <a:pt x="1680" y="4043"/>
                      <a:pt x="2074" y="3918"/>
                      <a:pt x="2328" y="3592"/>
                    </a:cubicBezTo>
                    <a:cubicBezTo>
                      <a:pt x="2488" y="3388"/>
                      <a:pt x="2604" y="3155"/>
                      <a:pt x="2706" y="2923"/>
                    </a:cubicBezTo>
                    <a:cubicBezTo>
                      <a:pt x="2633" y="2792"/>
                      <a:pt x="2575" y="2646"/>
                      <a:pt x="2531" y="2501"/>
                    </a:cubicBezTo>
                    <a:cubicBezTo>
                      <a:pt x="2211" y="1715"/>
                      <a:pt x="2066" y="828"/>
                      <a:pt x="1993" y="43"/>
                    </a:cubicBezTo>
                    <a:cubicBezTo>
                      <a:pt x="1986" y="10"/>
                      <a:pt x="1872" y="1"/>
                      <a:pt x="1743"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0;p26">
                <a:extLst>
                  <a:ext uri="{FF2B5EF4-FFF2-40B4-BE49-F238E27FC236}">
                    <a16:creationId xmlns:a16="http://schemas.microsoft.com/office/drawing/2014/main" id="{A971AD9E-CE6D-7A89-524E-353299C34CAD}"/>
                  </a:ext>
                </a:extLst>
              </p:cNvPr>
              <p:cNvSpPr/>
              <p:nvPr/>
            </p:nvSpPr>
            <p:spPr>
              <a:xfrm>
                <a:off x="-91417" y="402892"/>
                <a:ext cx="113091" cy="189097"/>
              </a:xfrm>
              <a:custGeom>
                <a:avLst/>
                <a:gdLst/>
                <a:ahLst/>
                <a:cxnLst/>
                <a:rect l="l" t="t" r="r" b="b"/>
                <a:pathLst>
                  <a:path w="1601" h="2677" extrusionOk="0">
                    <a:moveTo>
                      <a:pt x="1164" y="1"/>
                    </a:moveTo>
                    <a:cubicBezTo>
                      <a:pt x="684" y="350"/>
                      <a:pt x="262" y="801"/>
                      <a:pt x="1" y="1324"/>
                    </a:cubicBezTo>
                    <a:cubicBezTo>
                      <a:pt x="1" y="1324"/>
                      <a:pt x="117" y="1499"/>
                      <a:pt x="131" y="1499"/>
                    </a:cubicBezTo>
                    <a:cubicBezTo>
                      <a:pt x="146" y="1571"/>
                      <a:pt x="190" y="1644"/>
                      <a:pt x="219" y="1717"/>
                    </a:cubicBezTo>
                    <a:cubicBezTo>
                      <a:pt x="335" y="1950"/>
                      <a:pt x="321" y="2197"/>
                      <a:pt x="321" y="2459"/>
                    </a:cubicBezTo>
                    <a:cubicBezTo>
                      <a:pt x="321" y="2531"/>
                      <a:pt x="321" y="2604"/>
                      <a:pt x="291" y="2677"/>
                    </a:cubicBezTo>
                    <a:cubicBezTo>
                      <a:pt x="641" y="2488"/>
                      <a:pt x="946" y="2269"/>
                      <a:pt x="1193" y="1964"/>
                    </a:cubicBezTo>
                    <a:cubicBezTo>
                      <a:pt x="1600" y="1382"/>
                      <a:pt x="1440" y="713"/>
                      <a:pt x="1193" y="117"/>
                    </a:cubicBezTo>
                    <a:cubicBezTo>
                      <a:pt x="1164" y="73"/>
                      <a:pt x="1164" y="44"/>
                      <a:pt x="11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1;p26">
                <a:extLst>
                  <a:ext uri="{FF2B5EF4-FFF2-40B4-BE49-F238E27FC236}">
                    <a16:creationId xmlns:a16="http://schemas.microsoft.com/office/drawing/2014/main" id="{4EF15ED2-0EEE-C4BE-339D-52178586B0E0}"/>
                  </a:ext>
                </a:extLst>
              </p:cNvPr>
              <p:cNvSpPr/>
              <p:nvPr/>
            </p:nvSpPr>
            <p:spPr>
              <a:xfrm>
                <a:off x="-207474" y="205956"/>
                <a:ext cx="282550" cy="349938"/>
              </a:xfrm>
              <a:custGeom>
                <a:avLst/>
                <a:gdLst/>
                <a:ahLst/>
                <a:cxnLst/>
                <a:rect l="l" t="t" r="r" b="b"/>
                <a:pathLst>
                  <a:path w="4000" h="4954" extrusionOk="0">
                    <a:moveTo>
                      <a:pt x="1931" y="0"/>
                    </a:moveTo>
                    <a:cubicBezTo>
                      <a:pt x="1125" y="0"/>
                      <a:pt x="292" y="608"/>
                      <a:pt x="175" y="1451"/>
                    </a:cubicBezTo>
                    <a:cubicBezTo>
                      <a:pt x="146" y="1640"/>
                      <a:pt x="146" y="1829"/>
                      <a:pt x="87" y="2003"/>
                    </a:cubicBezTo>
                    <a:cubicBezTo>
                      <a:pt x="44" y="2192"/>
                      <a:pt x="0" y="2410"/>
                      <a:pt x="73" y="2585"/>
                    </a:cubicBezTo>
                    <a:cubicBezTo>
                      <a:pt x="102" y="2672"/>
                      <a:pt x="175" y="2774"/>
                      <a:pt x="218" y="2861"/>
                    </a:cubicBezTo>
                    <a:cubicBezTo>
                      <a:pt x="262" y="3007"/>
                      <a:pt x="233" y="3152"/>
                      <a:pt x="262" y="3283"/>
                    </a:cubicBezTo>
                    <a:cubicBezTo>
                      <a:pt x="306" y="3429"/>
                      <a:pt x="378" y="3574"/>
                      <a:pt x="451" y="3719"/>
                    </a:cubicBezTo>
                    <a:cubicBezTo>
                      <a:pt x="582" y="4010"/>
                      <a:pt x="727" y="4258"/>
                      <a:pt x="902" y="4519"/>
                    </a:cubicBezTo>
                    <a:cubicBezTo>
                      <a:pt x="1107" y="4781"/>
                      <a:pt x="1312" y="4954"/>
                      <a:pt x="1593" y="4954"/>
                    </a:cubicBezTo>
                    <a:cubicBezTo>
                      <a:pt x="1671" y="4954"/>
                      <a:pt x="1755" y="4940"/>
                      <a:pt x="1847" y="4912"/>
                    </a:cubicBezTo>
                    <a:cubicBezTo>
                      <a:pt x="2400" y="4752"/>
                      <a:pt x="2865" y="4330"/>
                      <a:pt x="3069" y="3792"/>
                    </a:cubicBezTo>
                    <a:lnTo>
                      <a:pt x="3738" y="2512"/>
                    </a:lnTo>
                    <a:cubicBezTo>
                      <a:pt x="4000" y="1625"/>
                      <a:pt x="3636" y="592"/>
                      <a:pt x="2502" y="113"/>
                    </a:cubicBezTo>
                    <a:cubicBezTo>
                      <a:pt x="2320" y="36"/>
                      <a:pt x="2126" y="0"/>
                      <a:pt x="193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2;p26">
                <a:extLst>
                  <a:ext uri="{FF2B5EF4-FFF2-40B4-BE49-F238E27FC236}">
                    <a16:creationId xmlns:a16="http://schemas.microsoft.com/office/drawing/2014/main" id="{5633A2D3-DD7F-839A-4846-0539ECF04DCC}"/>
                  </a:ext>
                </a:extLst>
              </p:cNvPr>
              <p:cNvSpPr/>
              <p:nvPr/>
            </p:nvSpPr>
            <p:spPr>
              <a:xfrm>
                <a:off x="-149975" y="366938"/>
                <a:ext cx="24723" cy="101789"/>
              </a:xfrm>
              <a:custGeom>
                <a:avLst/>
                <a:gdLst/>
                <a:ahLst/>
                <a:cxnLst/>
                <a:rect l="l" t="t" r="r" b="b"/>
                <a:pathLst>
                  <a:path w="350" h="1441" extrusionOk="0">
                    <a:moveTo>
                      <a:pt x="1" y="1"/>
                    </a:moveTo>
                    <a:lnTo>
                      <a:pt x="1" y="1"/>
                    </a:lnTo>
                    <a:cubicBezTo>
                      <a:pt x="59" y="350"/>
                      <a:pt x="131" y="742"/>
                      <a:pt x="15" y="1106"/>
                    </a:cubicBezTo>
                    <a:cubicBezTo>
                      <a:pt x="1" y="1164"/>
                      <a:pt x="1" y="1208"/>
                      <a:pt x="1" y="1251"/>
                    </a:cubicBezTo>
                    <a:cubicBezTo>
                      <a:pt x="15" y="1310"/>
                      <a:pt x="73" y="1324"/>
                      <a:pt x="131" y="1353"/>
                    </a:cubicBezTo>
                    <a:cubicBezTo>
                      <a:pt x="204" y="1382"/>
                      <a:pt x="277" y="1397"/>
                      <a:pt x="350" y="1440"/>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3;p26">
                <a:extLst>
                  <a:ext uri="{FF2B5EF4-FFF2-40B4-BE49-F238E27FC236}">
                    <a16:creationId xmlns:a16="http://schemas.microsoft.com/office/drawing/2014/main" id="{B5C67ADB-2537-0110-503A-A12E84BF689E}"/>
                  </a:ext>
                </a:extLst>
              </p:cNvPr>
              <p:cNvSpPr/>
              <p:nvPr/>
            </p:nvSpPr>
            <p:spPr>
              <a:xfrm>
                <a:off x="-149975" y="366938"/>
                <a:ext cx="24723" cy="101789"/>
              </a:xfrm>
              <a:custGeom>
                <a:avLst/>
                <a:gdLst/>
                <a:ahLst/>
                <a:cxnLst/>
                <a:rect l="l" t="t" r="r" b="b"/>
                <a:pathLst>
                  <a:path w="350" h="1441" fill="none" extrusionOk="0">
                    <a:moveTo>
                      <a:pt x="1" y="1"/>
                    </a:moveTo>
                    <a:cubicBezTo>
                      <a:pt x="59" y="350"/>
                      <a:pt x="131" y="742"/>
                      <a:pt x="15" y="1106"/>
                    </a:cubicBezTo>
                    <a:cubicBezTo>
                      <a:pt x="1" y="1164"/>
                      <a:pt x="1" y="1208"/>
                      <a:pt x="1" y="1251"/>
                    </a:cubicBezTo>
                    <a:cubicBezTo>
                      <a:pt x="15" y="1310"/>
                      <a:pt x="73" y="1324"/>
                      <a:pt x="131" y="1353"/>
                    </a:cubicBezTo>
                    <a:cubicBezTo>
                      <a:pt x="204" y="1382"/>
                      <a:pt x="277" y="1397"/>
                      <a:pt x="350" y="144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4;p26">
                <a:extLst>
                  <a:ext uri="{FF2B5EF4-FFF2-40B4-BE49-F238E27FC236}">
                    <a16:creationId xmlns:a16="http://schemas.microsoft.com/office/drawing/2014/main" id="{E3C5C79E-DBE5-0EF6-8A49-510400285604}"/>
                  </a:ext>
                </a:extLst>
              </p:cNvPr>
              <p:cNvSpPr/>
              <p:nvPr/>
            </p:nvSpPr>
            <p:spPr>
              <a:xfrm>
                <a:off x="-98622" y="378240"/>
                <a:ext cx="25783" cy="20626"/>
              </a:xfrm>
              <a:custGeom>
                <a:avLst/>
                <a:gdLst/>
                <a:ahLst/>
                <a:cxnLst/>
                <a:rect l="l" t="t" r="r" b="b"/>
                <a:pathLst>
                  <a:path w="365" h="292" extrusionOk="0">
                    <a:moveTo>
                      <a:pt x="175" y="1"/>
                    </a:moveTo>
                    <a:cubicBezTo>
                      <a:pt x="1" y="30"/>
                      <a:pt x="1" y="291"/>
                      <a:pt x="175" y="291"/>
                    </a:cubicBezTo>
                    <a:cubicBezTo>
                      <a:pt x="364" y="291"/>
                      <a:pt x="364" y="1"/>
                      <a:pt x="175"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5;p26">
                <a:extLst>
                  <a:ext uri="{FF2B5EF4-FFF2-40B4-BE49-F238E27FC236}">
                    <a16:creationId xmlns:a16="http://schemas.microsoft.com/office/drawing/2014/main" id="{9C749867-DC57-35DA-BD2A-789DD42D12DF}"/>
                  </a:ext>
                </a:extLst>
              </p:cNvPr>
              <p:cNvSpPr/>
              <p:nvPr/>
            </p:nvSpPr>
            <p:spPr>
              <a:xfrm>
                <a:off x="-189038" y="391731"/>
                <a:ext cx="19637" cy="19425"/>
              </a:xfrm>
              <a:custGeom>
                <a:avLst/>
                <a:gdLst/>
                <a:ahLst/>
                <a:cxnLst/>
                <a:rect l="l" t="t" r="r" b="b"/>
                <a:pathLst>
                  <a:path w="278" h="275" extrusionOk="0">
                    <a:moveTo>
                      <a:pt x="143" y="0"/>
                    </a:moveTo>
                    <a:cubicBezTo>
                      <a:pt x="73" y="0"/>
                      <a:pt x="1" y="48"/>
                      <a:pt x="1" y="144"/>
                    </a:cubicBezTo>
                    <a:cubicBezTo>
                      <a:pt x="1" y="231"/>
                      <a:pt x="66" y="275"/>
                      <a:pt x="134" y="275"/>
                    </a:cubicBezTo>
                    <a:cubicBezTo>
                      <a:pt x="201" y="275"/>
                      <a:pt x="270" y="231"/>
                      <a:pt x="277" y="144"/>
                    </a:cubicBezTo>
                    <a:lnTo>
                      <a:pt x="277" y="130"/>
                    </a:lnTo>
                    <a:cubicBezTo>
                      <a:pt x="277" y="44"/>
                      <a:pt x="211" y="0"/>
                      <a:pt x="1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6;p26">
                <a:extLst>
                  <a:ext uri="{FF2B5EF4-FFF2-40B4-BE49-F238E27FC236}">
                    <a16:creationId xmlns:a16="http://schemas.microsoft.com/office/drawing/2014/main" id="{8920A8CA-E112-0890-D769-83EDF07DEA9C}"/>
                  </a:ext>
                </a:extLst>
              </p:cNvPr>
              <p:cNvSpPr/>
              <p:nvPr/>
            </p:nvSpPr>
            <p:spPr>
              <a:xfrm>
                <a:off x="-124051" y="342780"/>
                <a:ext cx="81728" cy="23310"/>
              </a:xfrm>
              <a:custGeom>
                <a:avLst/>
                <a:gdLst/>
                <a:ahLst/>
                <a:cxnLst/>
                <a:rect l="l" t="t" r="r" b="b"/>
                <a:pathLst>
                  <a:path w="1157" h="330" extrusionOk="0">
                    <a:moveTo>
                      <a:pt x="658" y="1"/>
                    </a:moveTo>
                    <a:cubicBezTo>
                      <a:pt x="437" y="1"/>
                      <a:pt x="208" y="50"/>
                      <a:pt x="70" y="139"/>
                    </a:cubicBezTo>
                    <a:cubicBezTo>
                      <a:pt x="1" y="194"/>
                      <a:pt x="11" y="329"/>
                      <a:pt x="112" y="329"/>
                    </a:cubicBezTo>
                    <a:cubicBezTo>
                      <a:pt x="117" y="329"/>
                      <a:pt x="123" y="329"/>
                      <a:pt x="128" y="328"/>
                    </a:cubicBezTo>
                    <a:cubicBezTo>
                      <a:pt x="288" y="313"/>
                      <a:pt x="448" y="255"/>
                      <a:pt x="637" y="212"/>
                    </a:cubicBezTo>
                    <a:cubicBezTo>
                      <a:pt x="797" y="197"/>
                      <a:pt x="957" y="197"/>
                      <a:pt x="1117" y="168"/>
                    </a:cubicBezTo>
                    <a:cubicBezTo>
                      <a:pt x="1120" y="169"/>
                      <a:pt x="1122" y="170"/>
                      <a:pt x="1125" y="170"/>
                    </a:cubicBezTo>
                    <a:cubicBezTo>
                      <a:pt x="1148" y="170"/>
                      <a:pt x="1157" y="109"/>
                      <a:pt x="1117" y="95"/>
                    </a:cubicBezTo>
                    <a:cubicBezTo>
                      <a:pt x="1002" y="31"/>
                      <a:pt x="832" y="1"/>
                      <a:pt x="658"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7;p26">
                <a:extLst>
                  <a:ext uri="{FF2B5EF4-FFF2-40B4-BE49-F238E27FC236}">
                    <a16:creationId xmlns:a16="http://schemas.microsoft.com/office/drawing/2014/main" id="{8123FF2D-87E5-56EC-6484-34AB320CDD23}"/>
                  </a:ext>
                </a:extLst>
              </p:cNvPr>
              <p:cNvSpPr/>
              <p:nvPr/>
            </p:nvSpPr>
            <p:spPr>
              <a:xfrm>
                <a:off x="-220824" y="358461"/>
                <a:ext cx="60678" cy="22039"/>
              </a:xfrm>
              <a:custGeom>
                <a:avLst/>
                <a:gdLst/>
                <a:ahLst/>
                <a:cxnLst/>
                <a:rect l="l" t="t" r="r" b="b"/>
                <a:pathLst>
                  <a:path w="859" h="312" extrusionOk="0">
                    <a:moveTo>
                      <a:pt x="582" y="1"/>
                    </a:moveTo>
                    <a:cubicBezTo>
                      <a:pt x="528" y="1"/>
                      <a:pt x="473" y="7"/>
                      <a:pt x="422" y="19"/>
                    </a:cubicBezTo>
                    <a:cubicBezTo>
                      <a:pt x="291" y="33"/>
                      <a:pt x="131" y="33"/>
                      <a:pt x="44" y="135"/>
                    </a:cubicBezTo>
                    <a:cubicBezTo>
                      <a:pt x="0" y="193"/>
                      <a:pt x="0" y="281"/>
                      <a:pt x="73" y="310"/>
                    </a:cubicBezTo>
                    <a:cubicBezTo>
                      <a:pt x="87" y="311"/>
                      <a:pt x="101" y="312"/>
                      <a:pt x="115" y="312"/>
                    </a:cubicBezTo>
                    <a:cubicBezTo>
                      <a:pt x="226" y="312"/>
                      <a:pt x="320" y="264"/>
                      <a:pt x="436" y="251"/>
                    </a:cubicBezTo>
                    <a:cubicBezTo>
                      <a:pt x="567" y="237"/>
                      <a:pt x="698" y="237"/>
                      <a:pt x="800" y="179"/>
                    </a:cubicBezTo>
                    <a:cubicBezTo>
                      <a:pt x="858" y="135"/>
                      <a:pt x="844" y="91"/>
                      <a:pt x="815" y="62"/>
                    </a:cubicBezTo>
                    <a:cubicBezTo>
                      <a:pt x="752" y="18"/>
                      <a:pt x="668" y="1"/>
                      <a:pt x="58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8;p26">
                <a:extLst>
                  <a:ext uri="{FF2B5EF4-FFF2-40B4-BE49-F238E27FC236}">
                    <a16:creationId xmlns:a16="http://schemas.microsoft.com/office/drawing/2014/main" id="{90C6B420-33D4-BA82-BF75-C22B1C6292D8}"/>
                  </a:ext>
                </a:extLst>
              </p:cNvPr>
              <p:cNvSpPr/>
              <p:nvPr/>
            </p:nvSpPr>
            <p:spPr>
              <a:xfrm>
                <a:off x="-118118" y="473812"/>
                <a:ext cx="52484" cy="20697"/>
              </a:xfrm>
              <a:custGeom>
                <a:avLst/>
                <a:gdLst/>
                <a:ahLst/>
                <a:cxnLst/>
                <a:rect l="l" t="t" r="r" b="b"/>
                <a:pathLst>
                  <a:path w="743" h="293" extrusionOk="0">
                    <a:moveTo>
                      <a:pt x="742" y="0"/>
                    </a:moveTo>
                    <a:lnTo>
                      <a:pt x="0" y="291"/>
                    </a:lnTo>
                    <a:cubicBezTo>
                      <a:pt x="18" y="292"/>
                      <a:pt x="35" y="292"/>
                      <a:pt x="53" y="292"/>
                    </a:cubicBezTo>
                    <a:cubicBezTo>
                      <a:pt x="313" y="292"/>
                      <a:pt x="579" y="191"/>
                      <a:pt x="742"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9;p26">
                <a:extLst>
                  <a:ext uri="{FF2B5EF4-FFF2-40B4-BE49-F238E27FC236}">
                    <a16:creationId xmlns:a16="http://schemas.microsoft.com/office/drawing/2014/main" id="{7832DA4D-493D-6EDC-CBAE-0DB58A5330A1}"/>
                  </a:ext>
                </a:extLst>
              </p:cNvPr>
              <p:cNvSpPr/>
              <p:nvPr/>
            </p:nvSpPr>
            <p:spPr>
              <a:xfrm>
                <a:off x="-123274" y="469644"/>
                <a:ext cx="59689" cy="26560"/>
              </a:xfrm>
              <a:custGeom>
                <a:avLst/>
                <a:gdLst/>
                <a:ahLst/>
                <a:cxnLst/>
                <a:rect l="l" t="t" r="r" b="b"/>
                <a:pathLst>
                  <a:path w="845" h="376" extrusionOk="0">
                    <a:moveTo>
                      <a:pt x="815" y="1"/>
                    </a:moveTo>
                    <a:cubicBezTo>
                      <a:pt x="815" y="16"/>
                      <a:pt x="812" y="31"/>
                      <a:pt x="806" y="45"/>
                    </a:cubicBezTo>
                    <a:lnTo>
                      <a:pt x="806" y="45"/>
                    </a:lnTo>
                    <a:cubicBezTo>
                      <a:pt x="809" y="45"/>
                      <a:pt x="812" y="45"/>
                      <a:pt x="815" y="45"/>
                    </a:cubicBezTo>
                    <a:cubicBezTo>
                      <a:pt x="815" y="45"/>
                      <a:pt x="844" y="45"/>
                      <a:pt x="815" y="1"/>
                    </a:cubicBezTo>
                    <a:close/>
                    <a:moveTo>
                      <a:pt x="806" y="45"/>
                    </a:moveTo>
                    <a:cubicBezTo>
                      <a:pt x="783" y="48"/>
                      <a:pt x="768" y="61"/>
                      <a:pt x="742" y="74"/>
                    </a:cubicBezTo>
                    <a:cubicBezTo>
                      <a:pt x="713" y="88"/>
                      <a:pt x="699" y="117"/>
                      <a:pt x="655" y="132"/>
                    </a:cubicBezTo>
                    <a:cubicBezTo>
                      <a:pt x="597" y="161"/>
                      <a:pt x="524" y="205"/>
                      <a:pt x="481" y="219"/>
                    </a:cubicBezTo>
                    <a:cubicBezTo>
                      <a:pt x="423" y="234"/>
                      <a:pt x="350" y="263"/>
                      <a:pt x="277" y="277"/>
                    </a:cubicBezTo>
                    <a:lnTo>
                      <a:pt x="59" y="277"/>
                    </a:lnTo>
                    <a:cubicBezTo>
                      <a:pt x="1" y="292"/>
                      <a:pt x="15" y="350"/>
                      <a:pt x="59" y="365"/>
                    </a:cubicBezTo>
                    <a:cubicBezTo>
                      <a:pt x="73" y="372"/>
                      <a:pt x="92" y="375"/>
                      <a:pt x="110" y="375"/>
                    </a:cubicBezTo>
                    <a:cubicBezTo>
                      <a:pt x="128" y="375"/>
                      <a:pt x="146" y="372"/>
                      <a:pt x="161" y="365"/>
                    </a:cubicBezTo>
                    <a:cubicBezTo>
                      <a:pt x="204" y="365"/>
                      <a:pt x="233" y="365"/>
                      <a:pt x="277" y="350"/>
                    </a:cubicBezTo>
                    <a:cubicBezTo>
                      <a:pt x="350" y="335"/>
                      <a:pt x="423" y="306"/>
                      <a:pt x="495" y="277"/>
                    </a:cubicBezTo>
                    <a:cubicBezTo>
                      <a:pt x="568" y="234"/>
                      <a:pt x="626" y="205"/>
                      <a:pt x="699" y="161"/>
                    </a:cubicBezTo>
                    <a:cubicBezTo>
                      <a:pt x="733" y="138"/>
                      <a:pt x="786" y="97"/>
                      <a:pt x="806" y="45"/>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0;p26">
                <a:extLst>
                  <a:ext uri="{FF2B5EF4-FFF2-40B4-BE49-F238E27FC236}">
                    <a16:creationId xmlns:a16="http://schemas.microsoft.com/office/drawing/2014/main" id="{28EC6D5C-F8F1-2EC6-D207-0C49D2A03159}"/>
                  </a:ext>
                </a:extLst>
              </p:cNvPr>
              <p:cNvSpPr/>
              <p:nvPr/>
            </p:nvSpPr>
            <p:spPr>
              <a:xfrm>
                <a:off x="-253741" y="119425"/>
                <a:ext cx="361735" cy="261429"/>
              </a:xfrm>
              <a:custGeom>
                <a:avLst/>
                <a:gdLst/>
                <a:ahLst/>
                <a:cxnLst/>
                <a:rect l="l" t="t" r="r" b="b"/>
                <a:pathLst>
                  <a:path w="5121" h="3701" extrusionOk="0">
                    <a:moveTo>
                      <a:pt x="3797" y="3592"/>
                    </a:moveTo>
                    <a:cubicBezTo>
                      <a:pt x="3797" y="3592"/>
                      <a:pt x="3797" y="3592"/>
                      <a:pt x="3797" y="3592"/>
                    </a:cubicBezTo>
                    <a:cubicBezTo>
                      <a:pt x="3797" y="3592"/>
                      <a:pt x="3797" y="3592"/>
                      <a:pt x="3797" y="3592"/>
                    </a:cubicBezTo>
                    <a:close/>
                    <a:moveTo>
                      <a:pt x="3073" y="0"/>
                    </a:moveTo>
                    <a:cubicBezTo>
                      <a:pt x="3033" y="0"/>
                      <a:pt x="2993" y="5"/>
                      <a:pt x="2953" y="14"/>
                    </a:cubicBezTo>
                    <a:cubicBezTo>
                      <a:pt x="2749" y="72"/>
                      <a:pt x="2589" y="218"/>
                      <a:pt x="2415" y="334"/>
                    </a:cubicBezTo>
                    <a:cubicBezTo>
                      <a:pt x="2258" y="452"/>
                      <a:pt x="2113" y="511"/>
                      <a:pt x="1937" y="511"/>
                    </a:cubicBezTo>
                    <a:cubicBezTo>
                      <a:pt x="1917" y="511"/>
                      <a:pt x="1897" y="510"/>
                      <a:pt x="1877" y="509"/>
                    </a:cubicBezTo>
                    <a:cubicBezTo>
                      <a:pt x="1717" y="494"/>
                      <a:pt x="1571" y="407"/>
                      <a:pt x="1411" y="392"/>
                    </a:cubicBezTo>
                    <a:cubicBezTo>
                      <a:pt x="1402" y="392"/>
                      <a:pt x="1393" y="391"/>
                      <a:pt x="1383" y="391"/>
                    </a:cubicBezTo>
                    <a:cubicBezTo>
                      <a:pt x="1117" y="391"/>
                      <a:pt x="855" y="591"/>
                      <a:pt x="757" y="872"/>
                    </a:cubicBezTo>
                    <a:cubicBezTo>
                      <a:pt x="742" y="945"/>
                      <a:pt x="728" y="1032"/>
                      <a:pt x="655" y="1047"/>
                    </a:cubicBezTo>
                    <a:cubicBezTo>
                      <a:pt x="641" y="1051"/>
                      <a:pt x="626" y="1053"/>
                      <a:pt x="612" y="1053"/>
                    </a:cubicBezTo>
                    <a:cubicBezTo>
                      <a:pt x="584" y="1053"/>
                      <a:pt x="558" y="1047"/>
                      <a:pt x="539" y="1047"/>
                    </a:cubicBezTo>
                    <a:cubicBezTo>
                      <a:pt x="528" y="1046"/>
                      <a:pt x="518" y="1046"/>
                      <a:pt x="508" y="1046"/>
                    </a:cubicBezTo>
                    <a:cubicBezTo>
                      <a:pt x="316" y="1046"/>
                      <a:pt x="142" y="1173"/>
                      <a:pt x="73" y="1352"/>
                    </a:cubicBezTo>
                    <a:cubicBezTo>
                      <a:pt x="1" y="1556"/>
                      <a:pt x="30" y="1817"/>
                      <a:pt x="161" y="1963"/>
                    </a:cubicBezTo>
                    <a:cubicBezTo>
                      <a:pt x="248" y="2050"/>
                      <a:pt x="364" y="2123"/>
                      <a:pt x="393" y="2254"/>
                    </a:cubicBezTo>
                    <a:cubicBezTo>
                      <a:pt x="408" y="2356"/>
                      <a:pt x="364" y="2486"/>
                      <a:pt x="321" y="2603"/>
                    </a:cubicBezTo>
                    <a:cubicBezTo>
                      <a:pt x="292" y="2705"/>
                      <a:pt x="306" y="2865"/>
                      <a:pt x="393" y="2908"/>
                    </a:cubicBezTo>
                    <a:cubicBezTo>
                      <a:pt x="409" y="2915"/>
                      <a:pt x="426" y="2918"/>
                      <a:pt x="443" y="2918"/>
                    </a:cubicBezTo>
                    <a:cubicBezTo>
                      <a:pt x="503" y="2918"/>
                      <a:pt x="566" y="2881"/>
                      <a:pt x="611" y="2836"/>
                    </a:cubicBezTo>
                    <a:cubicBezTo>
                      <a:pt x="670" y="2777"/>
                      <a:pt x="742" y="2705"/>
                      <a:pt x="815" y="2690"/>
                    </a:cubicBezTo>
                    <a:cubicBezTo>
                      <a:pt x="826" y="2687"/>
                      <a:pt x="837" y="2686"/>
                      <a:pt x="848" y="2686"/>
                    </a:cubicBezTo>
                    <a:cubicBezTo>
                      <a:pt x="938" y="2686"/>
                      <a:pt x="1026" y="2787"/>
                      <a:pt x="1091" y="2865"/>
                    </a:cubicBezTo>
                    <a:cubicBezTo>
                      <a:pt x="1156" y="2942"/>
                      <a:pt x="1231" y="3030"/>
                      <a:pt x="1318" y="3030"/>
                    </a:cubicBezTo>
                    <a:cubicBezTo>
                      <a:pt x="1329" y="3030"/>
                      <a:pt x="1341" y="3028"/>
                      <a:pt x="1353" y="3025"/>
                    </a:cubicBezTo>
                    <a:cubicBezTo>
                      <a:pt x="1455" y="3010"/>
                      <a:pt x="1528" y="2908"/>
                      <a:pt x="1542" y="2806"/>
                    </a:cubicBezTo>
                    <a:cubicBezTo>
                      <a:pt x="1571" y="2705"/>
                      <a:pt x="1571" y="2603"/>
                      <a:pt x="1600" y="2501"/>
                    </a:cubicBezTo>
                    <a:cubicBezTo>
                      <a:pt x="1615" y="2428"/>
                      <a:pt x="1644" y="2356"/>
                      <a:pt x="1702" y="2327"/>
                    </a:cubicBezTo>
                    <a:cubicBezTo>
                      <a:pt x="1712" y="2317"/>
                      <a:pt x="1733" y="2302"/>
                      <a:pt x="1739" y="2296"/>
                    </a:cubicBezTo>
                    <a:lnTo>
                      <a:pt x="1739" y="2296"/>
                    </a:lnTo>
                    <a:cubicBezTo>
                      <a:pt x="1750" y="2294"/>
                      <a:pt x="1760" y="2294"/>
                      <a:pt x="1770" y="2294"/>
                    </a:cubicBezTo>
                    <a:cubicBezTo>
                      <a:pt x="1898" y="2294"/>
                      <a:pt x="2005" y="2419"/>
                      <a:pt x="2124" y="2472"/>
                    </a:cubicBezTo>
                    <a:cubicBezTo>
                      <a:pt x="2156" y="2484"/>
                      <a:pt x="2192" y="2490"/>
                      <a:pt x="2230" y="2490"/>
                    </a:cubicBezTo>
                    <a:cubicBezTo>
                      <a:pt x="2331" y="2490"/>
                      <a:pt x="2437" y="2443"/>
                      <a:pt x="2459" y="2327"/>
                    </a:cubicBezTo>
                    <a:cubicBezTo>
                      <a:pt x="2488" y="2254"/>
                      <a:pt x="2459" y="2152"/>
                      <a:pt x="2488" y="2079"/>
                    </a:cubicBezTo>
                    <a:cubicBezTo>
                      <a:pt x="2501" y="2012"/>
                      <a:pt x="2552" y="1932"/>
                      <a:pt x="2617" y="1932"/>
                    </a:cubicBezTo>
                    <a:cubicBezTo>
                      <a:pt x="2622" y="1932"/>
                      <a:pt x="2628" y="1933"/>
                      <a:pt x="2633" y="1934"/>
                    </a:cubicBezTo>
                    <a:cubicBezTo>
                      <a:pt x="2749" y="1963"/>
                      <a:pt x="2735" y="2210"/>
                      <a:pt x="2866" y="2254"/>
                    </a:cubicBezTo>
                    <a:cubicBezTo>
                      <a:pt x="2872" y="2255"/>
                      <a:pt x="2878" y="2256"/>
                      <a:pt x="2884" y="2256"/>
                    </a:cubicBezTo>
                    <a:cubicBezTo>
                      <a:pt x="2939" y="2256"/>
                      <a:pt x="3000" y="2203"/>
                      <a:pt x="3026" y="2137"/>
                    </a:cubicBezTo>
                    <a:cubicBezTo>
                      <a:pt x="3069" y="2065"/>
                      <a:pt x="3099" y="1992"/>
                      <a:pt x="3171" y="1963"/>
                    </a:cubicBezTo>
                    <a:cubicBezTo>
                      <a:pt x="3187" y="1955"/>
                      <a:pt x="3204" y="1952"/>
                      <a:pt x="3221" y="1952"/>
                    </a:cubicBezTo>
                    <a:cubicBezTo>
                      <a:pt x="3301" y="1952"/>
                      <a:pt x="3392" y="2030"/>
                      <a:pt x="3404" y="2137"/>
                    </a:cubicBezTo>
                    <a:cubicBezTo>
                      <a:pt x="3448" y="2254"/>
                      <a:pt x="3404" y="2370"/>
                      <a:pt x="3389" y="2501"/>
                    </a:cubicBezTo>
                    <a:cubicBezTo>
                      <a:pt x="3375" y="2632"/>
                      <a:pt x="3389" y="2763"/>
                      <a:pt x="3462" y="2850"/>
                    </a:cubicBezTo>
                    <a:cubicBezTo>
                      <a:pt x="3520" y="2908"/>
                      <a:pt x="3578" y="2923"/>
                      <a:pt x="3622" y="2952"/>
                    </a:cubicBezTo>
                    <a:cubicBezTo>
                      <a:pt x="3724" y="3010"/>
                      <a:pt x="3753" y="3141"/>
                      <a:pt x="3768" y="3228"/>
                    </a:cubicBezTo>
                    <a:cubicBezTo>
                      <a:pt x="3796" y="3272"/>
                      <a:pt x="3825" y="3573"/>
                      <a:pt x="3797" y="3592"/>
                    </a:cubicBezTo>
                    <a:lnTo>
                      <a:pt x="3797" y="3592"/>
                    </a:lnTo>
                    <a:cubicBezTo>
                      <a:pt x="3899" y="3534"/>
                      <a:pt x="4015" y="3505"/>
                      <a:pt x="4117" y="3490"/>
                    </a:cubicBezTo>
                    <a:cubicBezTo>
                      <a:pt x="4146" y="3475"/>
                      <a:pt x="4175" y="3468"/>
                      <a:pt x="4202" y="3468"/>
                    </a:cubicBezTo>
                    <a:cubicBezTo>
                      <a:pt x="4229" y="3468"/>
                      <a:pt x="4255" y="3475"/>
                      <a:pt x="4277" y="3490"/>
                    </a:cubicBezTo>
                    <a:cubicBezTo>
                      <a:pt x="4378" y="3519"/>
                      <a:pt x="4422" y="3650"/>
                      <a:pt x="4538" y="3679"/>
                    </a:cubicBezTo>
                    <a:cubicBezTo>
                      <a:pt x="4553" y="3694"/>
                      <a:pt x="4571" y="3701"/>
                      <a:pt x="4587" y="3701"/>
                    </a:cubicBezTo>
                    <a:cubicBezTo>
                      <a:pt x="4604" y="3701"/>
                      <a:pt x="4618" y="3694"/>
                      <a:pt x="4626" y="3679"/>
                    </a:cubicBezTo>
                    <a:cubicBezTo>
                      <a:pt x="4669" y="3665"/>
                      <a:pt x="4669" y="3534"/>
                      <a:pt x="4684" y="3505"/>
                    </a:cubicBezTo>
                    <a:cubicBezTo>
                      <a:pt x="4742" y="3272"/>
                      <a:pt x="4669" y="3068"/>
                      <a:pt x="4684" y="2836"/>
                    </a:cubicBezTo>
                    <a:cubicBezTo>
                      <a:pt x="4698" y="2705"/>
                      <a:pt x="4757" y="2574"/>
                      <a:pt x="4844" y="2516"/>
                    </a:cubicBezTo>
                    <a:cubicBezTo>
                      <a:pt x="4975" y="2443"/>
                      <a:pt x="5076" y="2472"/>
                      <a:pt x="5106" y="2297"/>
                    </a:cubicBezTo>
                    <a:cubicBezTo>
                      <a:pt x="5120" y="2254"/>
                      <a:pt x="5106" y="2196"/>
                      <a:pt x="5076" y="2137"/>
                    </a:cubicBezTo>
                    <a:cubicBezTo>
                      <a:pt x="5076" y="2123"/>
                      <a:pt x="4989" y="2036"/>
                      <a:pt x="4989" y="2036"/>
                    </a:cubicBezTo>
                    <a:cubicBezTo>
                      <a:pt x="4989" y="1774"/>
                      <a:pt x="4815" y="1541"/>
                      <a:pt x="4597" y="1483"/>
                    </a:cubicBezTo>
                    <a:cubicBezTo>
                      <a:pt x="4742" y="1352"/>
                      <a:pt x="4771" y="1119"/>
                      <a:pt x="4713" y="945"/>
                    </a:cubicBezTo>
                    <a:cubicBezTo>
                      <a:pt x="4669" y="741"/>
                      <a:pt x="4495" y="610"/>
                      <a:pt x="4320" y="596"/>
                    </a:cubicBezTo>
                    <a:cubicBezTo>
                      <a:pt x="4306" y="595"/>
                      <a:pt x="4292" y="594"/>
                      <a:pt x="4278" y="594"/>
                    </a:cubicBezTo>
                    <a:cubicBezTo>
                      <a:pt x="4172" y="594"/>
                      <a:pt x="4069" y="620"/>
                      <a:pt x="3971" y="620"/>
                    </a:cubicBezTo>
                    <a:cubicBezTo>
                      <a:pt x="3896" y="620"/>
                      <a:pt x="3823" y="605"/>
                      <a:pt x="3753" y="552"/>
                    </a:cubicBezTo>
                    <a:cubicBezTo>
                      <a:pt x="3680" y="479"/>
                      <a:pt x="3651" y="392"/>
                      <a:pt x="3593" y="305"/>
                    </a:cubicBezTo>
                    <a:cubicBezTo>
                      <a:pt x="3483" y="122"/>
                      <a:pt x="3281" y="0"/>
                      <a:pt x="3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p26">
                <a:extLst>
                  <a:ext uri="{FF2B5EF4-FFF2-40B4-BE49-F238E27FC236}">
                    <a16:creationId xmlns:a16="http://schemas.microsoft.com/office/drawing/2014/main" id="{9775C202-5DF5-3586-BF06-7B9A62864BA9}"/>
                  </a:ext>
                </a:extLst>
              </p:cNvPr>
              <p:cNvSpPr/>
              <p:nvPr/>
            </p:nvSpPr>
            <p:spPr>
              <a:xfrm>
                <a:off x="30856" y="327805"/>
                <a:ext cx="50365" cy="98963"/>
              </a:xfrm>
              <a:custGeom>
                <a:avLst/>
                <a:gdLst/>
                <a:ahLst/>
                <a:cxnLst/>
                <a:rect l="l" t="t" r="r" b="b"/>
                <a:pathLst>
                  <a:path w="713" h="1401" extrusionOk="0">
                    <a:moveTo>
                      <a:pt x="341" y="0"/>
                    </a:moveTo>
                    <a:cubicBezTo>
                      <a:pt x="267" y="0"/>
                      <a:pt x="197" y="30"/>
                      <a:pt x="146" y="89"/>
                    </a:cubicBezTo>
                    <a:cubicBezTo>
                      <a:pt x="59" y="176"/>
                      <a:pt x="15" y="307"/>
                      <a:pt x="0" y="424"/>
                    </a:cubicBezTo>
                    <a:lnTo>
                      <a:pt x="0" y="555"/>
                    </a:lnTo>
                    <a:lnTo>
                      <a:pt x="146" y="1282"/>
                    </a:lnTo>
                    <a:cubicBezTo>
                      <a:pt x="146" y="1347"/>
                      <a:pt x="216" y="1400"/>
                      <a:pt x="283" y="1400"/>
                    </a:cubicBezTo>
                    <a:cubicBezTo>
                      <a:pt x="290" y="1400"/>
                      <a:pt x="298" y="1400"/>
                      <a:pt x="306" y="1398"/>
                    </a:cubicBezTo>
                    <a:cubicBezTo>
                      <a:pt x="378" y="1369"/>
                      <a:pt x="437" y="1325"/>
                      <a:pt x="480" y="1253"/>
                    </a:cubicBezTo>
                    <a:cubicBezTo>
                      <a:pt x="640" y="976"/>
                      <a:pt x="713" y="671"/>
                      <a:pt x="655" y="351"/>
                    </a:cubicBezTo>
                    <a:cubicBezTo>
                      <a:pt x="640" y="235"/>
                      <a:pt x="582" y="104"/>
                      <a:pt x="495" y="46"/>
                    </a:cubicBezTo>
                    <a:cubicBezTo>
                      <a:pt x="446" y="15"/>
                      <a:pt x="393" y="0"/>
                      <a:pt x="34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2;p26">
                <a:extLst>
                  <a:ext uri="{FF2B5EF4-FFF2-40B4-BE49-F238E27FC236}">
                    <a16:creationId xmlns:a16="http://schemas.microsoft.com/office/drawing/2014/main" id="{CA1F7CF8-3868-0BA5-D2D1-96974DFA615E}"/>
                  </a:ext>
                </a:extLst>
              </p:cNvPr>
              <p:cNvSpPr/>
              <p:nvPr/>
            </p:nvSpPr>
            <p:spPr>
              <a:xfrm>
                <a:off x="49363" y="352528"/>
                <a:ext cx="16459" cy="38144"/>
              </a:xfrm>
              <a:custGeom>
                <a:avLst/>
                <a:gdLst/>
                <a:ahLst/>
                <a:cxnLst/>
                <a:rect l="l" t="t" r="r" b="b"/>
                <a:pathLst>
                  <a:path w="233" h="540" extrusionOk="0">
                    <a:moveTo>
                      <a:pt x="102" y="1"/>
                    </a:moveTo>
                    <a:cubicBezTo>
                      <a:pt x="73" y="1"/>
                      <a:pt x="44" y="45"/>
                      <a:pt x="29" y="59"/>
                    </a:cubicBezTo>
                    <a:cubicBezTo>
                      <a:pt x="15" y="103"/>
                      <a:pt x="15" y="132"/>
                      <a:pt x="15" y="146"/>
                    </a:cubicBezTo>
                    <a:cubicBezTo>
                      <a:pt x="15" y="277"/>
                      <a:pt x="0" y="408"/>
                      <a:pt x="0" y="539"/>
                    </a:cubicBezTo>
                    <a:lnTo>
                      <a:pt x="233" y="146"/>
                    </a:lnTo>
                    <a:cubicBezTo>
                      <a:pt x="233" y="117"/>
                      <a:pt x="218" y="74"/>
                      <a:pt x="189" y="59"/>
                    </a:cubicBezTo>
                    <a:cubicBezTo>
                      <a:pt x="175" y="30"/>
                      <a:pt x="146" y="1"/>
                      <a:pt x="102"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3;p26">
                <a:extLst>
                  <a:ext uri="{FF2B5EF4-FFF2-40B4-BE49-F238E27FC236}">
                    <a16:creationId xmlns:a16="http://schemas.microsoft.com/office/drawing/2014/main" id="{81C25B6B-4514-D47D-A8DB-A5AB1A0F9B9B}"/>
                  </a:ext>
                </a:extLst>
              </p:cNvPr>
              <p:cNvSpPr/>
              <p:nvPr/>
            </p:nvSpPr>
            <p:spPr>
              <a:xfrm>
                <a:off x="49363" y="352528"/>
                <a:ext cx="16459" cy="38144"/>
              </a:xfrm>
              <a:custGeom>
                <a:avLst/>
                <a:gdLst/>
                <a:ahLst/>
                <a:cxnLst/>
                <a:rect l="l" t="t" r="r" b="b"/>
                <a:pathLst>
                  <a:path w="233" h="540" fill="none" extrusionOk="0">
                    <a:moveTo>
                      <a:pt x="233" y="146"/>
                    </a:moveTo>
                    <a:cubicBezTo>
                      <a:pt x="233" y="117"/>
                      <a:pt x="218" y="74"/>
                      <a:pt x="189" y="59"/>
                    </a:cubicBezTo>
                    <a:cubicBezTo>
                      <a:pt x="175" y="30"/>
                      <a:pt x="146" y="1"/>
                      <a:pt x="102" y="1"/>
                    </a:cubicBezTo>
                    <a:cubicBezTo>
                      <a:pt x="73" y="1"/>
                      <a:pt x="44" y="45"/>
                      <a:pt x="29" y="59"/>
                    </a:cubicBezTo>
                    <a:cubicBezTo>
                      <a:pt x="15" y="103"/>
                      <a:pt x="15" y="132"/>
                      <a:pt x="15" y="146"/>
                    </a:cubicBezTo>
                    <a:cubicBezTo>
                      <a:pt x="15" y="277"/>
                      <a:pt x="0" y="408"/>
                      <a:pt x="0" y="539"/>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4;p26">
                <a:extLst>
                  <a:ext uri="{FF2B5EF4-FFF2-40B4-BE49-F238E27FC236}">
                    <a16:creationId xmlns:a16="http://schemas.microsoft.com/office/drawing/2014/main" id="{73D3DD1C-E37C-B8BB-2C18-446B619364F7}"/>
                  </a:ext>
                </a:extLst>
              </p:cNvPr>
              <p:cNvSpPr/>
              <p:nvPr/>
            </p:nvSpPr>
            <p:spPr>
              <a:xfrm>
                <a:off x="-200339" y="542612"/>
                <a:ext cx="464442" cy="755327"/>
              </a:xfrm>
              <a:custGeom>
                <a:avLst/>
                <a:gdLst/>
                <a:ahLst/>
                <a:cxnLst/>
                <a:rect l="l" t="t" r="r" b="b"/>
                <a:pathLst>
                  <a:path w="6575" h="10693" extrusionOk="0">
                    <a:moveTo>
                      <a:pt x="3942" y="1"/>
                    </a:move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3169" y="1013"/>
                      <a:pt x="2892" y="1090"/>
                      <a:pt x="2622" y="1090"/>
                    </a:cubicBezTo>
                    <a:cubicBezTo>
                      <a:pt x="2358" y="1090"/>
                      <a:pt x="2100" y="1016"/>
                      <a:pt x="1921" y="830"/>
                    </a:cubicBezTo>
                    <a:cubicBezTo>
                      <a:pt x="1877" y="771"/>
                      <a:pt x="1833" y="699"/>
                      <a:pt x="1819" y="611"/>
                    </a:cubicBezTo>
                    <a:cubicBezTo>
                      <a:pt x="1805" y="556"/>
                      <a:pt x="1818" y="407"/>
                      <a:pt x="1755" y="407"/>
                    </a:cubicBezTo>
                    <a:cubicBezTo>
                      <a:pt x="1752" y="407"/>
                      <a:pt x="1749" y="407"/>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ubicBezTo>
                      <a:pt x="2034" y="10633"/>
                      <a:pt x="2592" y="10693"/>
                      <a:pt x="3150" y="10693"/>
                    </a:cubicBezTo>
                    <a:cubicBezTo>
                      <a:pt x="3381" y="10693"/>
                      <a:pt x="3611" y="10683"/>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5;p26">
                <a:extLst>
                  <a:ext uri="{FF2B5EF4-FFF2-40B4-BE49-F238E27FC236}">
                    <a16:creationId xmlns:a16="http://schemas.microsoft.com/office/drawing/2014/main" id="{BBE99386-46E2-A4E6-19D4-A7F1250D76BD}"/>
                  </a:ext>
                </a:extLst>
              </p:cNvPr>
              <p:cNvSpPr/>
              <p:nvPr/>
            </p:nvSpPr>
            <p:spPr>
              <a:xfrm>
                <a:off x="-200339" y="542612"/>
                <a:ext cx="464442" cy="758294"/>
              </a:xfrm>
              <a:custGeom>
                <a:avLst/>
                <a:gdLst/>
                <a:ahLst/>
                <a:cxnLst/>
                <a:rect l="l" t="t" r="r" b="b"/>
                <a:pathLst>
                  <a:path w="6575" h="10735" extrusionOk="0">
                    <a:moveTo>
                      <a:pt x="1499" y="10530"/>
                    </a:moveTo>
                    <a:cubicBezTo>
                      <a:pt x="2255" y="10676"/>
                      <a:pt x="3055" y="10734"/>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2968" y="1120"/>
                      <a:pt x="2284" y="1208"/>
                      <a:pt x="1921" y="830"/>
                    </a:cubicBezTo>
                    <a:cubicBezTo>
                      <a:pt x="1877" y="771"/>
                      <a:pt x="1833" y="699"/>
                      <a:pt x="1819" y="611"/>
                    </a:cubicBezTo>
                    <a:cubicBezTo>
                      <a:pt x="1804" y="553"/>
                      <a:pt x="1819" y="393"/>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6;p26">
                <a:extLst>
                  <a:ext uri="{FF2B5EF4-FFF2-40B4-BE49-F238E27FC236}">
                    <a16:creationId xmlns:a16="http://schemas.microsoft.com/office/drawing/2014/main" id="{FA527580-1F27-ACEA-A061-4B245D82A345}"/>
                  </a:ext>
                </a:extLst>
              </p:cNvPr>
              <p:cNvSpPr/>
              <p:nvPr/>
            </p:nvSpPr>
            <p:spPr>
              <a:xfrm>
                <a:off x="-190026" y="673079"/>
                <a:ext cx="21615" cy="21686"/>
              </a:xfrm>
              <a:custGeom>
                <a:avLst/>
                <a:gdLst/>
                <a:ahLst/>
                <a:cxnLst/>
                <a:rect l="l" t="t" r="r" b="b"/>
                <a:pathLst>
                  <a:path w="306" h="307" extrusionOk="0">
                    <a:moveTo>
                      <a:pt x="0" y="1"/>
                    </a:moveTo>
                    <a:lnTo>
                      <a:pt x="306" y="306"/>
                    </a:lnTo>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7;p26">
                <a:extLst>
                  <a:ext uri="{FF2B5EF4-FFF2-40B4-BE49-F238E27FC236}">
                    <a16:creationId xmlns:a16="http://schemas.microsoft.com/office/drawing/2014/main" id="{15A00FCB-E332-F3A5-5F84-4D3A88632724}"/>
                  </a:ext>
                </a:extLst>
              </p:cNvPr>
              <p:cNvSpPr/>
              <p:nvPr/>
            </p:nvSpPr>
            <p:spPr>
              <a:xfrm>
                <a:off x="-209522" y="690527"/>
                <a:ext cx="21615" cy="23734"/>
              </a:xfrm>
              <a:custGeom>
                <a:avLst/>
                <a:gdLst/>
                <a:ahLst/>
                <a:cxnLst/>
                <a:rect l="l" t="t" r="r" b="b"/>
                <a:pathLst>
                  <a:path w="306" h="336" extrusionOk="0">
                    <a:moveTo>
                      <a:pt x="0" y="1"/>
                    </a:moveTo>
                    <a:cubicBezTo>
                      <a:pt x="51" y="59"/>
                      <a:pt x="102" y="114"/>
                      <a:pt x="153" y="168"/>
                    </a:cubicBezTo>
                    <a:lnTo>
                      <a:pt x="153" y="168"/>
                    </a:lnTo>
                    <a:lnTo>
                      <a:pt x="0" y="1"/>
                    </a:lnTo>
                    <a:close/>
                    <a:moveTo>
                      <a:pt x="153" y="168"/>
                    </a:moveTo>
                    <a:lnTo>
                      <a:pt x="305" y="335"/>
                    </a:lnTo>
                    <a:cubicBezTo>
                      <a:pt x="255" y="277"/>
                      <a:pt x="204" y="223"/>
                      <a:pt x="153" y="168"/>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8;p26">
                <a:extLst>
                  <a:ext uri="{FF2B5EF4-FFF2-40B4-BE49-F238E27FC236}">
                    <a16:creationId xmlns:a16="http://schemas.microsoft.com/office/drawing/2014/main" id="{18F0E545-E4F8-65B3-1399-29C776C6FD0D}"/>
                  </a:ext>
                </a:extLst>
              </p:cNvPr>
              <p:cNvSpPr/>
              <p:nvPr/>
            </p:nvSpPr>
            <p:spPr>
              <a:xfrm>
                <a:off x="-216727" y="716239"/>
                <a:ext cx="22675" cy="20626"/>
              </a:xfrm>
              <a:custGeom>
                <a:avLst/>
                <a:gdLst/>
                <a:ahLst/>
                <a:cxnLst/>
                <a:rect l="l" t="t" r="r" b="b"/>
                <a:pathLst>
                  <a:path w="321" h="292" extrusionOk="0">
                    <a:moveTo>
                      <a:pt x="0" y="1"/>
                    </a:moveTo>
                    <a:lnTo>
                      <a:pt x="320" y="291"/>
                    </a:lnTo>
                    <a:cubicBezTo>
                      <a:pt x="218" y="190"/>
                      <a:pt x="102" y="88"/>
                      <a:pt x="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9;p26">
                <a:extLst>
                  <a:ext uri="{FF2B5EF4-FFF2-40B4-BE49-F238E27FC236}">
                    <a16:creationId xmlns:a16="http://schemas.microsoft.com/office/drawing/2014/main" id="{1143A09A-416C-12BF-E771-73E42192EAFF}"/>
                  </a:ext>
                </a:extLst>
              </p:cNvPr>
              <p:cNvSpPr/>
              <p:nvPr/>
            </p:nvSpPr>
            <p:spPr>
              <a:xfrm>
                <a:off x="-17460" y="625823"/>
                <a:ext cx="274427" cy="509791"/>
              </a:xfrm>
              <a:custGeom>
                <a:avLst/>
                <a:gdLst/>
                <a:ahLst/>
                <a:cxnLst/>
                <a:rect l="l" t="t" r="r" b="b"/>
                <a:pathLst>
                  <a:path w="3885" h="7217" extrusionOk="0">
                    <a:moveTo>
                      <a:pt x="2851" y="1"/>
                    </a:moveTo>
                    <a:cubicBezTo>
                      <a:pt x="2342" y="1"/>
                      <a:pt x="2066" y="524"/>
                      <a:pt x="1921" y="931"/>
                    </a:cubicBezTo>
                    <a:cubicBezTo>
                      <a:pt x="1557" y="1993"/>
                      <a:pt x="1179" y="3040"/>
                      <a:pt x="815" y="4102"/>
                    </a:cubicBezTo>
                    <a:cubicBezTo>
                      <a:pt x="699" y="4451"/>
                      <a:pt x="583" y="4771"/>
                      <a:pt x="466" y="5106"/>
                    </a:cubicBezTo>
                    <a:cubicBezTo>
                      <a:pt x="393" y="5280"/>
                      <a:pt x="335" y="5484"/>
                      <a:pt x="263" y="5658"/>
                    </a:cubicBezTo>
                    <a:cubicBezTo>
                      <a:pt x="103" y="6138"/>
                      <a:pt x="1" y="6560"/>
                      <a:pt x="393" y="6953"/>
                    </a:cubicBezTo>
                    <a:cubicBezTo>
                      <a:pt x="576" y="7135"/>
                      <a:pt x="820" y="7216"/>
                      <a:pt x="1074" y="7216"/>
                    </a:cubicBezTo>
                    <a:cubicBezTo>
                      <a:pt x="1426" y="7216"/>
                      <a:pt x="1798" y="7061"/>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lose/>
                  </a:path>
                </a:pathLst>
              </a:custGeom>
              <a:solidFill>
                <a:srgbClr val="D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0;p26">
                <a:extLst>
                  <a:ext uri="{FF2B5EF4-FFF2-40B4-BE49-F238E27FC236}">
                    <a16:creationId xmlns:a16="http://schemas.microsoft.com/office/drawing/2014/main" id="{DF8F8F3C-F852-74AC-BD30-31383C88EACF}"/>
                  </a:ext>
                </a:extLst>
              </p:cNvPr>
              <p:cNvSpPr/>
              <p:nvPr/>
            </p:nvSpPr>
            <p:spPr>
              <a:xfrm>
                <a:off x="-17460" y="625823"/>
                <a:ext cx="274427" cy="522011"/>
              </a:xfrm>
              <a:custGeom>
                <a:avLst/>
                <a:gdLst/>
                <a:ahLst/>
                <a:cxnLst/>
                <a:rect l="l" t="t" r="r" b="b"/>
                <a:pathLst>
                  <a:path w="3885" h="7390" extrusionOk="0">
                    <a:moveTo>
                      <a:pt x="466" y="5106"/>
                    </a:moveTo>
                    <a:cubicBezTo>
                      <a:pt x="393" y="5280"/>
                      <a:pt x="335" y="5484"/>
                      <a:pt x="263" y="5658"/>
                    </a:cubicBezTo>
                    <a:cubicBezTo>
                      <a:pt x="103" y="6138"/>
                      <a:pt x="1" y="6560"/>
                      <a:pt x="393" y="6953"/>
                    </a:cubicBezTo>
                    <a:cubicBezTo>
                      <a:pt x="830" y="7389"/>
                      <a:pt x="1615" y="7244"/>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ubicBezTo>
                      <a:pt x="2342" y="1"/>
                      <a:pt x="2066" y="524"/>
                      <a:pt x="1921" y="931"/>
                    </a:cubicBezTo>
                    <a:cubicBezTo>
                      <a:pt x="1557" y="1993"/>
                      <a:pt x="1179" y="3040"/>
                      <a:pt x="815" y="4102"/>
                    </a:cubicBezTo>
                    <a:cubicBezTo>
                      <a:pt x="699" y="4451"/>
                      <a:pt x="583" y="4771"/>
                      <a:pt x="466" y="51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1;p26">
                <a:extLst>
                  <a:ext uri="{FF2B5EF4-FFF2-40B4-BE49-F238E27FC236}">
                    <a16:creationId xmlns:a16="http://schemas.microsoft.com/office/drawing/2014/main" id="{782AE2B6-53EB-DED7-D510-DFCBAB16D8E9}"/>
                  </a:ext>
                </a:extLst>
              </p:cNvPr>
              <p:cNvSpPr/>
              <p:nvPr/>
            </p:nvSpPr>
            <p:spPr>
              <a:xfrm>
                <a:off x="-248585" y="624410"/>
                <a:ext cx="371977" cy="502939"/>
              </a:xfrm>
              <a:custGeom>
                <a:avLst/>
                <a:gdLst/>
                <a:ahLst/>
                <a:cxnLst/>
                <a:rect l="l" t="t" r="r" b="b"/>
                <a:pathLst>
                  <a:path w="5266" h="7120" extrusionOk="0">
                    <a:moveTo>
                      <a:pt x="881" y="0"/>
                    </a:moveTo>
                    <a:cubicBezTo>
                      <a:pt x="868" y="0"/>
                      <a:pt x="856" y="2"/>
                      <a:pt x="844" y="6"/>
                    </a:cubicBezTo>
                    <a:cubicBezTo>
                      <a:pt x="728" y="35"/>
                      <a:pt x="509" y="108"/>
                      <a:pt x="626" y="326"/>
                    </a:cubicBezTo>
                    <a:cubicBezTo>
                      <a:pt x="626" y="326"/>
                      <a:pt x="542" y="242"/>
                      <a:pt x="447" y="242"/>
                    </a:cubicBezTo>
                    <a:cubicBezTo>
                      <a:pt x="400" y="242"/>
                      <a:pt x="349" y="263"/>
                      <a:pt x="306" y="326"/>
                    </a:cubicBezTo>
                    <a:cubicBezTo>
                      <a:pt x="189" y="486"/>
                      <a:pt x="379" y="617"/>
                      <a:pt x="379" y="617"/>
                    </a:cubicBezTo>
                    <a:cubicBezTo>
                      <a:pt x="379" y="617"/>
                      <a:pt x="146" y="661"/>
                      <a:pt x="248" y="908"/>
                    </a:cubicBezTo>
                    <a:cubicBezTo>
                      <a:pt x="248" y="908"/>
                      <a:pt x="0" y="1141"/>
                      <a:pt x="233" y="1417"/>
                    </a:cubicBezTo>
                    <a:lnTo>
                      <a:pt x="1048" y="2028"/>
                    </a:lnTo>
                    <a:cubicBezTo>
                      <a:pt x="1062" y="2086"/>
                      <a:pt x="1106" y="2115"/>
                      <a:pt x="1120" y="2173"/>
                    </a:cubicBezTo>
                    <a:cubicBezTo>
                      <a:pt x="1397" y="2697"/>
                      <a:pt x="1673" y="3206"/>
                      <a:pt x="1935" y="3744"/>
                    </a:cubicBezTo>
                    <a:cubicBezTo>
                      <a:pt x="2255" y="4326"/>
                      <a:pt x="2546" y="4922"/>
                      <a:pt x="2851" y="5504"/>
                    </a:cubicBezTo>
                    <a:cubicBezTo>
                      <a:pt x="3142" y="6027"/>
                      <a:pt x="3418" y="6755"/>
                      <a:pt x="4000" y="7031"/>
                    </a:cubicBezTo>
                    <a:cubicBezTo>
                      <a:pt x="4120" y="7091"/>
                      <a:pt x="4259" y="7120"/>
                      <a:pt x="4401" y="7120"/>
                    </a:cubicBezTo>
                    <a:cubicBezTo>
                      <a:pt x="4775" y="7120"/>
                      <a:pt x="5162" y="6916"/>
                      <a:pt x="5236" y="6536"/>
                    </a:cubicBezTo>
                    <a:cubicBezTo>
                      <a:pt x="5265" y="6304"/>
                      <a:pt x="5207" y="5998"/>
                      <a:pt x="5105" y="5780"/>
                    </a:cubicBezTo>
                    <a:cubicBezTo>
                      <a:pt x="4800" y="5097"/>
                      <a:pt x="3142" y="2988"/>
                      <a:pt x="2793" y="2479"/>
                    </a:cubicBezTo>
                    <a:lnTo>
                      <a:pt x="2356" y="1882"/>
                    </a:lnTo>
                    <a:cubicBezTo>
                      <a:pt x="2226" y="1708"/>
                      <a:pt x="2037" y="1504"/>
                      <a:pt x="1935" y="1301"/>
                    </a:cubicBezTo>
                    <a:lnTo>
                      <a:pt x="1542" y="370"/>
                    </a:lnTo>
                    <a:cubicBezTo>
                      <a:pt x="1527" y="341"/>
                      <a:pt x="1484" y="297"/>
                      <a:pt x="1455" y="282"/>
                    </a:cubicBezTo>
                    <a:lnTo>
                      <a:pt x="975" y="35"/>
                    </a:lnTo>
                    <a:cubicBezTo>
                      <a:pt x="954" y="14"/>
                      <a:pt x="917" y="0"/>
                      <a:pt x="88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2;p26">
                <a:extLst>
                  <a:ext uri="{FF2B5EF4-FFF2-40B4-BE49-F238E27FC236}">
                    <a16:creationId xmlns:a16="http://schemas.microsoft.com/office/drawing/2014/main" id="{F6105258-4F9E-F3B1-A485-66BD6BA9228A}"/>
                  </a:ext>
                </a:extLst>
              </p:cNvPr>
              <p:cNvSpPr/>
              <p:nvPr/>
            </p:nvSpPr>
            <p:spPr>
              <a:xfrm>
                <a:off x="-207474" y="643270"/>
                <a:ext cx="22675" cy="20626"/>
              </a:xfrm>
              <a:custGeom>
                <a:avLst/>
                <a:gdLst/>
                <a:ahLst/>
                <a:cxnLst/>
                <a:rect l="l" t="t" r="r" b="b"/>
                <a:pathLst>
                  <a:path w="321" h="292" extrusionOk="0">
                    <a:moveTo>
                      <a:pt x="0" y="1"/>
                    </a:moveTo>
                    <a:lnTo>
                      <a:pt x="160" y="146"/>
                    </a:lnTo>
                    <a:cubicBezTo>
                      <a:pt x="106" y="95"/>
                      <a:pt x="51" y="45"/>
                      <a:pt x="0" y="1"/>
                    </a:cubicBezTo>
                    <a:close/>
                    <a:moveTo>
                      <a:pt x="160" y="146"/>
                    </a:moveTo>
                    <a:cubicBezTo>
                      <a:pt x="215" y="197"/>
                      <a:pt x="269" y="248"/>
                      <a:pt x="320" y="292"/>
                    </a:cubicBezTo>
                    <a:lnTo>
                      <a:pt x="160" y="146"/>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3;p26">
                <a:extLst>
                  <a:ext uri="{FF2B5EF4-FFF2-40B4-BE49-F238E27FC236}">
                    <a16:creationId xmlns:a16="http://schemas.microsoft.com/office/drawing/2014/main" id="{02166C69-A7E5-DD9B-E7A0-C36A2BA59F80}"/>
                  </a:ext>
                </a:extLst>
              </p:cNvPr>
              <p:cNvSpPr/>
              <p:nvPr/>
            </p:nvSpPr>
            <p:spPr>
              <a:xfrm>
                <a:off x="-209522" y="640233"/>
                <a:ext cx="28608" cy="25006"/>
              </a:xfrm>
              <a:custGeom>
                <a:avLst/>
                <a:gdLst/>
                <a:ahLst/>
                <a:cxnLst/>
                <a:rect l="l" t="t" r="r" b="b"/>
                <a:pathLst>
                  <a:path w="405" h="354" extrusionOk="0">
                    <a:moveTo>
                      <a:pt x="73" y="0"/>
                    </a:moveTo>
                    <a:cubicBezTo>
                      <a:pt x="44" y="29"/>
                      <a:pt x="29" y="29"/>
                      <a:pt x="0" y="44"/>
                    </a:cubicBezTo>
                    <a:cubicBezTo>
                      <a:pt x="0" y="58"/>
                      <a:pt x="0" y="73"/>
                      <a:pt x="29" y="102"/>
                    </a:cubicBezTo>
                    <a:cubicBezTo>
                      <a:pt x="44" y="117"/>
                      <a:pt x="44" y="131"/>
                      <a:pt x="58" y="146"/>
                    </a:cubicBezTo>
                    <a:cubicBezTo>
                      <a:pt x="87" y="189"/>
                      <a:pt x="116" y="204"/>
                      <a:pt x="145" y="218"/>
                    </a:cubicBezTo>
                    <a:cubicBezTo>
                      <a:pt x="189" y="248"/>
                      <a:pt x="204" y="277"/>
                      <a:pt x="233" y="291"/>
                    </a:cubicBezTo>
                    <a:cubicBezTo>
                      <a:pt x="262" y="320"/>
                      <a:pt x="276" y="320"/>
                      <a:pt x="291" y="335"/>
                    </a:cubicBezTo>
                    <a:cubicBezTo>
                      <a:pt x="305" y="349"/>
                      <a:pt x="335" y="349"/>
                      <a:pt x="349" y="349"/>
                    </a:cubicBezTo>
                    <a:cubicBezTo>
                      <a:pt x="357" y="352"/>
                      <a:pt x="364" y="353"/>
                      <a:pt x="370" y="353"/>
                    </a:cubicBezTo>
                    <a:cubicBezTo>
                      <a:pt x="397" y="353"/>
                      <a:pt x="405" y="327"/>
                      <a:pt x="393" y="291"/>
                    </a:cubicBezTo>
                    <a:cubicBezTo>
                      <a:pt x="364" y="277"/>
                      <a:pt x="364" y="262"/>
                      <a:pt x="349" y="248"/>
                    </a:cubicBezTo>
                    <a:lnTo>
                      <a:pt x="320" y="204"/>
                    </a:lnTo>
                    <a:lnTo>
                      <a:pt x="218" y="117"/>
                    </a:lnTo>
                    <a:cubicBezTo>
                      <a:pt x="189" y="102"/>
                      <a:pt x="175" y="58"/>
                      <a:pt x="131" y="44"/>
                    </a:cubicBezTo>
                    <a:cubicBezTo>
                      <a:pt x="116" y="29"/>
                      <a:pt x="102" y="29"/>
                      <a:pt x="7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4;p26">
                <a:extLst>
                  <a:ext uri="{FF2B5EF4-FFF2-40B4-BE49-F238E27FC236}">
                    <a16:creationId xmlns:a16="http://schemas.microsoft.com/office/drawing/2014/main" id="{63D43DDC-EF93-1C3E-81DF-4666A86704E5}"/>
                  </a:ext>
                </a:extLst>
              </p:cNvPr>
              <p:cNvSpPr/>
              <p:nvPr/>
            </p:nvSpPr>
            <p:spPr>
              <a:xfrm>
                <a:off x="-225981" y="662837"/>
                <a:ext cx="23664" cy="20626"/>
              </a:xfrm>
              <a:custGeom>
                <a:avLst/>
                <a:gdLst/>
                <a:ahLst/>
                <a:cxnLst/>
                <a:rect l="l" t="t" r="r" b="b"/>
                <a:pathLst>
                  <a:path w="335" h="292" extrusionOk="0">
                    <a:moveTo>
                      <a:pt x="0" y="0"/>
                    </a:moveTo>
                    <a:cubicBezTo>
                      <a:pt x="59" y="51"/>
                      <a:pt x="113" y="98"/>
                      <a:pt x="168" y="146"/>
                    </a:cubicBezTo>
                    <a:lnTo>
                      <a:pt x="168" y="146"/>
                    </a:lnTo>
                    <a:lnTo>
                      <a:pt x="0" y="0"/>
                    </a:lnTo>
                    <a:close/>
                    <a:moveTo>
                      <a:pt x="168" y="146"/>
                    </a:moveTo>
                    <a:lnTo>
                      <a:pt x="335" y="291"/>
                    </a:lnTo>
                    <a:cubicBezTo>
                      <a:pt x="277" y="240"/>
                      <a:pt x="222" y="193"/>
                      <a:pt x="168" y="146"/>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5;p26">
                <a:extLst>
                  <a:ext uri="{FF2B5EF4-FFF2-40B4-BE49-F238E27FC236}">
                    <a16:creationId xmlns:a16="http://schemas.microsoft.com/office/drawing/2014/main" id="{0D8D33BB-25BE-1EE9-58E8-8F6EDF12B07A}"/>
                  </a:ext>
                </a:extLst>
              </p:cNvPr>
              <p:cNvSpPr/>
              <p:nvPr/>
            </p:nvSpPr>
            <p:spPr>
              <a:xfrm>
                <a:off x="-227040" y="660788"/>
                <a:ext cx="26772" cy="23664"/>
              </a:xfrm>
              <a:custGeom>
                <a:avLst/>
                <a:gdLst/>
                <a:ahLst/>
                <a:cxnLst/>
                <a:rect l="l" t="t" r="r" b="b"/>
                <a:pathLst>
                  <a:path w="379" h="335" extrusionOk="0">
                    <a:moveTo>
                      <a:pt x="15" y="0"/>
                    </a:moveTo>
                    <a:cubicBezTo>
                      <a:pt x="23" y="15"/>
                      <a:pt x="23" y="15"/>
                      <a:pt x="19" y="15"/>
                    </a:cubicBezTo>
                    <a:cubicBezTo>
                      <a:pt x="15" y="15"/>
                      <a:pt x="8" y="15"/>
                      <a:pt x="1" y="29"/>
                    </a:cubicBezTo>
                    <a:lnTo>
                      <a:pt x="1" y="44"/>
                    </a:lnTo>
                    <a:cubicBezTo>
                      <a:pt x="1" y="58"/>
                      <a:pt x="1" y="58"/>
                      <a:pt x="15" y="58"/>
                    </a:cubicBezTo>
                    <a:cubicBezTo>
                      <a:pt x="30" y="73"/>
                      <a:pt x="30" y="87"/>
                      <a:pt x="59" y="117"/>
                    </a:cubicBezTo>
                    <a:cubicBezTo>
                      <a:pt x="74" y="146"/>
                      <a:pt x="103" y="175"/>
                      <a:pt x="146" y="204"/>
                    </a:cubicBezTo>
                    <a:cubicBezTo>
                      <a:pt x="175" y="218"/>
                      <a:pt x="204" y="262"/>
                      <a:pt x="233" y="276"/>
                    </a:cubicBezTo>
                    <a:cubicBezTo>
                      <a:pt x="248" y="291"/>
                      <a:pt x="277" y="320"/>
                      <a:pt x="292" y="320"/>
                    </a:cubicBezTo>
                    <a:cubicBezTo>
                      <a:pt x="306" y="320"/>
                      <a:pt x="321" y="335"/>
                      <a:pt x="350" y="335"/>
                    </a:cubicBezTo>
                    <a:cubicBezTo>
                      <a:pt x="364" y="335"/>
                      <a:pt x="379" y="320"/>
                      <a:pt x="379" y="291"/>
                    </a:cubicBezTo>
                    <a:cubicBezTo>
                      <a:pt x="379" y="276"/>
                      <a:pt x="364" y="262"/>
                      <a:pt x="350" y="233"/>
                    </a:cubicBezTo>
                    <a:cubicBezTo>
                      <a:pt x="321" y="218"/>
                      <a:pt x="321" y="204"/>
                      <a:pt x="306" y="204"/>
                    </a:cubicBezTo>
                    <a:cubicBezTo>
                      <a:pt x="277" y="189"/>
                      <a:pt x="248" y="146"/>
                      <a:pt x="219" y="131"/>
                    </a:cubicBezTo>
                    <a:cubicBezTo>
                      <a:pt x="175" y="117"/>
                      <a:pt x="161" y="73"/>
                      <a:pt x="132" y="58"/>
                    </a:cubicBezTo>
                    <a:cubicBezTo>
                      <a:pt x="103" y="44"/>
                      <a:pt x="88" y="44"/>
                      <a:pt x="74" y="29"/>
                    </a:cubicBezTo>
                    <a:cubicBezTo>
                      <a:pt x="59" y="29"/>
                      <a:pt x="59" y="0"/>
                      <a:pt x="3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6;p26">
                <a:extLst>
                  <a:ext uri="{FF2B5EF4-FFF2-40B4-BE49-F238E27FC236}">
                    <a16:creationId xmlns:a16="http://schemas.microsoft.com/office/drawing/2014/main" id="{88C70AB3-A49A-9C3F-7731-83A36EA570D4}"/>
                  </a:ext>
                </a:extLst>
              </p:cNvPr>
              <p:cNvSpPr/>
              <p:nvPr/>
            </p:nvSpPr>
            <p:spPr>
              <a:xfrm>
                <a:off x="-232126" y="689538"/>
                <a:ext cx="24723" cy="19567"/>
              </a:xfrm>
              <a:custGeom>
                <a:avLst/>
                <a:gdLst/>
                <a:ahLst/>
                <a:cxnLst/>
                <a:rect l="l" t="t" r="r" b="b"/>
                <a:pathLst>
                  <a:path w="350" h="277" extrusionOk="0">
                    <a:moveTo>
                      <a:pt x="0" y="0"/>
                    </a:moveTo>
                    <a:lnTo>
                      <a:pt x="349" y="277"/>
                    </a:lnTo>
                    <a:cubicBezTo>
                      <a:pt x="233" y="160"/>
                      <a:pt x="131" y="73"/>
                      <a:pt x="0"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7;p26">
                <a:extLst>
                  <a:ext uri="{FF2B5EF4-FFF2-40B4-BE49-F238E27FC236}">
                    <a16:creationId xmlns:a16="http://schemas.microsoft.com/office/drawing/2014/main" id="{A9E78CD5-0318-E5B4-9AC4-646C0F60C495}"/>
                  </a:ext>
                </a:extLst>
              </p:cNvPr>
              <p:cNvSpPr/>
              <p:nvPr/>
            </p:nvSpPr>
            <p:spPr>
              <a:xfrm>
                <a:off x="-233186" y="688196"/>
                <a:ext cx="26772" cy="22957"/>
              </a:xfrm>
              <a:custGeom>
                <a:avLst/>
                <a:gdLst/>
                <a:ahLst/>
                <a:cxnLst/>
                <a:rect l="l" t="t" r="r" b="b"/>
                <a:pathLst>
                  <a:path w="379" h="325" extrusionOk="0">
                    <a:moveTo>
                      <a:pt x="5" y="0"/>
                    </a:moveTo>
                    <a:cubicBezTo>
                      <a:pt x="1" y="0"/>
                      <a:pt x="1" y="24"/>
                      <a:pt x="1" y="34"/>
                    </a:cubicBezTo>
                    <a:cubicBezTo>
                      <a:pt x="15" y="78"/>
                      <a:pt x="44" y="92"/>
                      <a:pt x="73" y="107"/>
                    </a:cubicBezTo>
                    <a:cubicBezTo>
                      <a:pt x="102" y="121"/>
                      <a:pt x="117" y="150"/>
                      <a:pt x="161" y="179"/>
                    </a:cubicBezTo>
                    <a:cubicBezTo>
                      <a:pt x="175" y="194"/>
                      <a:pt x="219" y="223"/>
                      <a:pt x="233" y="252"/>
                    </a:cubicBezTo>
                    <a:cubicBezTo>
                      <a:pt x="248" y="267"/>
                      <a:pt x="306" y="310"/>
                      <a:pt x="335" y="310"/>
                    </a:cubicBezTo>
                    <a:lnTo>
                      <a:pt x="320" y="310"/>
                    </a:lnTo>
                    <a:cubicBezTo>
                      <a:pt x="335" y="310"/>
                      <a:pt x="335" y="310"/>
                      <a:pt x="364" y="325"/>
                    </a:cubicBezTo>
                    <a:cubicBezTo>
                      <a:pt x="364" y="325"/>
                      <a:pt x="379" y="325"/>
                      <a:pt x="379" y="310"/>
                    </a:cubicBezTo>
                    <a:cubicBezTo>
                      <a:pt x="379" y="296"/>
                      <a:pt x="364" y="296"/>
                      <a:pt x="364" y="267"/>
                    </a:cubicBezTo>
                    <a:lnTo>
                      <a:pt x="364" y="296"/>
                    </a:lnTo>
                    <a:cubicBezTo>
                      <a:pt x="364" y="252"/>
                      <a:pt x="320" y="223"/>
                      <a:pt x="306" y="194"/>
                    </a:cubicBezTo>
                    <a:cubicBezTo>
                      <a:pt x="262" y="179"/>
                      <a:pt x="248" y="150"/>
                      <a:pt x="219" y="121"/>
                    </a:cubicBezTo>
                    <a:cubicBezTo>
                      <a:pt x="175" y="107"/>
                      <a:pt x="161" y="92"/>
                      <a:pt x="117" y="78"/>
                    </a:cubicBezTo>
                    <a:cubicBezTo>
                      <a:pt x="88" y="48"/>
                      <a:pt x="44" y="19"/>
                      <a:pt x="15" y="19"/>
                    </a:cubicBezTo>
                    <a:cubicBezTo>
                      <a:pt x="10" y="6"/>
                      <a:pt x="7" y="0"/>
                      <a:pt x="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8;p26">
                <a:extLst>
                  <a:ext uri="{FF2B5EF4-FFF2-40B4-BE49-F238E27FC236}">
                    <a16:creationId xmlns:a16="http://schemas.microsoft.com/office/drawing/2014/main" id="{A2A1C54B-3C89-EABF-A928-0D68F35FFFDC}"/>
                  </a:ext>
                </a:extLst>
              </p:cNvPr>
              <p:cNvSpPr/>
              <p:nvPr/>
            </p:nvSpPr>
            <p:spPr>
              <a:xfrm>
                <a:off x="-303046" y="490200"/>
                <a:ext cx="161336" cy="228159"/>
              </a:xfrm>
              <a:custGeom>
                <a:avLst/>
                <a:gdLst/>
                <a:ahLst/>
                <a:cxnLst/>
                <a:rect l="l" t="t" r="r" b="b"/>
                <a:pathLst>
                  <a:path w="2284" h="3230" extrusionOk="0">
                    <a:moveTo>
                      <a:pt x="1469" y="1"/>
                    </a:moveTo>
                    <a:lnTo>
                      <a:pt x="1" y="437"/>
                    </a:lnTo>
                    <a:lnTo>
                      <a:pt x="815" y="3230"/>
                    </a:lnTo>
                    <a:lnTo>
                      <a:pt x="2284" y="2793"/>
                    </a:lnTo>
                    <a:lnTo>
                      <a:pt x="1469"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9;p26">
                <a:extLst>
                  <a:ext uri="{FF2B5EF4-FFF2-40B4-BE49-F238E27FC236}">
                    <a16:creationId xmlns:a16="http://schemas.microsoft.com/office/drawing/2014/main" id="{008F516A-9F86-D76B-329D-28072576A626}"/>
                  </a:ext>
                </a:extLst>
              </p:cNvPr>
              <p:cNvSpPr/>
              <p:nvPr/>
            </p:nvSpPr>
            <p:spPr>
              <a:xfrm>
                <a:off x="-255790" y="527143"/>
                <a:ext cx="25783" cy="21898"/>
              </a:xfrm>
              <a:custGeom>
                <a:avLst/>
                <a:gdLst/>
                <a:ahLst/>
                <a:cxnLst/>
                <a:rect l="l" t="t" r="r" b="b"/>
                <a:pathLst>
                  <a:path w="365" h="310" extrusionOk="0">
                    <a:moveTo>
                      <a:pt x="190" y="1"/>
                    </a:moveTo>
                    <a:cubicBezTo>
                      <a:pt x="154" y="1"/>
                      <a:pt x="121" y="11"/>
                      <a:pt x="102" y="31"/>
                    </a:cubicBezTo>
                    <a:cubicBezTo>
                      <a:pt x="30" y="74"/>
                      <a:pt x="1" y="176"/>
                      <a:pt x="59" y="249"/>
                    </a:cubicBezTo>
                    <a:cubicBezTo>
                      <a:pt x="95" y="285"/>
                      <a:pt x="142" y="309"/>
                      <a:pt x="190" y="309"/>
                    </a:cubicBezTo>
                    <a:cubicBezTo>
                      <a:pt x="219" y="309"/>
                      <a:pt x="249" y="300"/>
                      <a:pt x="277" y="278"/>
                    </a:cubicBezTo>
                    <a:cubicBezTo>
                      <a:pt x="350" y="220"/>
                      <a:pt x="364" y="132"/>
                      <a:pt x="321" y="60"/>
                    </a:cubicBezTo>
                    <a:cubicBezTo>
                      <a:pt x="288" y="19"/>
                      <a:pt x="236" y="1"/>
                      <a:pt x="190" y="1"/>
                    </a:cubicBezTo>
                    <a:close/>
                  </a:path>
                </a:pathLst>
              </a:custGeom>
              <a:solidFill>
                <a:srgbClr val="A79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00;p26">
                <a:extLst>
                  <a:ext uri="{FF2B5EF4-FFF2-40B4-BE49-F238E27FC236}">
                    <a16:creationId xmlns:a16="http://schemas.microsoft.com/office/drawing/2014/main" id="{36363438-675A-C91F-FF10-1F9F7D59A269}"/>
                  </a:ext>
                </a:extLst>
              </p:cNvPr>
              <p:cNvSpPr/>
              <p:nvPr/>
            </p:nvSpPr>
            <p:spPr>
              <a:xfrm>
                <a:off x="-251693" y="530180"/>
                <a:ext cx="18578" cy="15893"/>
              </a:xfrm>
              <a:custGeom>
                <a:avLst/>
                <a:gdLst/>
                <a:ahLst/>
                <a:cxnLst/>
                <a:rect l="l" t="t" r="r" b="b"/>
                <a:pathLst>
                  <a:path w="263" h="225" extrusionOk="0">
                    <a:moveTo>
                      <a:pt x="129" y="1"/>
                    </a:moveTo>
                    <a:cubicBezTo>
                      <a:pt x="105" y="1"/>
                      <a:pt x="81" y="5"/>
                      <a:pt x="59" y="17"/>
                    </a:cubicBezTo>
                    <a:cubicBezTo>
                      <a:pt x="1" y="60"/>
                      <a:pt x="1" y="133"/>
                      <a:pt x="44" y="177"/>
                    </a:cubicBezTo>
                    <a:cubicBezTo>
                      <a:pt x="61" y="211"/>
                      <a:pt x="93" y="225"/>
                      <a:pt x="129" y="225"/>
                    </a:cubicBezTo>
                    <a:cubicBezTo>
                      <a:pt x="154" y="225"/>
                      <a:pt x="180" y="218"/>
                      <a:pt x="204" y="206"/>
                    </a:cubicBezTo>
                    <a:cubicBezTo>
                      <a:pt x="263" y="162"/>
                      <a:pt x="263" y="89"/>
                      <a:pt x="219" y="31"/>
                    </a:cubicBezTo>
                    <a:cubicBezTo>
                      <a:pt x="201" y="13"/>
                      <a:pt x="166"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01;p26">
                <a:extLst>
                  <a:ext uri="{FF2B5EF4-FFF2-40B4-BE49-F238E27FC236}">
                    <a16:creationId xmlns:a16="http://schemas.microsoft.com/office/drawing/2014/main" id="{5E8BD9B7-8B02-6083-7E15-2B2CCE48A9E9}"/>
                  </a:ext>
                </a:extLst>
              </p:cNvPr>
              <p:cNvSpPr/>
              <p:nvPr/>
            </p:nvSpPr>
            <p:spPr>
              <a:xfrm>
                <a:off x="-374955" y="536608"/>
                <a:ext cx="221943" cy="600489"/>
              </a:xfrm>
              <a:custGeom>
                <a:avLst/>
                <a:gdLst/>
                <a:ahLst/>
                <a:cxnLst/>
                <a:rect l="l" t="t" r="r" b="b"/>
                <a:pathLst>
                  <a:path w="3142" h="8501" extrusionOk="0">
                    <a:moveTo>
                      <a:pt x="2924" y="1293"/>
                    </a:moveTo>
                    <a:cubicBezTo>
                      <a:pt x="2901" y="1324"/>
                      <a:pt x="2873" y="1351"/>
                      <a:pt x="2844" y="1380"/>
                    </a:cubicBezTo>
                    <a:lnTo>
                      <a:pt x="2844" y="1380"/>
                    </a:lnTo>
                    <a:lnTo>
                      <a:pt x="2924" y="1293"/>
                    </a:lnTo>
                    <a:close/>
                    <a:moveTo>
                      <a:pt x="2764" y="1467"/>
                    </a:moveTo>
                    <a:cubicBezTo>
                      <a:pt x="2706" y="1540"/>
                      <a:pt x="2662" y="1598"/>
                      <a:pt x="2604" y="1642"/>
                    </a:cubicBezTo>
                    <a:lnTo>
                      <a:pt x="2764" y="1467"/>
                    </a:lnTo>
                    <a:close/>
                    <a:moveTo>
                      <a:pt x="2827" y="1"/>
                    </a:moveTo>
                    <a:cubicBezTo>
                      <a:pt x="2782" y="1"/>
                      <a:pt x="2735" y="42"/>
                      <a:pt x="2735" y="42"/>
                    </a:cubicBezTo>
                    <a:cubicBezTo>
                      <a:pt x="2487" y="260"/>
                      <a:pt x="2255" y="493"/>
                      <a:pt x="2022" y="711"/>
                    </a:cubicBezTo>
                    <a:cubicBezTo>
                      <a:pt x="1848" y="856"/>
                      <a:pt x="1688" y="1016"/>
                      <a:pt x="1528" y="1162"/>
                    </a:cubicBezTo>
                    <a:cubicBezTo>
                      <a:pt x="1513" y="1176"/>
                      <a:pt x="1469" y="1205"/>
                      <a:pt x="1455" y="1220"/>
                    </a:cubicBezTo>
                    <a:lnTo>
                      <a:pt x="1455" y="1162"/>
                    </a:lnTo>
                    <a:lnTo>
                      <a:pt x="1280" y="566"/>
                    </a:lnTo>
                    <a:cubicBezTo>
                      <a:pt x="1237" y="566"/>
                      <a:pt x="1193" y="595"/>
                      <a:pt x="1179" y="638"/>
                    </a:cubicBezTo>
                    <a:cubicBezTo>
                      <a:pt x="1164" y="667"/>
                      <a:pt x="1164" y="726"/>
                      <a:pt x="1149" y="784"/>
                    </a:cubicBezTo>
                    <a:cubicBezTo>
                      <a:pt x="1091" y="1205"/>
                      <a:pt x="873" y="1540"/>
                      <a:pt x="728" y="1933"/>
                    </a:cubicBezTo>
                    <a:cubicBezTo>
                      <a:pt x="568" y="2340"/>
                      <a:pt x="509" y="2776"/>
                      <a:pt x="451" y="3213"/>
                    </a:cubicBezTo>
                    <a:cubicBezTo>
                      <a:pt x="335" y="4231"/>
                      <a:pt x="219" y="5278"/>
                      <a:pt x="88" y="6296"/>
                    </a:cubicBezTo>
                    <a:cubicBezTo>
                      <a:pt x="59" y="6674"/>
                      <a:pt x="0" y="7052"/>
                      <a:pt x="59" y="7430"/>
                    </a:cubicBezTo>
                    <a:cubicBezTo>
                      <a:pt x="117" y="7779"/>
                      <a:pt x="277" y="8201"/>
                      <a:pt x="582" y="8419"/>
                    </a:cubicBezTo>
                    <a:cubicBezTo>
                      <a:pt x="670" y="8476"/>
                      <a:pt x="760" y="8501"/>
                      <a:pt x="850" y="8501"/>
                    </a:cubicBezTo>
                    <a:cubicBezTo>
                      <a:pt x="1105" y="8501"/>
                      <a:pt x="1356" y="8307"/>
                      <a:pt x="1528" y="8114"/>
                    </a:cubicBezTo>
                    <a:cubicBezTo>
                      <a:pt x="1760" y="7838"/>
                      <a:pt x="1877" y="7416"/>
                      <a:pt x="1877" y="7067"/>
                    </a:cubicBezTo>
                    <a:lnTo>
                      <a:pt x="1877" y="7038"/>
                    </a:lnTo>
                    <a:cubicBezTo>
                      <a:pt x="1877" y="6340"/>
                      <a:pt x="1571" y="2689"/>
                      <a:pt x="1571" y="2689"/>
                    </a:cubicBezTo>
                    <a:lnTo>
                      <a:pt x="2415" y="2311"/>
                    </a:lnTo>
                    <a:cubicBezTo>
                      <a:pt x="2415" y="2311"/>
                      <a:pt x="2895" y="1947"/>
                      <a:pt x="3113" y="1540"/>
                    </a:cubicBezTo>
                    <a:cubicBezTo>
                      <a:pt x="3127" y="1511"/>
                      <a:pt x="3142" y="1467"/>
                      <a:pt x="3142" y="1438"/>
                    </a:cubicBezTo>
                    <a:cubicBezTo>
                      <a:pt x="3142" y="1344"/>
                      <a:pt x="3082" y="1303"/>
                      <a:pt x="3011" y="1303"/>
                    </a:cubicBezTo>
                    <a:cubicBezTo>
                      <a:pt x="2983" y="1303"/>
                      <a:pt x="2953" y="1309"/>
                      <a:pt x="2924" y="1322"/>
                    </a:cubicBezTo>
                    <a:cubicBezTo>
                      <a:pt x="3069" y="1162"/>
                      <a:pt x="3055" y="1104"/>
                      <a:pt x="3040" y="1060"/>
                    </a:cubicBezTo>
                    <a:cubicBezTo>
                      <a:pt x="2982" y="958"/>
                      <a:pt x="2895" y="958"/>
                      <a:pt x="2895" y="958"/>
                    </a:cubicBezTo>
                    <a:cubicBezTo>
                      <a:pt x="2982" y="915"/>
                      <a:pt x="2997" y="886"/>
                      <a:pt x="2967" y="740"/>
                    </a:cubicBezTo>
                    <a:cubicBezTo>
                      <a:pt x="2938" y="660"/>
                      <a:pt x="2880" y="638"/>
                      <a:pt x="2815" y="638"/>
                    </a:cubicBezTo>
                    <a:cubicBezTo>
                      <a:pt x="2749" y="638"/>
                      <a:pt x="2677" y="660"/>
                      <a:pt x="2618" y="667"/>
                    </a:cubicBezTo>
                    <a:cubicBezTo>
                      <a:pt x="2546" y="696"/>
                      <a:pt x="2458" y="740"/>
                      <a:pt x="2415" y="769"/>
                    </a:cubicBezTo>
                    <a:lnTo>
                      <a:pt x="2400" y="784"/>
                    </a:lnTo>
                    <a:lnTo>
                      <a:pt x="2240" y="944"/>
                    </a:lnTo>
                    <a:lnTo>
                      <a:pt x="2444" y="696"/>
                    </a:lnTo>
                    <a:cubicBezTo>
                      <a:pt x="2778" y="376"/>
                      <a:pt x="2924" y="144"/>
                      <a:pt x="2895" y="57"/>
                    </a:cubicBezTo>
                    <a:cubicBezTo>
                      <a:pt x="2879" y="14"/>
                      <a:pt x="2853" y="1"/>
                      <a:pt x="2827"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02;p26">
                <a:extLst>
                  <a:ext uri="{FF2B5EF4-FFF2-40B4-BE49-F238E27FC236}">
                    <a16:creationId xmlns:a16="http://schemas.microsoft.com/office/drawing/2014/main" id="{697E8FF2-BB92-E44B-303D-5030C3056940}"/>
                  </a:ext>
                </a:extLst>
              </p:cNvPr>
              <p:cNvSpPr/>
              <p:nvPr/>
            </p:nvSpPr>
            <p:spPr>
              <a:xfrm>
                <a:off x="-216092" y="600676"/>
                <a:ext cx="47398" cy="32846"/>
              </a:xfrm>
              <a:custGeom>
                <a:avLst/>
                <a:gdLst/>
                <a:ahLst/>
                <a:cxnLst/>
                <a:rect l="l" t="t" r="r" b="b"/>
                <a:pathLst>
                  <a:path w="671" h="465" extrusionOk="0">
                    <a:moveTo>
                      <a:pt x="644" y="1"/>
                    </a:moveTo>
                    <a:cubicBezTo>
                      <a:pt x="640" y="1"/>
                      <a:pt x="636" y="3"/>
                      <a:pt x="631" y="8"/>
                    </a:cubicBezTo>
                    <a:cubicBezTo>
                      <a:pt x="369" y="80"/>
                      <a:pt x="151" y="240"/>
                      <a:pt x="20" y="458"/>
                    </a:cubicBezTo>
                    <a:cubicBezTo>
                      <a:pt x="209" y="269"/>
                      <a:pt x="413" y="168"/>
                      <a:pt x="646" y="80"/>
                    </a:cubicBezTo>
                    <a:cubicBezTo>
                      <a:pt x="670" y="56"/>
                      <a:pt x="664" y="1"/>
                      <a:pt x="644" y="1"/>
                    </a:cubicBezTo>
                    <a:close/>
                    <a:moveTo>
                      <a:pt x="20" y="458"/>
                    </a:moveTo>
                    <a:cubicBezTo>
                      <a:pt x="1" y="458"/>
                      <a:pt x="1" y="465"/>
                      <a:pt x="7" y="465"/>
                    </a:cubicBezTo>
                    <a:cubicBezTo>
                      <a:pt x="11" y="465"/>
                      <a:pt x="15" y="463"/>
                      <a:pt x="20" y="458"/>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4" name="Google Shape;707;p22">
            <a:extLst>
              <a:ext uri="{FF2B5EF4-FFF2-40B4-BE49-F238E27FC236}">
                <a16:creationId xmlns:a16="http://schemas.microsoft.com/office/drawing/2014/main" id="{9CFCA3B1-BB46-1579-6190-610D9F9FDD8C}"/>
              </a:ext>
            </a:extLst>
          </p:cNvPr>
          <p:cNvCxnSpPr>
            <a:cxnSpLocks/>
          </p:cNvCxnSpPr>
          <p:nvPr/>
        </p:nvCxnSpPr>
        <p:spPr>
          <a:xfrm flipV="1">
            <a:off x="2699967" y="2494578"/>
            <a:ext cx="845478" cy="412745"/>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67" name="Google Shape;707;p22">
            <a:extLst>
              <a:ext uri="{FF2B5EF4-FFF2-40B4-BE49-F238E27FC236}">
                <a16:creationId xmlns:a16="http://schemas.microsoft.com/office/drawing/2014/main" id="{C73EB977-3A74-261E-E438-79067426721F}"/>
              </a:ext>
            </a:extLst>
          </p:cNvPr>
          <p:cNvCxnSpPr>
            <a:cxnSpLocks/>
          </p:cNvCxnSpPr>
          <p:nvPr/>
        </p:nvCxnSpPr>
        <p:spPr>
          <a:xfrm rot="10800000" flipV="1">
            <a:off x="4961175" y="615696"/>
            <a:ext cx="1795761" cy="1106883"/>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72" name="Google Shape;707;p22">
            <a:extLst>
              <a:ext uri="{FF2B5EF4-FFF2-40B4-BE49-F238E27FC236}">
                <a16:creationId xmlns:a16="http://schemas.microsoft.com/office/drawing/2014/main" id="{8C5DE24F-B5BB-87E9-3300-C316DB5C401E}"/>
              </a:ext>
            </a:extLst>
          </p:cNvPr>
          <p:cNvCxnSpPr>
            <a:cxnSpLocks/>
          </p:cNvCxnSpPr>
          <p:nvPr/>
        </p:nvCxnSpPr>
        <p:spPr>
          <a:xfrm>
            <a:off x="1257300" y="526392"/>
            <a:ext cx="2314839" cy="1053523"/>
          </a:xfrm>
          <a:prstGeom prst="bentConnector3">
            <a:avLst>
              <a:gd name="adj1" fmla="val 66788"/>
            </a:avLst>
          </a:prstGeom>
          <a:noFill/>
          <a:ln w="19050" cap="flat" cmpd="sng">
            <a:solidFill>
              <a:schemeClr val="accent1"/>
            </a:solidFill>
            <a:prstDash val="solid"/>
            <a:round/>
            <a:headEnd type="none" w="med" len="med"/>
            <a:tailEnd type="oval" w="med" len="med"/>
          </a:ln>
        </p:spPr>
      </p:cxnSp>
      <p:cxnSp>
        <p:nvCxnSpPr>
          <p:cNvPr id="75" name="Google Shape;707;p22">
            <a:extLst>
              <a:ext uri="{FF2B5EF4-FFF2-40B4-BE49-F238E27FC236}">
                <a16:creationId xmlns:a16="http://schemas.microsoft.com/office/drawing/2014/main" id="{5ED218D6-E560-6700-5FE3-0888C9E56471}"/>
              </a:ext>
            </a:extLst>
          </p:cNvPr>
          <p:cNvCxnSpPr>
            <a:cxnSpLocks/>
          </p:cNvCxnSpPr>
          <p:nvPr/>
        </p:nvCxnSpPr>
        <p:spPr>
          <a:xfrm rot="10800000" flipV="1">
            <a:off x="5394820" y="2666912"/>
            <a:ext cx="1650442" cy="338052"/>
          </a:xfrm>
          <a:prstGeom prst="bentConnector3">
            <a:avLst>
              <a:gd name="adj1" fmla="val 50000"/>
            </a:avLst>
          </a:prstGeom>
          <a:noFill/>
          <a:ln w="19050" cap="flat" cmpd="sng">
            <a:solidFill>
              <a:schemeClr val="accent1"/>
            </a:solidFill>
            <a:prstDash val="solid"/>
            <a:round/>
            <a:headEnd type="none" w="med" len="med"/>
            <a:tailEnd type="oval" w="med" len="med"/>
          </a:ln>
        </p:spPr>
      </p:cxnSp>
      <p:sp>
        <p:nvSpPr>
          <p:cNvPr id="77" name="Flowchart: Connector 76">
            <a:extLst>
              <a:ext uri="{FF2B5EF4-FFF2-40B4-BE49-F238E27FC236}">
                <a16:creationId xmlns:a16="http://schemas.microsoft.com/office/drawing/2014/main" id="{FBE7D40A-7C60-D91C-E675-3A971CAF766D}"/>
              </a:ext>
            </a:extLst>
          </p:cNvPr>
          <p:cNvSpPr/>
          <p:nvPr/>
        </p:nvSpPr>
        <p:spPr>
          <a:xfrm>
            <a:off x="624341" y="175544"/>
            <a:ext cx="594329" cy="577699"/>
          </a:xfrm>
          <a:prstGeom prst="flowChartConnector">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lumMod val="60000"/>
                  <a:lumOff val="40000"/>
                </a:schemeClr>
              </a:solidFill>
            </a:endParaRPr>
          </a:p>
        </p:txBody>
      </p:sp>
      <p:sp>
        <p:nvSpPr>
          <p:cNvPr id="81" name="Flowchart: Connector 80">
            <a:extLst>
              <a:ext uri="{FF2B5EF4-FFF2-40B4-BE49-F238E27FC236}">
                <a16:creationId xmlns:a16="http://schemas.microsoft.com/office/drawing/2014/main" id="{70E69DFD-495A-F37A-D71D-755D0D7DA129}"/>
              </a:ext>
            </a:extLst>
          </p:cNvPr>
          <p:cNvSpPr/>
          <p:nvPr/>
        </p:nvSpPr>
        <p:spPr>
          <a:xfrm>
            <a:off x="2072387" y="2539695"/>
            <a:ext cx="594329" cy="577699"/>
          </a:xfrm>
          <a:prstGeom prst="flowChartConnector">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lumMod val="60000"/>
                  <a:lumOff val="40000"/>
                </a:schemeClr>
              </a:solidFill>
            </a:endParaRPr>
          </a:p>
        </p:txBody>
      </p:sp>
      <p:sp>
        <p:nvSpPr>
          <p:cNvPr id="82" name="Flowchart: Connector 81">
            <a:extLst>
              <a:ext uri="{FF2B5EF4-FFF2-40B4-BE49-F238E27FC236}">
                <a16:creationId xmlns:a16="http://schemas.microsoft.com/office/drawing/2014/main" id="{5B8CBE7C-9E26-3E19-152B-ED2886F3E1FE}"/>
              </a:ext>
            </a:extLst>
          </p:cNvPr>
          <p:cNvSpPr/>
          <p:nvPr/>
        </p:nvSpPr>
        <p:spPr>
          <a:xfrm>
            <a:off x="6705160" y="2351727"/>
            <a:ext cx="594329" cy="577699"/>
          </a:xfrm>
          <a:prstGeom prst="flowChartConnector">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lumMod val="60000"/>
                  <a:lumOff val="40000"/>
                </a:schemeClr>
              </a:solidFill>
            </a:endParaRPr>
          </a:p>
        </p:txBody>
      </p:sp>
      <p:sp>
        <p:nvSpPr>
          <p:cNvPr id="83" name="Flowchart: Connector 82">
            <a:extLst>
              <a:ext uri="{FF2B5EF4-FFF2-40B4-BE49-F238E27FC236}">
                <a16:creationId xmlns:a16="http://schemas.microsoft.com/office/drawing/2014/main" id="{A9905A9E-D5C1-611B-5454-B8F78B9329AF}"/>
              </a:ext>
            </a:extLst>
          </p:cNvPr>
          <p:cNvSpPr/>
          <p:nvPr/>
        </p:nvSpPr>
        <p:spPr>
          <a:xfrm>
            <a:off x="6920519" y="196818"/>
            <a:ext cx="594329" cy="577699"/>
          </a:xfrm>
          <a:prstGeom prst="flowChartConnector">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lumMod val="60000"/>
                  <a:lumOff val="40000"/>
                </a:schemeClr>
              </a:solidFill>
            </a:endParaRPr>
          </a:p>
        </p:txBody>
      </p:sp>
      <p:sp>
        <p:nvSpPr>
          <p:cNvPr id="84" name="TextBox 83">
            <a:extLst>
              <a:ext uri="{FF2B5EF4-FFF2-40B4-BE49-F238E27FC236}">
                <a16:creationId xmlns:a16="http://schemas.microsoft.com/office/drawing/2014/main" id="{1138C4FB-05CF-D618-6F7E-E5A3C629DDCF}"/>
              </a:ext>
            </a:extLst>
          </p:cNvPr>
          <p:cNvSpPr txBox="1"/>
          <p:nvPr/>
        </p:nvSpPr>
        <p:spPr>
          <a:xfrm>
            <a:off x="730841" y="264338"/>
            <a:ext cx="444668" cy="400110"/>
          </a:xfrm>
          <a:prstGeom prst="rect">
            <a:avLst/>
          </a:prstGeom>
          <a:noFill/>
        </p:spPr>
        <p:txBody>
          <a:bodyPr wrap="square" rtlCol="0">
            <a:spAutoFit/>
          </a:bodyPr>
          <a:lstStyle/>
          <a:p>
            <a:r>
              <a:rPr lang="en-IN" sz="2000" b="1" dirty="0">
                <a:ln>
                  <a:solidFill>
                    <a:schemeClr val="bg1"/>
                  </a:solidFill>
                </a:ln>
              </a:rPr>
              <a:t>S</a:t>
            </a:r>
          </a:p>
        </p:txBody>
      </p:sp>
      <p:sp>
        <p:nvSpPr>
          <p:cNvPr id="86" name="TextBox 85">
            <a:extLst>
              <a:ext uri="{FF2B5EF4-FFF2-40B4-BE49-F238E27FC236}">
                <a16:creationId xmlns:a16="http://schemas.microsoft.com/office/drawing/2014/main" id="{AB5702A7-0AE9-B58C-BC2C-2D004D20D181}"/>
              </a:ext>
            </a:extLst>
          </p:cNvPr>
          <p:cNvSpPr txBox="1"/>
          <p:nvPr/>
        </p:nvSpPr>
        <p:spPr>
          <a:xfrm>
            <a:off x="6822928" y="2427057"/>
            <a:ext cx="444668" cy="400110"/>
          </a:xfrm>
          <a:prstGeom prst="rect">
            <a:avLst/>
          </a:prstGeom>
          <a:noFill/>
        </p:spPr>
        <p:txBody>
          <a:bodyPr wrap="square" rtlCol="0">
            <a:spAutoFit/>
          </a:bodyPr>
          <a:lstStyle/>
          <a:p>
            <a:r>
              <a:rPr lang="en-IN" sz="2000" b="1" dirty="0">
                <a:ln>
                  <a:solidFill>
                    <a:schemeClr val="bg1"/>
                  </a:solidFill>
                </a:ln>
                <a:solidFill>
                  <a:schemeClr val="tx1"/>
                </a:solidFill>
              </a:rPr>
              <a:t>T</a:t>
            </a:r>
          </a:p>
        </p:txBody>
      </p:sp>
      <p:sp>
        <p:nvSpPr>
          <p:cNvPr id="87" name="TextBox 86">
            <a:extLst>
              <a:ext uri="{FF2B5EF4-FFF2-40B4-BE49-F238E27FC236}">
                <a16:creationId xmlns:a16="http://schemas.microsoft.com/office/drawing/2014/main" id="{848BF2C4-3645-4A30-F992-743D8D9D7B73}"/>
              </a:ext>
            </a:extLst>
          </p:cNvPr>
          <p:cNvSpPr txBox="1"/>
          <p:nvPr/>
        </p:nvSpPr>
        <p:spPr>
          <a:xfrm>
            <a:off x="7031550" y="272353"/>
            <a:ext cx="444668" cy="400110"/>
          </a:xfrm>
          <a:prstGeom prst="rect">
            <a:avLst/>
          </a:prstGeom>
          <a:noFill/>
        </p:spPr>
        <p:txBody>
          <a:bodyPr wrap="square" rtlCol="0">
            <a:spAutoFit/>
          </a:bodyPr>
          <a:lstStyle/>
          <a:p>
            <a:r>
              <a:rPr lang="en-IN" sz="2000" b="1" dirty="0">
                <a:ln>
                  <a:solidFill>
                    <a:schemeClr val="bg1"/>
                  </a:solidFill>
                </a:ln>
                <a:solidFill>
                  <a:schemeClr val="tx1"/>
                </a:solidFill>
              </a:rPr>
              <a:t>W</a:t>
            </a:r>
          </a:p>
        </p:txBody>
      </p:sp>
      <p:sp>
        <p:nvSpPr>
          <p:cNvPr id="88" name="TextBox 87">
            <a:extLst>
              <a:ext uri="{FF2B5EF4-FFF2-40B4-BE49-F238E27FC236}">
                <a16:creationId xmlns:a16="http://schemas.microsoft.com/office/drawing/2014/main" id="{C4394F99-49D5-AF32-5EE6-7CE88F8EB45D}"/>
              </a:ext>
            </a:extLst>
          </p:cNvPr>
          <p:cNvSpPr txBox="1"/>
          <p:nvPr/>
        </p:nvSpPr>
        <p:spPr>
          <a:xfrm>
            <a:off x="2141675" y="2604032"/>
            <a:ext cx="444668" cy="461665"/>
          </a:xfrm>
          <a:prstGeom prst="rect">
            <a:avLst/>
          </a:prstGeom>
          <a:noFill/>
        </p:spPr>
        <p:txBody>
          <a:bodyPr wrap="square" rtlCol="0">
            <a:spAutoFit/>
          </a:bodyPr>
          <a:lstStyle/>
          <a:p>
            <a:r>
              <a:rPr lang="en-IN" sz="2400" b="1" dirty="0">
                <a:ln>
                  <a:solidFill>
                    <a:schemeClr val="bg1"/>
                  </a:solidFill>
                </a:ln>
                <a:solidFill>
                  <a:schemeClr val="tx1"/>
                </a:solidFill>
              </a:rPr>
              <a:t>O</a:t>
            </a:r>
            <a:endParaRPr lang="en-IN" b="1" dirty="0">
              <a:ln>
                <a:solidFill>
                  <a:schemeClr val="bg1"/>
                </a:solidFill>
              </a:ln>
              <a:solidFill>
                <a:schemeClr val="tx1"/>
              </a:solidFill>
            </a:endParaRPr>
          </a:p>
        </p:txBody>
      </p:sp>
      <p:sp>
        <p:nvSpPr>
          <p:cNvPr id="89" name="TextBox 88">
            <a:extLst>
              <a:ext uri="{FF2B5EF4-FFF2-40B4-BE49-F238E27FC236}">
                <a16:creationId xmlns:a16="http://schemas.microsoft.com/office/drawing/2014/main" id="{BB8AD86F-CCB5-F14B-5E71-C3AED066D4E5}"/>
              </a:ext>
            </a:extLst>
          </p:cNvPr>
          <p:cNvSpPr txBox="1"/>
          <p:nvPr/>
        </p:nvSpPr>
        <p:spPr>
          <a:xfrm>
            <a:off x="97785" y="806641"/>
            <a:ext cx="2736306" cy="1938992"/>
          </a:xfrm>
          <a:prstGeom prst="rect">
            <a:avLst/>
          </a:prstGeom>
          <a:noFill/>
        </p:spPr>
        <p:txBody>
          <a:bodyPr wrap="square" rtlCol="0">
            <a:spAutoFit/>
          </a:bodyPr>
          <a:lstStyle/>
          <a:p>
            <a:pPr marL="171450" indent="-171450">
              <a:buFont typeface="Arial" panose="020B0604020202020204" pitchFamily="34" charset="0"/>
              <a:buChar char="•"/>
            </a:pPr>
            <a:r>
              <a:rPr lang="en-IN" sz="1000" dirty="0"/>
              <a:t>Strong brand recognition</a:t>
            </a:r>
          </a:p>
          <a:p>
            <a:pPr marL="171450" indent="-171450">
              <a:buFont typeface="Arial" panose="020B0604020202020204" pitchFamily="34" charset="0"/>
              <a:buChar char="•"/>
            </a:pPr>
            <a:r>
              <a:rPr lang="en-IN" sz="1000" dirty="0"/>
              <a:t>Diverse portfolio</a:t>
            </a:r>
          </a:p>
          <a:p>
            <a:pPr marL="171450" indent="-171450">
              <a:buFont typeface="Arial" panose="020B0604020202020204" pitchFamily="34" charset="0"/>
              <a:buChar char="•"/>
            </a:pPr>
            <a:r>
              <a:rPr lang="en-IN" sz="1000" dirty="0"/>
              <a:t>Exclusive brands and Collaborations</a:t>
            </a:r>
          </a:p>
          <a:p>
            <a:pPr marL="171450" indent="-171450">
              <a:buFont typeface="Arial" panose="020B0604020202020204" pitchFamily="34" charset="0"/>
              <a:buChar char="•"/>
            </a:pPr>
            <a:r>
              <a:rPr lang="en-IN" sz="1000" dirty="0"/>
              <a:t>Robust Technology  and User Experience</a:t>
            </a:r>
          </a:p>
          <a:p>
            <a:pPr marL="171450" indent="-171450">
              <a:buFont typeface="Arial" panose="020B0604020202020204" pitchFamily="34" charset="0"/>
              <a:buChar char="•"/>
            </a:pPr>
            <a:r>
              <a:rPr lang="en-IN" sz="1000" dirty="0"/>
              <a:t>Efficient supply chain and logistics</a:t>
            </a:r>
          </a:p>
          <a:p>
            <a:pPr marL="171450" indent="-171450">
              <a:buFont typeface="Arial" panose="020B0604020202020204" pitchFamily="34" charset="0"/>
              <a:buChar char="•"/>
            </a:pPr>
            <a:r>
              <a:rPr lang="en-IN" sz="1000" dirty="0"/>
              <a:t>Loyalty Program</a:t>
            </a:r>
          </a:p>
          <a:p>
            <a:pPr marL="171450" indent="-171450">
              <a:buFont typeface="Arial" panose="020B0604020202020204" pitchFamily="34" charset="0"/>
              <a:buChar char="•"/>
            </a:pPr>
            <a:r>
              <a:rPr lang="en-IN" sz="1000" dirty="0"/>
              <a:t>Regular sales and Discounts</a:t>
            </a:r>
          </a:p>
          <a:p>
            <a:pPr marL="171450" indent="-171450">
              <a:buFont typeface="Arial" panose="020B0604020202020204" pitchFamily="34" charset="0"/>
              <a:buChar char="•"/>
            </a:pPr>
            <a:r>
              <a:rPr lang="en-IN" sz="1000" dirty="0"/>
              <a:t>Customer service</a:t>
            </a:r>
          </a:p>
          <a:p>
            <a:pPr marL="171450" indent="-171450">
              <a:buFont typeface="Arial" panose="020B0604020202020204" pitchFamily="34" charset="0"/>
              <a:buChar char="•"/>
            </a:pPr>
            <a:r>
              <a:rPr lang="en-IN" sz="1000" dirty="0"/>
              <a:t>In-house brands</a:t>
            </a:r>
          </a:p>
          <a:p>
            <a:pPr marL="171450" indent="-171450">
              <a:buFont typeface="Arial" panose="020B0604020202020204" pitchFamily="34" charset="0"/>
              <a:buChar char="•"/>
            </a:pPr>
            <a:r>
              <a:rPr lang="en-IN" sz="1000" dirty="0"/>
              <a:t>Data Analytics</a:t>
            </a:r>
          </a:p>
          <a:p>
            <a:pPr marL="171450" indent="-171450">
              <a:buFont typeface="Arial" panose="020B0604020202020204" pitchFamily="34" charset="0"/>
              <a:buChar char="•"/>
            </a:pPr>
            <a:r>
              <a:rPr lang="en-IN" sz="1000" dirty="0"/>
              <a:t>Acquisition of competitors</a:t>
            </a:r>
          </a:p>
          <a:p>
            <a:pPr marL="171450" indent="-171450">
              <a:buFont typeface="Arial" panose="020B0604020202020204" pitchFamily="34" charset="0"/>
              <a:buChar char="•"/>
            </a:pPr>
            <a:r>
              <a:rPr lang="en-IN" sz="1000" dirty="0"/>
              <a:t>Backed by Flipkart</a:t>
            </a:r>
          </a:p>
        </p:txBody>
      </p:sp>
      <p:sp>
        <p:nvSpPr>
          <p:cNvPr id="93" name="TextBox 92">
            <a:extLst>
              <a:ext uri="{FF2B5EF4-FFF2-40B4-BE49-F238E27FC236}">
                <a16:creationId xmlns:a16="http://schemas.microsoft.com/office/drawing/2014/main" id="{705A875D-499F-F780-75BB-2B1D8450F366}"/>
              </a:ext>
            </a:extLst>
          </p:cNvPr>
          <p:cNvSpPr txBox="1"/>
          <p:nvPr/>
        </p:nvSpPr>
        <p:spPr>
          <a:xfrm>
            <a:off x="6407694" y="839694"/>
            <a:ext cx="2736306" cy="1631216"/>
          </a:xfrm>
          <a:prstGeom prst="rect">
            <a:avLst/>
          </a:prstGeom>
          <a:noFill/>
        </p:spPr>
        <p:txBody>
          <a:bodyPr wrap="square" rtlCol="0">
            <a:spAutoFit/>
          </a:bodyPr>
          <a:lstStyle/>
          <a:p>
            <a:pPr marL="171450" indent="-171450">
              <a:buFont typeface="Arial" panose="020B0604020202020204" pitchFamily="34" charset="0"/>
              <a:buChar char="•"/>
            </a:pPr>
            <a:r>
              <a:rPr lang="en-IN" sz="1000" i="0" dirty="0">
                <a:effectLst/>
                <a:latin typeface="+mn-lt"/>
              </a:rPr>
              <a:t>Dependence on Discounts</a:t>
            </a:r>
          </a:p>
          <a:p>
            <a:pPr marL="171450" indent="-171450">
              <a:buFont typeface="Arial" panose="020B0604020202020204" pitchFamily="34" charset="0"/>
              <a:buChar char="•"/>
            </a:pPr>
            <a:r>
              <a:rPr lang="en-IN" sz="1000" i="0" dirty="0">
                <a:effectLst/>
                <a:latin typeface="+mn-lt"/>
              </a:rPr>
              <a:t>Operational Challenges</a:t>
            </a:r>
            <a:endParaRPr lang="en-IN" sz="1000" dirty="0">
              <a:latin typeface="+mn-lt"/>
            </a:endParaRPr>
          </a:p>
          <a:p>
            <a:pPr marL="171450" indent="-171450">
              <a:buFont typeface="Arial" panose="020B0604020202020204" pitchFamily="34" charset="0"/>
              <a:buChar char="•"/>
            </a:pPr>
            <a:r>
              <a:rPr lang="en-IN" sz="1000" i="0" dirty="0">
                <a:effectLst/>
                <a:latin typeface="+mn-lt"/>
              </a:rPr>
              <a:t>High Return Rates</a:t>
            </a:r>
          </a:p>
          <a:p>
            <a:pPr marL="171450" indent="-171450">
              <a:buFont typeface="Arial" panose="020B0604020202020204" pitchFamily="34" charset="0"/>
              <a:buChar char="•"/>
            </a:pPr>
            <a:r>
              <a:rPr lang="en-IN" sz="1000" i="0" dirty="0">
                <a:effectLst/>
                <a:latin typeface="+mn-lt"/>
              </a:rPr>
              <a:t>Intense Competition</a:t>
            </a:r>
            <a:endParaRPr lang="en-IN" sz="1000" dirty="0">
              <a:latin typeface="+mn-lt"/>
            </a:endParaRPr>
          </a:p>
          <a:p>
            <a:pPr marL="171450" indent="-171450">
              <a:buFont typeface="Arial" panose="020B0604020202020204" pitchFamily="34" charset="0"/>
              <a:buChar char="•"/>
            </a:pPr>
            <a:r>
              <a:rPr lang="en-IN" sz="1000" i="0" dirty="0">
                <a:effectLst/>
                <a:latin typeface="+mn-lt"/>
              </a:rPr>
              <a:t>Market Saturation</a:t>
            </a:r>
          </a:p>
          <a:p>
            <a:pPr marL="171450" indent="-171450">
              <a:buFont typeface="Arial" panose="020B0604020202020204" pitchFamily="34" charset="0"/>
              <a:buChar char="•"/>
            </a:pPr>
            <a:r>
              <a:rPr lang="en-US" sz="1000" i="0" dirty="0">
                <a:effectLst/>
                <a:latin typeface="+mn-lt"/>
              </a:rPr>
              <a:t>Inherent Challenges with In-house Brands</a:t>
            </a:r>
            <a:endParaRPr lang="en-IN" sz="1000" dirty="0">
              <a:latin typeface="+mn-lt"/>
            </a:endParaRPr>
          </a:p>
          <a:p>
            <a:pPr marL="171450" indent="-171450">
              <a:buFont typeface="Arial" panose="020B0604020202020204" pitchFamily="34" charset="0"/>
              <a:buChar char="•"/>
            </a:pPr>
            <a:r>
              <a:rPr lang="en-US" sz="1000" i="0" dirty="0">
                <a:effectLst/>
                <a:latin typeface="+mn-lt"/>
              </a:rPr>
              <a:t>Over-reliance on the Indian Market</a:t>
            </a:r>
            <a:endParaRPr lang="en-IN" sz="1000" i="0" dirty="0">
              <a:effectLst/>
              <a:latin typeface="+mn-lt"/>
            </a:endParaRPr>
          </a:p>
          <a:p>
            <a:pPr marL="171450" indent="-171450">
              <a:buFont typeface="Arial" panose="020B0604020202020204" pitchFamily="34" charset="0"/>
              <a:buChar char="•"/>
            </a:pPr>
            <a:r>
              <a:rPr lang="en-IN" sz="1000" i="0" dirty="0">
                <a:effectLst/>
                <a:latin typeface="+mn-lt"/>
              </a:rPr>
              <a:t>Tech Glitches</a:t>
            </a:r>
            <a:endParaRPr lang="en-IN" sz="1000" dirty="0">
              <a:latin typeface="+mn-lt"/>
            </a:endParaRPr>
          </a:p>
          <a:p>
            <a:pPr marL="171450" indent="-171450">
              <a:buFont typeface="Arial" panose="020B0604020202020204" pitchFamily="34" charset="0"/>
              <a:buChar char="•"/>
            </a:pPr>
            <a:r>
              <a:rPr lang="en-IN" sz="1000" i="0" dirty="0">
                <a:effectLst/>
                <a:latin typeface="+mn-lt"/>
              </a:rPr>
              <a:t>Supply Chain Limitations</a:t>
            </a:r>
          </a:p>
          <a:p>
            <a:endParaRPr lang="en-IN" sz="1000" dirty="0"/>
          </a:p>
        </p:txBody>
      </p:sp>
      <p:sp>
        <p:nvSpPr>
          <p:cNvPr id="94" name="TextBox 93">
            <a:extLst>
              <a:ext uri="{FF2B5EF4-FFF2-40B4-BE49-F238E27FC236}">
                <a16:creationId xmlns:a16="http://schemas.microsoft.com/office/drawing/2014/main" id="{82985FD4-9777-6B64-B3D5-BC7FB59B08A9}"/>
              </a:ext>
            </a:extLst>
          </p:cNvPr>
          <p:cNvSpPr txBox="1"/>
          <p:nvPr/>
        </p:nvSpPr>
        <p:spPr>
          <a:xfrm>
            <a:off x="6401948" y="2955890"/>
            <a:ext cx="2736306" cy="1785104"/>
          </a:xfrm>
          <a:prstGeom prst="rect">
            <a:avLst/>
          </a:prstGeom>
          <a:noFill/>
        </p:spPr>
        <p:txBody>
          <a:bodyPr wrap="square" rtlCol="0">
            <a:spAutoFit/>
          </a:bodyPr>
          <a:lstStyle/>
          <a:p>
            <a:pPr marL="171450" indent="-171450">
              <a:buFont typeface="Arial" panose="020B0604020202020204" pitchFamily="34" charset="0"/>
              <a:buChar char="•"/>
            </a:pPr>
            <a:r>
              <a:rPr lang="en-IN" sz="1000" i="0" dirty="0">
                <a:effectLst/>
                <a:latin typeface="+mn-lt"/>
              </a:rPr>
              <a:t>Intense Competition</a:t>
            </a:r>
            <a:endParaRPr lang="en-IN" sz="1000" dirty="0">
              <a:latin typeface="+mn-lt"/>
            </a:endParaRPr>
          </a:p>
          <a:p>
            <a:pPr marL="171450" indent="-171450">
              <a:buFont typeface="Arial" panose="020B0604020202020204" pitchFamily="34" charset="0"/>
              <a:buChar char="•"/>
            </a:pPr>
            <a:r>
              <a:rPr lang="en-IN" sz="1000" i="0" dirty="0">
                <a:effectLst/>
                <a:latin typeface="+mn-lt"/>
              </a:rPr>
              <a:t>Regulatory Challenges</a:t>
            </a:r>
          </a:p>
          <a:p>
            <a:pPr marL="171450" indent="-171450">
              <a:buFont typeface="Arial" panose="020B0604020202020204" pitchFamily="34" charset="0"/>
              <a:buChar char="•"/>
            </a:pPr>
            <a:r>
              <a:rPr lang="en-IN" sz="1000" i="0" dirty="0">
                <a:effectLst/>
                <a:latin typeface="+mn-lt"/>
              </a:rPr>
              <a:t>Rapid Technological Changes</a:t>
            </a:r>
            <a:endParaRPr lang="en-IN" sz="1000" dirty="0">
              <a:latin typeface="+mn-lt"/>
            </a:endParaRPr>
          </a:p>
          <a:p>
            <a:pPr marL="171450" indent="-171450">
              <a:buFont typeface="Arial" panose="020B0604020202020204" pitchFamily="34" charset="0"/>
              <a:buChar char="•"/>
            </a:pPr>
            <a:r>
              <a:rPr lang="en-IN" sz="1000" i="0" dirty="0">
                <a:effectLst/>
                <a:latin typeface="+mn-lt"/>
              </a:rPr>
              <a:t>Economic Fluctuations</a:t>
            </a:r>
          </a:p>
          <a:p>
            <a:pPr marL="171450" indent="-171450">
              <a:buFont typeface="Arial" panose="020B0604020202020204" pitchFamily="34" charset="0"/>
              <a:buChar char="•"/>
            </a:pPr>
            <a:r>
              <a:rPr lang="en-IN" sz="1000" i="0" dirty="0">
                <a:effectLst/>
                <a:latin typeface="+mn-lt"/>
              </a:rPr>
              <a:t>Dependence on Discounts</a:t>
            </a:r>
            <a:endParaRPr lang="en-IN" sz="1000" dirty="0">
              <a:latin typeface="+mn-lt"/>
            </a:endParaRPr>
          </a:p>
          <a:p>
            <a:pPr marL="171450" indent="-171450">
              <a:buFont typeface="Arial" panose="020B0604020202020204" pitchFamily="34" charset="0"/>
              <a:buChar char="•"/>
            </a:pPr>
            <a:r>
              <a:rPr lang="en-IN" sz="1000" i="0" dirty="0">
                <a:effectLst/>
                <a:latin typeface="+mn-lt"/>
              </a:rPr>
              <a:t>Supply Chain Disruptions</a:t>
            </a:r>
          </a:p>
          <a:p>
            <a:pPr marL="171450" indent="-171450">
              <a:buFont typeface="Arial" panose="020B0604020202020204" pitchFamily="34" charset="0"/>
              <a:buChar char="•"/>
            </a:pPr>
            <a:r>
              <a:rPr lang="en-IN" sz="1000" i="0" dirty="0">
                <a:effectLst/>
                <a:latin typeface="+mn-lt"/>
              </a:rPr>
              <a:t>Shifts in Consumer Preferences</a:t>
            </a:r>
            <a:endParaRPr lang="en-IN" sz="1000" dirty="0">
              <a:latin typeface="+mn-lt"/>
            </a:endParaRPr>
          </a:p>
          <a:p>
            <a:pPr marL="171450" indent="-171450">
              <a:buFont typeface="Arial" panose="020B0604020202020204" pitchFamily="34" charset="0"/>
              <a:buChar char="•"/>
            </a:pPr>
            <a:r>
              <a:rPr lang="en-IN" sz="1000" i="0" dirty="0">
                <a:effectLst/>
                <a:latin typeface="+mn-lt"/>
              </a:rPr>
              <a:t>Digital Security Threats</a:t>
            </a:r>
          </a:p>
          <a:p>
            <a:pPr marL="171450" indent="-171450">
              <a:buFont typeface="Arial" panose="020B0604020202020204" pitchFamily="34" charset="0"/>
              <a:buChar char="•"/>
            </a:pPr>
            <a:r>
              <a:rPr lang="en-IN" sz="1000" i="0" dirty="0">
                <a:effectLst/>
                <a:latin typeface="+mn-lt"/>
              </a:rPr>
              <a:t>Brand Reputation Risks</a:t>
            </a:r>
          </a:p>
          <a:p>
            <a:pPr marL="171450" indent="-171450">
              <a:buFont typeface="Arial" panose="020B0604020202020204" pitchFamily="34" charset="0"/>
              <a:buChar char="•"/>
            </a:pPr>
            <a:r>
              <a:rPr lang="en-IN" sz="1000" i="0" dirty="0">
                <a:effectLst/>
                <a:latin typeface="+mn-lt"/>
              </a:rPr>
              <a:t>Increased Customer Acquisition Costs</a:t>
            </a:r>
            <a:endParaRPr lang="en-IN" sz="1000" dirty="0">
              <a:latin typeface="+mn-lt"/>
            </a:endParaRPr>
          </a:p>
          <a:p>
            <a:pPr marL="171450" indent="-171450">
              <a:buFont typeface="Arial" panose="020B0604020202020204" pitchFamily="34" charset="0"/>
              <a:buChar char="•"/>
            </a:pPr>
            <a:r>
              <a:rPr lang="en-IN" sz="1000" i="0" dirty="0">
                <a:effectLst/>
                <a:latin typeface="+mn-lt"/>
              </a:rPr>
              <a:t>Dependency on Third-Party Logistics</a:t>
            </a:r>
          </a:p>
        </p:txBody>
      </p:sp>
      <p:sp>
        <p:nvSpPr>
          <p:cNvPr id="101" name="TextBox 100">
            <a:extLst>
              <a:ext uri="{FF2B5EF4-FFF2-40B4-BE49-F238E27FC236}">
                <a16:creationId xmlns:a16="http://schemas.microsoft.com/office/drawing/2014/main" id="{24ABEC0D-8C61-E35D-5776-EC1042EC7E41}"/>
              </a:ext>
            </a:extLst>
          </p:cNvPr>
          <p:cNvSpPr txBox="1"/>
          <p:nvPr/>
        </p:nvSpPr>
        <p:spPr>
          <a:xfrm>
            <a:off x="86846" y="3224071"/>
            <a:ext cx="2744744" cy="1846659"/>
          </a:xfrm>
          <a:prstGeom prst="rect">
            <a:avLst/>
          </a:prstGeom>
          <a:noFill/>
        </p:spPr>
        <p:txBody>
          <a:bodyPr wrap="square" rtlCol="0">
            <a:spAutoFit/>
          </a:bodyPr>
          <a:lstStyle/>
          <a:p>
            <a:pPr marL="171450" indent="-171450">
              <a:buFont typeface="Arial" panose="020B0604020202020204" pitchFamily="34" charset="0"/>
              <a:buChar char="•"/>
            </a:pPr>
            <a:r>
              <a:rPr lang="en-US" sz="1000" i="0" dirty="0">
                <a:effectLst/>
                <a:latin typeface="+mn-lt"/>
              </a:rPr>
              <a:t>Expansion into Tier 2 and Tier 3 Cities</a:t>
            </a:r>
          </a:p>
          <a:p>
            <a:pPr marL="171450" indent="-171450">
              <a:buFont typeface="Arial" panose="020B0604020202020204" pitchFamily="34" charset="0"/>
              <a:buChar char="•"/>
            </a:pPr>
            <a:r>
              <a:rPr lang="en-IN" sz="1000" i="0" dirty="0">
                <a:effectLst/>
                <a:latin typeface="+mn-lt"/>
              </a:rPr>
              <a:t>International Expansion</a:t>
            </a:r>
            <a:endParaRPr lang="en-US" sz="1000" dirty="0">
              <a:latin typeface="+mn-lt"/>
            </a:endParaRPr>
          </a:p>
          <a:p>
            <a:pPr marL="171450" indent="-171450">
              <a:buFont typeface="Arial" panose="020B0604020202020204" pitchFamily="34" charset="0"/>
              <a:buChar char="•"/>
            </a:pPr>
            <a:r>
              <a:rPr lang="en-IN" sz="1000" i="0" dirty="0">
                <a:effectLst/>
                <a:latin typeface="+mn-lt"/>
              </a:rPr>
              <a:t>Diversifying Product Offerings</a:t>
            </a:r>
            <a:endParaRPr lang="en-US" sz="1000" i="0" dirty="0">
              <a:effectLst/>
              <a:latin typeface="+mn-lt"/>
            </a:endParaRPr>
          </a:p>
          <a:p>
            <a:pPr marL="171450" indent="-171450">
              <a:buFont typeface="Arial" panose="020B0604020202020204" pitchFamily="34" charset="0"/>
              <a:buChar char="•"/>
            </a:pPr>
            <a:r>
              <a:rPr lang="en-IN" sz="1000" i="0" dirty="0">
                <a:effectLst/>
                <a:latin typeface="+mn-lt"/>
              </a:rPr>
              <a:t>Enhancing Tech Capabilities</a:t>
            </a:r>
            <a:endParaRPr lang="en-US" sz="1000" dirty="0">
              <a:latin typeface="+mn-lt"/>
            </a:endParaRPr>
          </a:p>
          <a:p>
            <a:pPr marL="171450" indent="-171450">
              <a:buFont typeface="Arial" panose="020B0604020202020204" pitchFamily="34" charset="0"/>
              <a:buChar char="•"/>
            </a:pPr>
            <a:r>
              <a:rPr lang="en-IN" sz="1000" i="0" dirty="0">
                <a:effectLst/>
                <a:latin typeface="+mn-lt"/>
              </a:rPr>
              <a:t>Sustainable and Eco-friendly Fashion</a:t>
            </a:r>
            <a:endParaRPr lang="en-US" sz="1000" i="0" dirty="0">
              <a:effectLst/>
              <a:latin typeface="+mn-lt"/>
            </a:endParaRPr>
          </a:p>
          <a:p>
            <a:pPr marL="171450" indent="-171450">
              <a:buFont typeface="Arial" panose="020B0604020202020204" pitchFamily="34" charset="0"/>
              <a:buChar char="•"/>
            </a:pPr>
            <a:r>
              <a:rPr lang="en-IN" sz="1000" i="0" dirty="0">
                <a:effectLst/>
                <a:latin typeface="+mn-lt"/>
              </a:rPr>
              <a:t>Collaborations and Partnerships</a:t>
            </a:r>
            <a:endParaRPr lang="en-US" sz="1000" dirty="0">
              <a:latin typeface="+mn-lt"/>
            </a:endParaRPr>
          </a:p>
          <a:p>
            <a:pPr marL="171450" indent="-171450">
              <a:buFont typeface="Arial" panose="020B0604020202020204" pitchFamily="34" charset="0"/>
              <a:buChar char="•"/>
            </a:pPr>
            <a:r>
              <a:rPr lang="en-US" sz="1000" i="0" dirty="0">
                <a:effectLst/>
                <a:latin typeface="+mn-lt"/>
              </a:rPr>
              <a:t>Private Labels and In-house Brands</a:t>
            </a:r>
          </a:p>
          <a:p>
            <a:pPr marL="171450" indent="-171450">
              <a:buFont typeface="Arial" panose="020B0604020202020204" pitchFamily="34" charset="0"/>
              <a:buChar char="•"/>
            </a:pPr>
            <a:r>
              <a:rPr lang="en-IN" sz="1000" i="0" dirty="0">
                <a:effectLst/>
                <a:latin typeface="+mn-lt"/>
              </a:rPr>
              <a:t>Omni-channel Retailing</a:t>
            </a:r>
          </a:p>
          <a:p>
            <a:pPr marL="171450" indent="-171450">
              <a:buFont typeface="Arial" panose="020B0604020202020204" pitchFamily="34" charset="0"/>
              <a:buChar char="•"/>
            </a:pPr>
            <a:r>
              <a:rPr lang="en-IN" sz="1000" i="0" dirty="0">
                <a:effectLst/>
                <a:latin typeface="ff-more-web-pro"/>
              </a:rPr>
              <a:t>Enhancing Customer Loyalty Programs</a:t>
            </a:r>
            <a:endParaRPr lang="en-IN" sz="1000" dirty="0">
              <a:latin typeface="+mn-lt"/>
            </a:endParaRPr>
          </a:p>
          <a:p>
            <a:pPr marL="171450" indent="-171450">
              <a:buFont typeface="Arial" panose="020B0604020202020204" pitchFamily="34" charset="0"/>
              <a:buChar char="•"/>
            </a:pPr>
            <a:r>
              <a:rPr lang="en-IN" sz="1000" i="0" dirty="0">
                <a:effectLst/>
                <a:latin typeface="ff-more-web-pro"/>
              </a:rPr>
              <a:t>Supply Chain Optimization</a:t>
            </a:r>
            <a:endParaRPr lang="en-IN" sz="1000" i="0" dirty="0">
              <a:effectLst/>
              <a:latin typeface="+mn-lt"/>
            </a:endParaRPr>
          </a:p>
          <a:p>
            <a:pPr marL="171450" indent="-171450">
              <a:buFont typeface="Arial" panose="020B0604020202020204" pitchFamily="34" charset="0"/>
              <a:buChar char="•"/>
            </a:pPr>
            <a:r>
              <a:rPr lang="en-IN" sz="1000" i="0" dirty="0">
                <a:effectLst/>
                <a:latin typeface="ff-more-web-pro"/>
              </a:rPr>
              <a:t>Personalized Shopping Experience</a:t>
            </a:r>
            <a:endParaRPr lang="en-US" sz="1000" i="0" dirty="0">
              <a:effectLst/>
              <a:latin typeface="+mn-lt"/>
            </a:endParaRPr>
          </a:p>
        </p:txBody>
      </p:sp>
    </p:spTree>
    <p:extLst>
      <p:ext uri="{BB962C8B-B14F-4D97-AF65-F5344CB8AC3E}">
        <p14:creationId xmlns:p14="http://schemas.microsoft.com/office/powerpoint/2010/main" val="509667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4987-7FBA-A2AC-6D48-9162EA373E53}"/>
              </a:ext>
            </a:extLst>
          </p:cNvPr>
          <p:cNvSpPr>
            <a:spLocks noGrp="1"/>
          </p:cNvSpPr>
          <p:nvPr>
            <p:ph type="title"/>
          </p:nvPr>
        </p:nvSpPr>
        <p:spPr>
          <a:xfrm>
            <a:off x="422740" y="234850"/>
            <a:ext cx="8520600" cy="572700"/>
          </a:xfrm>
        </p:spPr>
        <p:txBody>
          <a:bodyPr/>
          <a:lstStyle/>
          <a:p>
            <a:r>
              <a:rPr lang="en-IN" sz="2000" b="1" dirty="0">
                <a:latin typeface="+mj-lt"/>
              </a:rPr>
              <a:t>STRENGTH</a:t>
            </a:r>
          </a:p>
        </p:txBody>
      </p:sp>
      <p:sp>
        <p:nvSpPr>
          <p:cNvPr id="3" name="Text Placeholder 2">
            <a:extLst>
              <a:ext uri="{FF2B5EF4-FFF2-40B4-BE49-F238E27FC236}">
                <a16:creationId xmlns:a16="http://schemas.microsoft.com/office/drawing/2014/main" id="{EB4F9E7F-40BC-7F7D-714F-A07BE6ED461B}"/>
              </a:ext>
            </a:extLst>
          </p:cNvPr>
          <p:cNvSpPr>
            <a:spLocks noGrp="1"/>
          </p:cNvSpPr>
          <p:nvPr>
            <p:ph type="body" idx="1"/>
          </p:nvPr>
        </p:nvSpPr>
        <p:spPr>
          <a:xfrm>
            <a:off x="288840" y="807550"/>
            <a:ext cx="5007060" cy="2664000"/>
          </a:xfrm>
        </p:spPr>
        <p:txBody>
          <a:bodyPr/>
          <a:lstStyle/>
          <a:p>
            <a:pPr marL="114300" indent="0" algn="just">
              <a:buNone/>
            </a:pPr>
            <a:r>
              <a:rPr lang="en-US" sz="1600" b="1" i="0" dirty="0">
                <a:solidFill>
                  <a:schemeClr val="accent5">
                    <a:lumMod val="75000"/>
                  </a:schemeClr>
                </a:solidFill>
                <a:effectLst/>
                <a:latin typeface="+mn-lt"/>
              </a:rPr>
              <a:t>Strong Brand Recognition</a:t>
            </a:r>
            <a:r>
              <a:rPr lang="en-US" sz="1400" b="0" i="0" dirty="0">
                <a:effectLst/>
                <a:latin typeface="+mn-lt"/>
              </a:rPr>
              <a:t>: Myntra is one of India’s most recognized online fashion retail brands. This recognition gives it a competitive advantage and ensures a solid customer base.</a:t>
            </a:r>
          </a:p>
          <a:p>
            <a:pPr marL="114300" indent="0" algn="just">
              <a:buNone/>
            </a:pPr>
            <a:endParaRPr lang="en-US" sz="1400" b="1" i="0" dirty="0">
              <a:effectLst/>
              <a:latin typeface="+mn-lt"/>
            </a:endParaRPr>
          </a:p>
          <a:p>
            <a:pPr marL="114300" indent="0" algn="just">
              <a:buNone/>
            </a:pPr>
            <a:r>
              <a:rPr lang="en-US" sz="1600" b="1" i="0" dirty="0">
                <a:solidFill>
                  <a:schemeClr val="accent1"/>
                </a:solidFill>
                <a:effectLst/>
                <a:latin typeface="+mn-lt"/>
              </a:rPr>
              <a:t>Diverse Product Portfolio</a:t>
            </a:r>
            <a:r>
              <a:rPr lang="en-US" sz="1400" b="0" i="0" dirty="0">
                <a:effectLst/>
                <a:latin typeface="+mn-lt"/>
              </a:rPr>
              <a:t>: Myntra offers a wide range of fashion products, including clothing, accessories, footwear, and beauty products. Their vast collection caters to a diverse audience, from budget buyers to luxury seekers.</a:t>
            </a:r>
          </a:p>
          <a:p>
            <a:pPr marL="114300" indent="0" algn="just">
              <a:buNone/>
            </a:pPr>
            <a:endParaRPr lang="en-US" sz="1400" b="1" i="0" dirty="0">
              <a:effectLst/>
              <a:latin typeface="+mn-lt"/>
            </a:endParaRPr>
          </a:p>
          <a:p>
            <a:pPr marL="114300" indent="0" algn="just">
              <a:buNone/>
            </a:pPr>
            <a:r>
              <a:rPr lang="en-US" sz="1600" b="1" i="0" dirty="0">
                <a:solidFill>
                  <a:srgbClr val="92D050"/>
                </a:solidFill>
                <a:effectLst/>
                <a:latin typeface="+mn-lt"/>
              </a:rPr>
              <a:t>Exclusive Brands and Collaborations</a:t>
            </a:r>
            <a:r>
              <a:rPr lang="en-US" sz="1400" b="0" i="0" dirty="0">
                <a:effectLst/>
                <a:latin typeface="+mn-lt"/>
              </a:rPr>
              <a:t>: Myntra has several exclusive partnerships and collaborations with international and domestic brands and designers. They have also launched exclusive collections with celebrities, which adds to the brand’s uniqueness and appeal.</a:t>
            </a:r>
          </a:p>
          <a:p>
            <a:pPr marL="114300" indent="0">
              <a:buNone/>
            </a:pPr>
            <a:endParaRPr lang="en-US" b="1" i="0" dirty="0">
              <a:effectLst/>
              <a:latin typeface="inherit"/>
            </a:endParaRPr>
          </a:p>
          <a:p>
            <a:pPr marL="114300" indent="0">
              <a:buNone/>
            </a:pPr>
            <a:endParaRPr lang="en-IN" dirty="0"/>
          </a:p>
        </p:txBody>
      </p:sp>
      <p:pic>
        <p:nvPicPr>
          <p:cNvPr id="5" name="Picture 4" descr="A person with his arms up and various icons around him&#10;&#10;Description automatically generated">
            <a:extLst>
              <a:ext uri="{FF2B5EF4-FFF2-40B4-BE49-F238E27FC236}">
                <a16:creationId xmlns:a16="http://schemas.microsoft.com/office/drawing/2014/main" id="{990E9BB7-D2EB-D0E0-E81A-2036B0F95A48}"/>
              </a:ext>
            </a:extLst>
          </p:cNvPr>
          <p:cNvPicPr>
            <a:picLocks noChangeAspect="1"/>
          </p:cNvPicPr>
          <p:nvPr/>
        </p:nvPicPr>
        <p:blipFill>
          <a:blip r:embed="rId2"/>
          <a:srcRect l="12417" t="4254" r="11082" b="6322"/>
          <a:stretch/>
        </p:blipFill>
        <p:spPr>
          <a:xfrm>
            <a:off x="5488571" y="1383550"/>
            <a:ext cx="3202209" cy="2088000"/>
          </a:xfrm>
          <a:prstGeom prst="rect">
            <a:avLst/>
          </a:prstGeom>
          <a:ln>
            <a:noFill/>
          </a:ln>
          <a:effectLst>
            <a:softEdge rad="112500"/>
          </a:effectLst>
        </p:spPr>
      </p:pic>
    </p:spTree>
    <p:extLst>
      <p:ext uri="{BB962C8B-B14F-4D97-AF65-F5344CB8AC3E}">
        <p14:creationId xmlns:p14="http://schemas.microsoft.com/office/powerpoint/2010/main" val="89500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7B25EE-098B-BA48-CC57-8CA0600E96E2}"/>
              </a:ext>
            </a:extLst>
          </p:cNvPr>
          <p:cNvSpPr txBox="1"/>
          <p:nvPr/>
        </p:nvSpPr>
        <p:spPr>
          <a:xfrm>
            <a:off x="226060" y="655320"/>
            <a:ext cx="8432800" cy="4739759"/>
          </a:xfrm>
          <a:prstGeom prst="rect">
            <a:avLst/>
          </a:prstGeom>
          <a:noFill/>
        </p:spPr>
        <p:txBody>
          <a:bodyPr wrap="square" rtlCol="0">
            <a:spAutoFit/>
          </a:bodyPr>
          <a:lstStyle/>
          <a:p>
            <a:pPr algn="just"/>
            <a:r>
              <a:rPr lang="en-US" sz="1600" b="1" i="0" dirty="0">
                <a:solidFill>
                  <a:schemeClr val="tx2">
                    <a:lumMod val="75000"/>
                  </a:schemeClr>
                </a:solidFill>
                <a:effectLst/>
                <a:latin typeface="+mn-lt"/>
              </a:rPr>
              <a:t>Robust Technology &amp; User Experience</a:t>
            </a:r>
            <a:r>
              <a:rPr lang="en-US" b="0" i="0" dirty="0">
                <a:effectLst/>
                <a:latin typeface="+mn-lt"/>
              </a:rPr>
              <a:t>: Myntra’s platform is known for its user-friendly interface, visual search capabilities, personalized recommendations, and augmented reality-based features like virtual trial rooms.</a:t>
            </a:r>
          </a:p>
          <a:p>
            <a:pPr algn="just" fontAlgn="base"/>
            <a:endParaRPr lang="en-US" b="1" i="0" dirty="0">
              <a:effectLst/>
              <a:latin typeface="+mn-lt"/>
            </a:endParaRPr>
          </a:p>
          <a:p>
            <a:pPr algn="just" fontAlgn="base"/>
            <a:endParaRPr lang="en-US" b="1" i="0" dirty="0">
              <a:effectLst/>
              <a:latin typeface="+mn-lt"/>
            </a:endParaRPr>
          </a:p>
          <a:p>
            <a:pPr algn="just" fontAlgn="base"/>
            <a:r>
              <a:rPr lang="en-US" sz="1600" b="1" i="0" dirty="0">
                <a:solidFill>
                  <a:schemeClr val="accent2"/>
                </a:solidFill>
                <a:effectLst/>
                <a:latin typeface="+mn-lt"/>
              </a:rPr>
              <a:t>Efficient Supply Chain and Logistics</a:t>
            </a:r>
            <a:r>
              <a:rPr lang="en-US" b="0" i="0" dirty="0">
                <a:effectLst/>
                <a:latin typeface="+mn-lt"/>
              </a:rPr>
              <a:t>: With strategically located warehouses and a solid logistics network, Myntra ensures timely delivery and efficient order processing, enhancing customer satisfaction.</a:t>
            </a:r>
          </a:p>
          <a:p>
            <a:pPr algn="just" fontAlgn="base"/>
            <a:endParaRPr lang="en-US" b="1" i="0" dirty="0">
              <a:effectLst/>
              <a:latin typeface="+mn-lt"/>
            </a:endParaRPr>
          </a:p>
          <a:p>
            <a:pPr algn="just" fontAlgn="base"/>
            <a:endParaRPr lang="en-US" b="1" i="0" dirty="0">
              <a:solidFill>
                <a:schemeClr val="accent4">
                  <a:lumMod val="75000"/>
                </a:schemeClr>
              </a:solidFill>
              <a:effectLst/>
              <a:latin typeface="+mn-lt"/>
            </a:endParaRPr>
          </a:p>
          <a:p>
            <a:pPr algn="just" fontAlgn="base"/>
            <a:r>
              <a:rPr lang="en-US" sz="1600" b="1" i="0" dirty="0">
                <a:solidFill>
                  <a:schemeClr val="accent4">
                    <a:lumMod val="75000"/>
                  </a:schemeClr>
                </a:solidFill>
                <a:effectLst/>
                <a:latin typeface="+mn-lt"/>
              </a:rPr>
              <a:t>Loyalty Program (Myntra Insider)</a:t>
            </a:r>
            <a:r>
              <a:rPr lang="en-US" b="0" i="0" dirty="0">
                <a:solidFill>
                  <a:schemeClr val="accent4">
                    <a:lumMod val="75000"/>
                  </a:schemeClr>
                </a:solidFill>
                <a:effectLst/>
                <a:latin typeface="+mn-lt"/>
              </a:rPr>
              <a:t>: </a:t>
            </a:r>
            <a:r>
              <a:rPr lang="en-US" b="0" i="0" dirty="0">
                <a:effectLst/>
                <a:latin typeface="+mn-lt"/>
              </a:rPr>
              <a:t>Their loyalty program, Myntra Insider, helps in customer retention by offering benefits such as points, early access to sales, and exclusive offers.</a:t>
            </a:r>
          </a:p>
          <a:p>
            <a:pPr algn="just" fontAlgn="base"/>
            <a:endParaRPr lang="en-US" dirty="0">
              <a:latin typeface="+mn-lt"/>
            </a:endParaRPr>
          </a:p>
          <a:p>
            <a:pPr algn="just" fontAlgn="base"/>
            <a:endParaRPr lang="en-US" sz="1600" b="1" i="0" dirty="0">
              <a:effectLst/>
              <a:latin typeface="+mn-lt"/>
            </a:endParaRPr>
          </a:p>
          <a:p>
            <a:pPr algn="just" fontAlgn="base"/>
            <a:r>
              <a:rPr lang="en-US" sz="1600" b="1" i="0" dirty="0">
                <a:solidFill>
                  <a:schemeClr val="accent5">
                    <a:lumMod val="75000"/>
                  </a:schemeClr>
                </a:solidFill>
                <a:effectLst/>
                <a:latin typeface="+mn-lt"/>
              </a:rPr>
              <a:t>In-house Brands</a:t>
            </a:r>
            <a:r>
              <a:rPr lang="en-US" sz="1800" b="0" i="0" dirty="0">
                <a:effectLst/>
                <a:latin typeface="+mn-lt"/>
              </a:rPr>
              <a:t>: </a:t>
            </a:r>
            <a:r>
              <a:rPr lang="en-US" b="0" i="0" dirty="0">
                <a:effectLst/>
                <a:latin typeface="+mn-lt"/>
              </a:rPr>
              <a:t>Myntra has developed and nurtured its in-house brands, catering to different customer segments and price points. This helps in improving profit margins and providing exclusive offerings to customers.</a:t>
            </a:r>
          </a:p>
          <a:p>
            <a:pPr algn="just" fontAlgn="base"/>
            <a:endParaRPr lang="en-US" b="0" i="0" dirty="0">
              <a:effectLst/>
              <a:latin typeface="+mn-lt"/>
            </a:endParaRPr>
          </a:p>
          <a:p>
            <a:pPr algn="just" fontAlgn="base"/>
            <a:endParaRPr lang="en-US" sz="1800" b="1" i="0" dirty="0">
              <a:effectLst/>
              <a:latin typeface="+mn-lt"/>
            </a:endParaRPr>
          </a:p>
          <a:p>
            <a:pPr algn="l" fontAlgn="base"/>
            <a:endParaRPr lang="en-US" sz="1800" b="1" i="0" dirty="0">
              <a:effectLst/>
              <a:latin typeface="+mn-lt"/>
            </a:endParaRPr>
          </a:p>
          <a:p>
            <a:endParaRPr lang="en-IN" sz="1600" dirty="0"/>
          </a:p>
        </p:txBody>
      </p:sp>
    </p:spTree>
    <p:extLst>
      <p:ext uri="{BB962C8B-B14F-4D97-AF65-F5344CB8AC3E}">
        <p14:creationId xmlns:p14="http://schemas.microsoft.com/office/powerpoint/2010/main" val="4231707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A99698-6BDB-DFAE-FF20-CAAF30C0F617}"/>
              </a:ext>
            </a:extLst>
          </p:cNvPr>
          <p:cNvSpPr txBox="1"/>
          <p:nvPr/>
        </p:nvSpPr>
        <p:spPr>
          <a:xfrm>
            <a:off x="193040" y="538480"/>
            <a:ext cx="8615680" cy="5509200"/>
          </a:xfrm>
          <a:prstGeom prst="rect">
            <a:avLst/>
          </a:prstGeom>
          <a:noFill/>
        </p:spPr>
        <p:txBody>
          <a:bodyPr wrap="square" rtlCol="0">
            <a:spAutoFit/>
          </a:bodyPr>
          <a:lstStyle/>
          <a:p>
            <a:pPr algn="just" fontAlgn="base"/>
            <a:r>
              <a:rPr lang="en-US" sz="1600" b="1" i="0" dirty="0">
                <a:solidFill>
                  <a:srgbClr val="CC66FF"/>
                </a:solidFill>
                <a:effectLst/>
                <a:latin typeface="+mn-lt"/>
              </a:rPr>
              <a:t>Regular Sales and Discounts</a:t>
            </a:r>
            <a:r>
              <a:rPr lang="en-US" sz="1800" b="0" i="0" dirty="0">
                <a:effectLst/>
                <a:latin typeface="+mn-lt"/>
              </a:rPr>
              <a:t>: </a:t>
            </a:r>
            <a:r>
              <a:rPr lang="en-US" b="0" i="0" dirty="0">
                <a:effectLst/>
                <a:latin typeface="+mn-lt"/>
              </a:rPr>
              <a:t>Events like the “End of Reason Sale” (EORS) have become highly anticipated among </a:t>
            </a:r>
            <a:r>
              <a:rPr lang="en-US" dirty="0">
                <a:latin typeface="+mn-lt"/>
              </a:rPr>
              <a:t> online shoppers</a:t>
            </a:r>
            <a:r>
              <a:rPr lang="en-US" b="0" i="0" dirty="0">
                <a:effectLst/>
                <a:latin typeface="+mn-lt"/>
              </a:rPr>
              <a:t>. These events drive significant traffic and sales and enhance the brand’s visibility and customer engagement.</a:t>
            </a:r>
          </a:p>
          <a:p>
            <a:pPr algn="just" fontAlgn="base"/>
            <a:endParaRPr lang="en-US" b="1" i="0" dirty="0">
              <a:effectLst/>
              <a:latin typeface="+mn-lt"/>
            </a:endParaRPr>
          </a:p>
          <a:p>
            <a:pPr algn="just" fontAlgn="base"/>
            <a:r>
              <a:rPr lang="en-US" sz="1600" b="1" i="0" dirty="0">
                <a:solidFill>
                  <a:schemeClr val="accent4">
                    <a:lumMod val="75000"/>
                  </a:schemeClr>
                </a:solidFill>
                <a:effectLst/>
                <a:latin typeface="+mn-lt"/>
              </a:rPr>
              <a:t>Customer Service</a:t>
            </a:r>
            <a:r>
              <a:rPr lang="en-US" sz="1600" b="0" i="0" dirty="0">
                <a:effectLst/>
                <a:latin typeface="+mn-lt"/>
              </a:rPr>
              <a:t>:</a:t>
            </a:r>
            <a:r>
              <a:rPr lang="en-US" sz="1800" b="0" i="0" dirty="0">
                <a:effectLst/>
                <a:latin typeface="+mn-lt"/>
              </a:rPr>
              <a:t> </a:t>
            </a:r>
            <a:r>
              <a:rPr lang="en-US" b="0" i="0" dirty="0">
                <a:effectLst/>
                <a:latin typeface="+mn-lt"/>
              </a:rPr>
              <a:t>Myntra has invested in ensuring a satisfactory post-purchase experience for its customers, including easy returns, comprehensive customer support, and quality assurance.</a:t>
            </a:r>
          </a:p>
          <a:p>
            <a:pPr algn="just" fontAlgn="base"/>
            <a:endParaRPr lang="en-US" sz="1600" b="1" i="0" dirty="0">
              <a:effectLst/>
              <a:latin typeface="+mn-lt"/>
            </a:endParaRPr>
          </a:p>
          <a:p>
            <a:pPr algn="just" fontAlgn="base"/>
            <a:r>
              <a:rPr lang="en-US" sz="1600" b="1" i="0" dirty="0">
                <a:solidFill>
                  <a:schemeClr val="accent5"/>
                </a:solidFill>
                <a:effectLst/>
                <a:latin typeface="+mn-lt"/>
              </a:rPr>
              <a:t>Data Analytics</a:t>
            </a:r>
            <a:r>
              <a:rPr lang="en-US" sz="1800" b="0" i="0" dirty="0">
                <a:effectLst/>
                <a:latin typeface="+mn-lt"/>
              </a:rPr>
              <a:t>: </a:t>
            </a:r>
            <a:r>
              <a:rPr lang="en-US" b="0" i="0" dirty="0">
                <a:effectLst/>
                <a:latin typeface="+mn-lt"/>
              </a:rPr>
              <a:t>Myntra uses data analytics to understand customer preferences, buying patterns, and trends. This aids in inventory management, personalized marketing, and trend forecasting</a:t>
            </a:r>
            <a:r>
              <a:rPr lang="en-US" sz="1800" b="0" i="0" dirty="0">
                <a:effectLst/>
                <a:latin typeface="+mn-lt"/>
              </a:rPr>
              <a:t>.</a:t>
            </a:r>
          </a:p>
          <a:p>
            <a:pPr algn="just" fontAlgn="base"/>
            <a:endParaRPr lang="en-US" sz="1800" b="1" i="0" dirty="0">
              <a:effectLst/>
              <a:latin typeface="+mn-lt"/>
            </a:endParaRPr>
          </a:p>
          <a:p>
            <a:pPr algn="just" fontAlgn="base"/>
            <a:r>
              <a:rPr lang="en-US" sz="1600" b="1" i="0" dirty="0">
                <a:solidFill>
                  <a:srgbClr val="2BB7B7"/>
                </a:solidFill>
                <a:effectLst/>
                <a:latin typeface="+mn-lt"/>
              </a:rPr>
              <a:t>Acquisition of Competitors</a:t>
            </a:r>
            <a:r>
              <a:rPr lang="en-US" sz="1800" b="0" i="0" dirty="0">
                <a:effectLst/>
                <a:latin typeface="+mn-lt"/>
              </a:rPr>
              <a:t>: </a:t>
            </a:r>
            <a:r>
              <a:rPr lang="en-US" b="0" i="0" dirty="0">
                <a:effectLst/>
                <a:latin typeface="+mn-lt"/>
              </a:rPr>
              <a:t>Myntra’s acquisition of platforms like </a:t>
            </a:r>
            <a:r>
              <a:rPr lang="en-US" b="0" i="0" dirty="0" err="1">
                <a:effectLst/>
                <a:latin typeface="+mn-lt"/>
              </a:rPr>
              <a:t>Jabong</a:t>
            </a:r>
            <a:r>
              <a:rPr lang="en-US" b="0" i="0" dirty="0">
                <a:effectLst/>
                <a:latin typeface="+mn-lt"/>
              </a:rPr>
              <a:t> helped reduce competition and consolidate its market position.</a:t>
            </a:r>
          </a:p>
          <a:p>
            <a:pPr algn="just" fontAlgn="base"/>
            <a:endParaRPr lang="en-US" dirty="0">
              <a:latin typeface="+mn-lt"/>
            </a:endParaRPr>
          </a:p>
          <a:p>
            <a:pPr algn="just" fontAlgn="base"/>
            <a:r>
              <a:rPr lang="en-US" sz="1600" b="1" i="0" dirty="0">
                <a:solidFill>
                  <a:srgbClr val="7030A0"/>
                </a:solidFill>
                <a:effectLst/>
                <a:latin typeface="+mn-lt"/>
              </a:rPr>
              <a:t>Backed by Flipkart</a:t>
            </a:r>
            <a:r>
              <a:rPr lang="en-US" sz="1800" b="0" i="0" dirty="0">
                <a:effectLst/>
                <a:latin typeface="+mn-lt"/>
              </a:rPr>
              <a:t>: </a:t>
            </a:r>
            <a:r>
              <a:rPr lang="en-US" b="0" i="0" dirty="0">
                <a:effectLst/>
                <a:latin typeface="+mn-lt"/>
              </a:rPr>
              <a:t>Being a part of the Flipkart group provides Myntra with financial stability, access to a broader customer base, and synergies in operations and marketing.</a:t>
            </a:r>
          </a:p>
          <a:p>
            <a:pPr algn="just" fontAlgn="base"/>
            <a:endParaRPr lang="en-US" b="0" i="0" dirty="0">
              <a:effectLst/>
              <a:latin typeface="+mn-lt"/>
            </a:endParaRPr>
          </a:p>
          <a:p>
            <a:pPr algn="just" fontAlgn="base"/>
            <a:endParaRPr lang="en-US" b="0" i="0" dirty="0">
              <a:effectLst/>
              <a:latin typeface="+mn-lt"/>
            </a:endParaRPr>
          </a:p>
          <a:p>
            <a:pPr algn="just" fontAlgn="base"/>
            <a:endParaRPr lang="en-US" sz="1800" b="1" i="0" dirty="0">
              <a:effectLst/>
              <a:latin typeface="+mn-lt"/>
            </a:endParaRPr>
          </a:p>
          <a:p>
            <a:pPr algn="just" fontAlgn="base"/>
            <a:endParaRPr lang="en-US" sz="1600" b="1" i="0" dirty="0">
              <a:effectLst/>
              <a:latin typeface="+mn-lt"/>
            </a:endParaRPr>
          </a:p>
          <a:p>
            <a:pPr algn="just" fontAlgn="base"/>
            <a:endParaRPr lang="en-US" sz="1800" b="1" i="0" dirty="0">
              <a:effectLst/>
              <a:latin typeface="+mn-lt"/>
            </a:endParaRPr>
          </a:p>
          <a:p>
            <a:pPr algn="just" fontAlgn="base"/>
            <a:endParaRPr lang="en-US" sz="1800" b="0" i="0" dirty="0">
              <a:effectLst/>
              <a:latin typeface="+mn-lt"/>
            </a:endParaRPr>
          </a:p>
          <a:p>
            <a:pPr algn="just"/>
            <a:endParaRPr lang="en-IN" dirty="0"/>
          </a:p>
        </p:txBody>
      </p:sp>
    </p:spTree>
    <p:extLst>
      <p:ext uri="{BB962C8B-B14F-4D97-AF65-F5344CB8AC3E}">
        <p14:creationId xmlns:p14="http://schemas.microsoft.com/office/powerpoint/2010/main" val="2297955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2679-C48F-1C94-D292-824CC4BE716B}"/>
              </a:ext>
            </a:extLst>
          </p:cNvPr>
          <p:cNvSpPr>
            <a:spLocks noGrp="1"/>
          </p:cNvSpPr>
          <p:nvPr>
            <p:ph type="title"/>
          </p:nvPr>
        </p:nvSpPr>
        <p:spPr>
          <a:xfrm>
            <a:off x="311700" y="170705"/>
            <a:ext cx="8520600" cy="572700"/>
          </a:xfrm>
        </p:spPr>
        <p:txBody>
          <a:bodyPr/>
          <a:lstStyle/>
          <a:p>
            <a:r>
              <a:rPr lang="en-IN" sz="2000" b="1" dirty="0">
                <a:latin typeface="+mj-lt"/>
              </a:rPr>
              <a:t>WEAKNESS</a:t>
            </a:r>
          </a:p>
        </p:txBody>
      </p:sp>
      <p:sp>
        <p:nvSpPr>
          <p:cNvPr id="3" name="Text Placeholder 2">
            <a:extLst>
              <a:ext uri="{FF2B5EF4-FFF2-40B4-BE49-F238E27FC236}">
                <a16:creationId xmlns:a16="http://schemas.microsoft.com/office/drawing/2014/main" id="{37CC7F69-628F-A195-A3E3-32C94C4E47B5}"/>
              </a:ext>
            </a:extLst>
          </p:cNvPr>
          <p:cNvSpPr>
            <a:spLocks noGrp="1"/>
          </p:cNvSpPr>
          <p:nvPr>
            <p:ph type="body" idx="1"/>
          </p:nvPr>
        </p:nvSpPr>
        <p:spPr>
          <a:xfrm>
            <a:off x="2573759" y="926285"/>
            <a:ext cx="6364501" cy="3787955"/>
          </a:xfrm>
        </p:spPr>
        <p:txBody>
          <a:bodyPr/>
          <a:lstStyle/>
          <a:p>
            <a:pPr marL="114300" indent="0" algn="just" fontAlgn="base">
              <a:buNone/>
            </a:pPr>
            <a:r>
              <a:rPr lang="en-US" sz="1600" b="1" i="0" dirty="0">
                <a:solidFill>
                  <a:schemeClr val="tx2">
                    <a:lumMod val="75000"/>
                  </a:schemeClr>
                </a:solidFill>
                <a:effectLst/>
                <a:latin typeface="+mn-lt"/>
              </a:rPr>
              <a:t>Dependence on Discounts</a:t>
            </a:r>
            <a:r>
              <a:rPr lang="en-US" b="0" i="0" dirty="0">
                <a:effectLst/>
                <a:latin typeface="+mn-lt"/>
              </a:rPr>
              <a:t>: </a:t>
            </a:r>
            <a:r>
              <a:rPr lang="en-US" sz="1400" b="0" i="0" dirty="0">
                <a:effectLst/>
                <a:latin typeface="+mn-lt"/>
              </a:rPr>
              <a:t>Myntra, like many </a:t>
            </a:r>
            <a:r>
              <a:rPr lang="en-US" sz="1400" b="0" i="0" u="none" strike="noStrike" dirty="0">
                <a:effectLst/>
                <a:latin typeface="+mn-lt"/>
                <a:hlinkClick r:id="rId2"/>
              </a:rPr>
              <a:t> e-commerce</a:t>
            </a:r>
            <a:r>
              <a:rPr lang="en-US" sz="1400" b="0" i="0" dirty="0">
                <a:effectLst/>
                <a:latin typeface="+mn-lt"/>
              </a:rPr>
              <a:t> platforms, often relies on discounts and sales to drive traffic and sales volume. This approach can impact profit margins and lead to customer expectations for constant discounts.</a:t>
            </a:r>
          </a:p>
          <a:p>
            <a:pPr marL="114300" indent="0" algn="just" fontAlgn="base">
              <a:buNone/>
            </a:pPr>
            <a:endParaRPr lang="en-US" b="1" i="0" dirty="0">
              <a:effectLst/>
              <a:latin typeface="+mn-lt"/>
            </a:endParaRPr>
          </a:p>
          <a:p>
            <a:pPr marL="114300" indent="0" algn="just" fontAlgn="base">
              <a:buNone/>
            </a:pPr>
            <a:r>
              <a:rPr lang="en-US" sz="1600" b="1" i="0" dirty="0">
                <a:solidFill>
                  <a:schemeClr val="accent3"/>
                </a:solidFill>
                <a:effectLst/>
                <a:latin typeface="+mn-lt"/>
              </a:rPr>
              <a:t>Operational Challenges</a:t>
            </a:r>
            <a:r>
              <a:rPr lang="en-US" sz="1400" b="0" i="0" dirty="0">
                <a:effectLst/>
                <a:latin typeface="+mn-lt"/>
              </a:rPr>
              <a:t>: E-commerce operations can face logistical challenges, including delivery delays, mishandling of goods, or stock unavailability. These operational hiccups can sometimes affect customer satisfaction.</a:t>
            </a:r>
          </a:p>
          <a:p>
            <a:pPr marL="114300" indent="0" algn="just" fontAlgn="base">
              <a:buNone/>
            </a:pPr>
            <a:endParaRPr lang="en-US" b="1" i="0" dirty="0">
              <a:effectLst/>
              <a:latin typeface="+mn-lt"/>
            </a:endParaRPr>
          </a:p>
          <a:p>
            <a:pPr marL="114300" indent="0" algn="just" fontAlgn="base">
              <a:buNone/>
            </a:pPr>
            <a:r>
              <a:rPr lang="en-US" sz="1600" b="1" i="0" dirty="0">
                <a:solidFill>
                  <a:srgbClr val="CC66FF"/>
                </a:solidFill>
                <a:effectLst/>
                <a:latin typeface="+mn-lt"/>
              </a:rPr>
              <a:t>High Return Rates</a:t>
            </a:r>
            <a:r>
              <a:rPr lang="en-US" sz="1400" b="0" i="0" dirty="0">
                <a:effectLst/>
                <a:latin typeface="+mn-lt"/>
              </a:rPr>
              <a:t>: Fashion e-commerce platforms generally tend to experience higher return rates than other sectors. This can be due to sizing issues, differences in actual product appearance versus online images, or customer dissatisfaction.</a:t>
            </a:r>
          </a:p>
          <a:p>
            <a:pPr marL="114300" indent="0">
              <a:buNone/>
            </a:pPr>
            <a:endParaRPr lang="en-IN" dirty="0"/>
          </a:p>
        </p:txBody>
      </p:sp>
      <p:pic>
        <p:nvPicPr>
          <p:cNvPr id="5" name="Picture 4" descr="A person with a key on his back&#10;&#10;Description automatically generated">
            <a:extLst>
              <a:ext uri="{FF2B5EF4-FFF2-40B4-BE49-F238E27FC236}">
                <a16:creationId xmlns:a16="http://schemas.microsoft.com/office/drawing/2014/main" id="{524ADD99-BC81-0F99-202F-47EB9A12C1B1}"/>
              </a:ext>
            </a:extLst>
          </p:cNvPr>
          <p:cNvPicPr>
            <a:picLocks noChangeAspect="1"/>
          </p:cNvPicPr>
          <p:nvPr/>
        </p:nvPicPr>
        <p:blipFill>
          <a:blip r:embed="rId3"/>
          <a:stretch>
            <a:fillRect/>
          </a:stretch>
        </p:blipFill>
        <p:spPr>
          <a:xfrm>
            <a:off x="119999" y="1485382"/>
            <a:ext cx="2453760" cy="2304000"/>
          </a:xfrm>
          <a:prstGeom prst="rect">
            <a:avLst/>
          </a:prstGeom>
          <a:ln>
            <a:noFill/>
          </a:ln>
          <a:effectLst>
            <a:softEdge rad="112500"/>
          </a:effectLst>
        </p:spPr>
      </p:pic>
    </p:spTree>
    <p:extLst>
      <p:ext uri="{BB962C8B-B14F-4D97-AF65-F5344CB8AC3E}">
        <p14:creationId xmlns:p14="http://schemas.microsoft.com/office/powerpoint/2010/main" val="48606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8B17F-BE62-07CB-0B33-D18391D4075A}"/>
              </a:ext>
            </a:extLst>
          </p:cNvPr>
          <p:cNvSpPr txBox="1"/>
          <p:nvPr/>
        </p:nvSpPr>
        <p:spPr>
          <a:xfrm>
            <a:off x="279400" y="617369"/>
            <a:ext cx="8585200" cy="3908762"/>
          </a:xfrm>
          <a:prstGeom prst="rect">
            <a:avLst/>
          </a:prstGeom>
          <a:noFill/>
        </p:spPr>
        <p:txBody>
          <a:bodyPr wrap="square" rtlCol="0">
            <a:spAutoFit/>
          </a:bodyPr>
          <a:lstStyle/>
          <a:p>
            <a:pPr algn="just" fontAlgn="base"/>
            <a:r>
              <a:rPr lang="en-US" sz="1600" b="1" i="0" dirty="0">
                <a:solidFill>
                  <a:schemeClr val="accent2">
                    <a:lumMod val="50000"/>
                  </a:schemeClr>
                </a:solidFill>
                <a:effectLst/>
                <a:latin typeface="+mn-lt"/>
              </a:rPr>
              <a:t>Intense Competition</a:t>
            </a:r>
            <a:r>
              <a:rPr lang="en-US" sz="1800" b="0" i="0" dirty="0">
                <a:effectLst/>
                <a:latin typeface="+mn-lt"/>
              </a:rPr>
              <a:t>: </a:t>
            </a:r>
            <a:r>
              <a:rPr lang="en-US" b="0" i="0" dirty="0">
                <a:effectLst/>
                <a:latin typeface="+mn-lt"/>
              </a:rPr>
              <a:t>The online fashion retail space in India is highly competitive, with several players like Amazon, </a:t>
            </a:r>
            <a:r>
              <a:rPr lang="en-US" b="0" i="0" dirty="0" err="1">
                <a:effectLst/>
                <a:latin typeface="+mn-lt"/>
              </a:rPr>
              <a:t>Ajio</a:t>
            </a:r>
            <a:r>
              <a:rPr lang="en-US" b="0" i="0" dirty="0">
                <a:effectLst/>
                <a:latin typeface="+mn-lt"/>
              </a:rPr>
              <a:t>, and others vying for market share. Maintaining a unique value proposition becomes challenging in such an environment.</a:t>
            </a:r>
          </a:p>
          <a:p>
            <a:pPr algn="just" fontAlgn="base"/>
            <a:endParaRPr lang="en-US" sz="1600" b="1" i="0" dirty="0">
              <a:effectLst/>
              <a:latin typeface="+mn-lt"/>
            </a:endParaRPr>
          </a:p>
          <a:p>
            <a:pPr algn="just" fontAlgn="base"/>
            <a:r>
              <a:rPr lang="en-US" sz="1600" b="1" i="0" dirty="0">
                <a:solidFill>
                  <a:schemeClr val="accent2">
                    <a:lumMod val="75000"/>
                  </a:schemeClr>
                </a:solidFill>
                <a:effectLst/>
                <a:latin typeface="+mn-lt"/>
              </a:rPr>
              <a:t>Market Saturation</a:t>
            </a:r>
            <a:r>
              <a:rPr lang="en-US" sz="1800" b="0" i="0" dirty="0">
                <a:effectLst/>
                <a:latin typeface="+mn-lt"/>
              </a:rPr>
              <a:t>: </a:t>
            </a:r>
            <a:r>
              <a:rPr lang="en-US" b="0" i="0" dirty="0">
                <a:effectLst/>
                <a:latin typeface="+mn-lt"/>
              </a:rPr>
              <a:t>As the online shopping user base grows, there’s a potential risk of market saturation, especially in urban areas where e-commerce adoption is high.</a:t>
            </a:r>
          </a:p>
          <a:p>
            <a:pPr algn="just" fontAlgn="base"/>
            <a:endParaRPr lang="en-US" sz="1800" b="1" i="0" dirty="0">
              <a:effectLst/>
              <a:latin typeface="+mn-lt"/>
            </a:endParaRPr>
          </a:p>
          <a:p>
            <a:pPr algn="just" fontAlgn="base"/>
            <a:r>
              <a:rPr lang="en-US" sz="1600" b="1" i="0" dirty="0">
                <a:solidFill>
                  <a:schemeClr val="accent3"/>
                </a:solidFill>
                <a:effectLst/>
                <a:latin typeface="+mn-lt"/>
              </a:rPr>
              <a:t>Inherent Challenges with In-house Brands</a:t>
            </a:r>
            <a:r>
              <a:rPr lang="en-US" sz="1800" b="0" i="0" dirty="0">
                <a:effectLst/>
                <a:latin typeface="+mn-lt"/>
              </a:rPr>
              <a:t>: </a:t>
            </a:r>
            <a:r>
              <a:rPr lang="en-US" b="0" i="0" dirty="0">
                <a:effectLst/>
                <a:latin typeface="+mn-lt"/>
              </a:rPr>
              <a:t>While having in-house brands can be seen as a strength due to better margins, building and maintaining brand reputation is also challenging, especially when external brands on the platform might be more established and recognized.</a:t>
            </a:r>
          </a:p>
          <a:p>
            <a:pPr algn="just" fontAlgn="base"/>
            <a:endParaRPr lang="en-US" sz="1600" b="1" i="0" dirty="0">
              <a:effectLst/>
              <a:latin typeface="+mn-lt"/>
            </a:endParaRPr>
          </a:p>
          <a:p>
            <a:pPr algn="just" fontAlgn="base"/>
            <a:r>
              <a:rPr lang="en-US" sz="1600" b="1" i="0" dirty="0">
                <a:solidFill>
                  <a:schemeClr val="accent5">
                    <a:lumMod val="50000"/>
                  </a:schemeClr>
                </a:solidFill>
                <a:effectLst/>
                <a:latin typeface="+mn-lt"/>
              </a:rPr>
              <a:t>Over-reliance on the Indian Market</a:t>
            </a:r>
            <a:r>
              <a:rPr lang="en-US" sz="1800" b="0" i="0" dirty="0">
                <a:solidFill>
                  <a:schemeClr val="accent5">
                    <a:lumMod val="50000"/>
                  </a:schemeClr>
                </a:solidFill>
                <a:effectLst/>
                <a:latin typeface="+mn-lt"/>
              </a:rPr>
              <a:t>:</a:t>
            </a:r>
            <a:r>
              <a:rPr lang="en-US" sz="1800" b="0" i="0" dirty="0">
                <a:effectLst/>
                <a:latin typeface="+mn-lt"/>
              </a:rPr>
              <a:t> </a:t>
            </a:r>
            <a:r>
              <a:rPr lang="en-US" b="0" i="0" dirty="0">
                <a:effectLst/>
                <a:latin typeface="+mn-lt"/>
              </a:rPr>
              <a:t>As of 2022, Myntra’s primary focus has been on the Indian market. While this provides deep market penetration, it also means vulnerability to economic or regulatory shifts within the country.</a:t>
            </a:r>
          </a:p>
          <a:p>
            <a:pPr algn="just" fontAlgn="base"/>
            <a:endParaRPr lang="en-US" b="0" i="0" dirty="0">
              <a:effectLst/>
              <a:latin typeface="+mn-lt"/>
            </a:endParaRPr>
          </a:p>
          <a:p>
            <a:endParaRPr lang="en-IN" dirty="0"/>
          </a:p>
        </p:txBody>
      </p:sp>
    </p:spTree>
    <p:extLst>
      <p:ext uri="{BB962C8B-B14F-4D97-AF65-F5344CB8AC3E}">
        <p14:creationId xmlns:p14="http://schemas.microsoft.com/office/powerpoint/2010/main" val="1508525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B92A28-CFB5-D4E4-B13C-27CB119F2B5C}"/>
              </a:ext>
            </a:extLst>
          </p:cNvPr>
          <p:cNvSpPr txBox="1"/>
          <p:nvPr/>
        </p:nvSpPr>
        <p:spPr>
          <a:xfrm>
            <a:off x="274320" y="365760"/>
            <a:ext cx="8595360" cy="2123658"/>
          </a:xfrm>
          <a:prstGeom prst="rect">
            <a:avLst/>
          </a:prstGeom>
          <a:noFill/>
        </p:spPr>
        <p:txBody>
          <a:bodyPr wrap="square" rtlCol="0">
            <a:spAutoFit/>
          </a:bodyPr>
          <a:lstStyle/>
          <a:p>
            <a:pPr algn="just" fontAlgn="base"/>
            <a:endParaRPr lang="en-US" sz="1800" b="1" dirty="0">
              <a:latin typeface="+mn-lt"/>
            </a:endParaRPr>
          </a:p>
          <a:p>
            <a:pPr algn="just" fontAlgn="base"/>
            <a:r>
              <a:rPr lang="en-US" sz="1600" b="1" i="0" dirty="0">
                <a:solidFill>
                  <a:srgbClr val="2BB7B7"/>
                </a:solidFill>
                <a:effectLst/>
                <a:latin typeface="+mn-lt"/>
              </a:rPr>
              <a:t>Tech Glitches</a:t>
            </a:r>
            <a:r>
              <a:rPr lang="en-US" sz="1800" b="0" i="0" dirty="0">
                <a:effectLst/>
                <a:latin typeface="+mn-lt"/>
              </a:rPr>
              <a:t>: </a:t>
            </a:r>
            <a:r>
              <a:rPr lang="en-US" b="0" i="0" dirty="0">
                <a:effectLst/>
                <a:latin typeface="+mn-lt"/>
              </a:rPr>
              <a:t>Even with robust technology, Myntra, like any other e-commerce platform, can face occasional tech glitches or crashes, especially during high-traffic sales events. Such incidents can hamper the user experience and brand reputation.</a:t>
            </a:r>
          </a:p>
          <a:p>
            <a:pPr algn="just" fontAlgn="base"/>
            <a:endParaRPr lang="en-US" sz="1800" b="1" dirty="0">
              <a:latin typeface="+mn-lt"/>
            </a:endParaRPr>
          </a:p>
          <a:p>
            <a:pPr algn="just" fontAlgn="base"/>
            <a:r>
              <a:rPr lang="en-US" sz="1600" b="1" i="0" dirty="0">
                <a:solidFill>
                  <a:schemeClr val="bg2"/>
                </a:solidFill>
                <a:effectLst/>
                <a:latin typeface="+mn-lt"/>
              </a:rPr>
              <a:t>Supply Chain Limitations</a:t>
            </a:r>
            <a:r>
              <a:rPr lang="en-US" sz="1600" b="0" i="0" dirty="0">
                <a:effectLst/>
                <a:latin typeface="+mn-lt"/>
              </a:rPr>
              <a:t>:</a:t>
            </a:r>
            <a:r>
              <a:rPr lang="en-US" sz="1800" b="0" i="0" dirty="0">
                <a:effectLst/>
                <a:latin typeface="+mn-lt"/>
              </a:rPr>
              <a:t> </a:t>
            </a:r>
            <a:r>
              <a:rPr lang="en-US" b="0" i="0" dirty="0">
                <a:effectLst/>
                <a:latin typeface="+mn-lt"/>
              </a:rPr>
              <a:t>Although Myntra has a well-established supply chain, disruptions, be it due to external factors like the pandemic or internal inefficiencies, can pose challenges.</a:t>
            </a:r>
          </a:p>
          <a:p>
            <a:pPr algn="just"/>
            <a:endParaRPr lang="en-IN" sz="1800" dirty="0">
              <a:latin typeface="+mn-lt"/>
            </a:endParaRPr>
          </a:p>
        </p:txBody>
      </p:sp>
    </p:spTree>
    <p:extLst>
      <p:ext uri="{BB962C8B-B14F-4D97-AF65-F5344CB8AC3E}">
        <p14:creationId xmlns:p14="http://schemas.microsoft.com/office/powerpoint/2010/main" val="31136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CE34-B9A1-5388-D12E-75EE9DD3FCFF}"/>
              </a:ext>
            </a:extLst>
          </p:cNvPr>
          <p:cNvSpPr>
            <a:spLocks noGrp="1"/>
          </p:cNvSpPr>
          <p:nvPr>
            <p:ph type="title"/>
          </p:nvPr>
        </p:nvSpPr>
        <p:spPr>
          <a:xfrm>
            <a:off x="311700" y="314115"/>
            <a:ext cx="8520600" cy="572700"/>
          </a:xfrm>
        </p:spPr>
        <p:txBody>
          <a:bodyPr/>
          <a:lstStyle/>
          <a:p>
            <a:r>
              <a:rPr lang="en-IN" sz="2000" b="1" dirty="0">
                <a:latin typeface="+mj-lt"/>
              </a:rPr>
              <a:t>OPPORTUNITIES</a:t>
            </a:r>
          </a:p>
        </p:txBody>
      </p:sp>
      <p:grpSp>
        <p:nvGrpSpPr>
          <p:cNvPr id="18" name="Google Shape;1283;p32">
            <a:extLst>
              <a:ext uri="{FF2B5EF4-FFF2-40B4-BE49-F238E27FC236}">
                <a16:creationId xmlns:a16="http://schemas.microsoft.com/office/drawing/2014/main" id="{63080B6B-5D6F-5ABA-5684-CDCE0C8F49E6}"/>
              </a:ext>
            </a:extLst>
          </p:cNvPr>
          <p:cNvGrpSpPr/>
          <p:nvPr/>
        </p:nvGrpSpPr>
        <p:grpSpPr>
          <a:xfrm>
            <a:off x="3412138" y="423755"/>
            <a:ext cx="5420162" cy="3564155"/>
            <a:chOff x="235800" y="830650"/>
            <a:chExt cx="6978450" cy="4588844"/>
          </a:xfrm>
        </p:grpSpPr>
        <p:sp>
          <p:nvSpPr>
            <p:cNvPr id="19" name="Google Shape;1284;p32">
              <a:extLst>
                <a:ext uri="{FF2B5EF4-FFF2-40B4-BE49-F238E27FC236}">
                  <a16:creationId xmlns:a16="http://schemas.microsoft.com/office/drawing/2014/main" id="{C5E1DB17-4D75-2F2D-1BFA-FDDD5F62727B}"/>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5;p32">
              <a:extLst>
                <a:ext uri="{FF2B5EF4-FFF2-40B4-BE49-F238E27FC236}">
                  <a16:creationId xmlns:a16="http://schemas.microsoft.com/office/drawing/2014/main" id="{05A5769B-B858-00E3-8885-2E9ECB2A8CBF}"/>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6;p32">
              <a:extLst>
                <a:ext uri="{FF2B5EF4-FFF2-40B4-BE49-F238E27FC236}">
                  <a16:creationId xmlns:a16="http://schemas.microsoft.com/office/drawing/2014/main" id="{308136C4-1FDF-06D3-00BE-20D392905536}"/>
                </a:ext>
              </a:extLst>
            </p:cNvPr>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7;p32">
              <a:extLst>
                <a:ext uri="{FF2B5EF4-FFF2-40B4-BE49-F238E27FC236}">
                  <a16:creationId xmlns:a16="http://schemas.microsoft.com/office/drawing/2014/main" id="{16253044-F7D8-4B1D-8C3D-CFC29977F0C4}"/>
                </a:ext>
              </a:extLst>
            </p:cNvPr>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88;p32">
              <a:extLst>
                <a:ext uri="{FF2B5EF4-FFF2-40B4-BE49-F238E27FC236}">
                  <a16:creationId xmlns:a16="http://schemas.microsoft.com/office/drawing/2014/main" id="{0A3D8E77-6162-59E0-EFDD-2E61152DF347}"/>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9;p32">
              <a:extLst>
                <a:ext uri="{FF2B5EF4-FFF2-40B4-BE49-F238E27FC236}">
                  <a16:creationId xmlns:a16="http://schemas.microsoft.com/office/drawing/2014/main" id="{16AB51F4-B923-1213-7355-5BAE93BBEB1E}"/>
                </a:ext>
              </a:extLst>
            </p:cNvPr>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295;p32">
            <a:extLst>
              <a:ext uri="{FF2B5EF4-FFF2-40B4-BE49-F238E27FC236}">
                <a16:creationId xmlns:a16="http://schemas.microsoft.com/office/drawing/2014/main" id="{22FF28CE-8DC5-2D8B-A3F2-DD72256DD62A}"/>
              </a:ext>
            </a:extLst>
          </p:cNvPr>
          <p:cNvSpPr/>
          <p:nvPr/>
        </p:nvSpPr>
        <p:spPr>
          <a:xfrm>
            <a:off x="4277043" y="1497367"/>
            <a:ext cx="239700" cy="2397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6;p32">
            <a:extLst>
              <a:ext uri="{FF2B5EF4-FFF2-40B4-BE49-F238E27FC236}">
                <a16:creationId xmlns:a16="http://schemas.microsoft.com/office/drawing/2014/main" id="{7757C68B-E924-2BD9-9BD7-9EDBA78D46DB}"/>
              </a:ext>
            </a:extLst>
          </p:cNvPr>
          <p:cNvSpPr/>
          <p:nvPr/>
        </p:nvSpPr>
        <p:spPr>
          <a:xfrm>
            <a:off x="5695176" y="1889709"/>
            <a:ext cx="239700" cy="2397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7;p32">
            <a:extLst>
              <a:ext uri="{FF2B5EF4-FFF2-40B4-BE49-F238E27FC236}">
                <a16:creationId xmlns:a16="http://schemas.microsoft.com/office/drawing/2014/main" id="{8457B143-9465-0777-C8EA-23631572B9FF}"/>
              </a:ext>
            </a:extLst>
          </p:cNvPr>
          <p:cNvSpPr/>
          <p:nvPr/>
        </p:nvSpPr>
        <p:spPr>
          <a:xfrm>
            <a:off x="6274684" y="2424811"/>
            <a:ext cx="239700" cy="2397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8;p32">
            <a:extLst>
              <a:ext uri="{FF2B5EF4-FFF2-40B4-BE49-F238E27FC236}">
                <a16:creationId xmlns:a16="http://schemas.microsoft.com/office/drawing/2014/main" id="{90F90DD2-ABB2-1911-8575-3FB6BB07A877}"/>
              </a:ext>
            </a:extLst>
          </p:cNvPr>
          <p:cNvSpPr/>
          <p:nvPr/>
        </p:nvSpPr>
        <p:spPr>
          <a:xfrm>
            <a:off x="4735602" y="3443443"/>
            <a:ext cx="239700" cy="2397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9;p32">
            <a:extLst>
              <a:ext uri="{FF2B5EF4-FFF2-40B4-BE49-F238E27FC236}">
                <a16:creationId xmlns:a16="http://schemas.microsoft.com/office/drawing/2014/main" id="{B7E26DF5-4B1A-1747-1ABB-C4E5AAC299F1}"/>
              </a:ext>
            </a:extLst>
          </p:cNvPr>
          <p:cNvSpPr/>
          <p:nvPr/>
        </p:nvSpPr>
        <p:spPr>
          <a:xfrm>
            <a:off x="7989063" y="1105025"/>
            <a:ext cx="239700" cy="2397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0;p32">
            <a:extLst>
              <a:ext uri="{FF2B5EF4-FFF2-40B4-BE49-F238E27FC236}">
                <a16:creationId xmlns:a16="http://schemas.microsoft.com/office/drawing/2014/main" id="{33F471A7-DF4D-1575-9B6F-413697F32EAA}"/>
              </a:ext>
            </a:extLst>
          </p:cNvPr>
          <p:cNvSpPr/>
          <p:nvPr/>
        </p:nvSpPr>
        <p:spPr>
          <a:xfrm>
            <a:off x="7246659" y="1889701"/>
            <a:ext cx="239700" cy="2397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1D8800CA-8A87-188D-38FA-B2F931DD0935}"/>
              </a:ext>
            </a:extLst>
          </p:cNvPr>
          <p:cNvSpPr>
            <a:spLocks noGrp="1"/>
          </p:cNvSpPr>
          <p:nvPr>
            <p:ph type="body" idx="1"/>
          </p:nvPr>
        </p:nvSpPr>
        <p:spPr>
          <a:xfrm>
            <a:off x="235349" y="1746675"/>
            <a:ext cx="8591845" cy="3168000"/>
          </a:xfrm>
        </p:spPr>
        <p:txBody>
          <a:bodyPr/>
          <a:lstStyle/>
          <a:p>
            <a:pPr marL="114300" indent="0" algn="just" fontAlgn="base">
              <a:buNone/>
            </a:pPr>
            <a:r>
              <a:rPr lang="en-US" sz="1600" b="1" i="0" dirty="0">
                <a:solidFill>
                  <a:srgbClr val="9966FF"/>
                </a:solidFill>
                <a:effectLst/>
                <a:latin typeface="+mn-lt"/>
              </a:rPr>
              <a:t>Expansion into Tier 2 and Tier 3 Cities</a:t>
            </a:r>
            <a:r>
              <a:rPr lang="en-US" sz="1600" dirty="0">
                <a:solidFill>
                  <a:srgbClr val="9966FF"/>
                </a:solidFill>
                <a:latin typeface="+mn-lt"/>
              </a:rPr>
              <a:t>: </a:t>
            </a:r>
            <a:r>
              <a:rPr lang="en-US" sz="1400" b="0" i="0" dirty="0">
                <a:effectLst/>
                <a:latin typeface="+mn-lt"/>
              </a:rPr>
              <a:t>As internet penetration grows in smaller cities and towns, there’s a vast untapped market for Myntra to explore and expand its reach.</a:t>
            </a:r>
          </a:p>
          <a:p>
            <a:pPr marL="114300" indent="0" algn="just" fontAlgn="base">
              <a:buNone/>
            </a:pPr>
            <a:endParaRPr lang="en-US" sz="1400" b="1" i="0" dirty="0">
              <a:effectLst/>
              <a:latin typeface="+mn-lt"/>
            </a:endParaRPr>
          </a:p>
          <a:p>
            <a:pPr marL="114300" indent="0" algn="just" fontAlgn="base">
              <a:buNone/>
            </a:pPr>
            <a:r>
              <a:rPr lang="en-US" sz="1600" b="1" i="0" dirty="0">
                <a:solidFill>
                  <a:schemeClr val="accent1">
                    <a:lumMod val="40000"/>
                    <a:lumOff val="60000"/>
                  </a:schemeClr>
                </a:solidFill>
                <a:effectLst/>
                <a:latin typeface="+mn-lt"/>
              </a:rPr>
              <a:t>International Expansion</a:t>
            </a:r>
            <a:r>
              <a:rPr lang="en-US" sz="1600" dirty="0">
                <a:solidFill>
                  <a:schemeClr val="accent1">
                    <a:lumMod val="40000"/>
                    <a:lumOff val="60000"/>
                  </a:schemeClr>
                </a:solidFill>
                <a:latin typeface="+mn-lt"/>
              </a:rPr>
              <a:t>: </a:t>
            </a:r>
            <a:r>
              <a:rPr lang="en-US" sz="1400" b="0" i="0" dirty="0">
                <a:effectLst/>
                <a:latin typeface="+mn-lt"/>
              </a:rPr>
              <a:t>While Myntra has primarily focused on the Indian market, there’s potential to tap into neighboring countries or other markets where the online fashion segment is still emerging.</a:t>
            </a:r>
          </a:p>
          <a:p>
            <a:pPr marL="114300" indent="0" algn="just" fontAlgn="base">
              <a:buNone/>
            </a:pPr>
            <a:endParaRPr lang="en-US" sz="1400" b="1" i="0" dirty="0">
              <a:effectLst/>
              <a:latin typeface="+mn-lt"/>
            </a:endParaRPr>
          </a:p>
          <a:p>
            <a:pPr marL="114300" indent="0" algn="just" fontAlgn="base">
              <a:buNone/>
            </a:pPr>
            <a:endParaRPr lang="en-US" sz="1400" b="1" dirty="0">
              <a:latin typeface="+mn-lt"/>
            </a:endParaRPr>
          </a:p>
          <a:p>
            <a:pPr marL="114300" indent="0" algn="just" fontAlgn="base">
              <a:buNone/>
            </a:pPr>
            <a:r>
              <a:rPr lang="en-US" sz="1600" b="1" i="0" dirty="0">
                <a:solidFill>
                  <a:srgbClr val="2BB7B7"/>
                </a:solidFill>
                <a:effectLst/>
                <a:latin typeface="+mn-lt"/>
              </a:rPr>
              <a:t>Diversifying Product Offerings</a:t>
            </a:r>
            <a:r>
              <a:rPr lang="en-US" sz="1600" dirty="0">
                <a:solidFill>
                  <a:srgbClr val="2BB7B7"/>
                </a:solidFill>
                <a:latin typeface="+mn-lt"/>
              </a:rPr>
              <a:t>: </a:t>
            </a:r>
            <a:r>
              <a:rPr lang="en-US" sz="1400" b="0" i="0" dirty="0">
                <a:effectLst/>
                <a:latin typeface="+mn-lt"/>
              </a:rPr>
              <a:t>Myntra can further expand its product categories, venturing into areas like luxury fashion, sustainable fashion, or specialized segments like activewear, ethnic wear, etc.</a:t>
            </a:r>
          </a:p>
          <a:p>
            <a:pPr marL="114300" indent="0" algn="just" fontAlgn="base">
              <a:buNone/>
            </a:pPr>
            <a:endParaRPr lang="en-US" b="1" dirty="0">
              <a:latin typeface="+mn-lt"/>
            </a:endParaRPr>
          </a:p>
          <a:p>
            <a:pPr marL="114300" indent="0">
              <a:buNone/>
            </a:pPr>
            <a:endParaRPr lang="en-IN" dirty="0">
              <a:latin typeface="+mn-lt"/>
            </a:endParaRPr>
          </a:p>
        </p:txBody>
      </p:sp>
    </p:spTree>
    <p:extLst>
      <p:ext uri="{BB962C8B-B14F-4D97-AF65-F5344CB8AC3E}">
        <p14:creationId xmlns:p14="http://schemas.microsoft.com/office/powerpoint/2010/main" val="2842167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p:nvPr>
        </p:nvSpPr>
        <p:spPr>
          <a:xfrm>
            <a:off x="448975" y="410350"/>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rPr>
              <a:t>BUSINESS MODEL </a:t>
            </a:r>
          </a:p>
        </p:txBody>
      </p:sp>
      <p:grpSp>
        <p:nvGrpSpPr>
          <p:cNvPr id="226" name="Google Shape;226;p20"/>
          <p:cNvGrpSpPr/>
          <p:nvPr/>
        </p:nvGrpSpPr>
        <p:grpSpPr>
          <a:xfrm>
            <a:off x="3623043" y="1433269"/>
            <a:ext cx="511588" cy="511609"/>
            <a:chOff x="3623043" y="1433269"/>
            <a:chExt cx="511588" cy="511609"/>
          </a:xfrm>
        </p:grpSpPr>
        <p:sp>
          <p:nvSpPr>
            <p:cNvPr id="227" name="Google Shape;227;p20"/>
            <p:cNvSpPr/>
            <p:nvPr/>
          </p:nvSpPr>
          <p:spPr>
            <a:xfrm>
              <a:off x="3864850" y="1522840"/>
              <a:ext cx="175136" cy="422028"/>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3623043" y="1433269"/>
              <a:ext cx="511588" cy="511609"/>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3622268" y="3510111"/>
            <a:ext cx="513139" cy="41851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72;p21">
            <a:extLst>
              <a:ext uri="{FF2B5EF4-FFF2-40B4-BE49-F238E27FC236}">
                <a16:creationId xmlns:a16="http://schemas.microsoft.com/office/drawing/2014/main" id="{51FDFDBA-9D42-FEF5-0DBC-2F87EC9354A2}"/>
              </a:ext>
            </a:extLst>
          </p:cNvPr>
          <p:cNvGrpSpPr/>
          <p:nvPr/>
        </p:nvGrpSpPr>
        <p:grpSpPr>
          <a:xfrm>
            <a:off x="7059451" y="1203592"/>
            <a:ext cx="1548425" cy="3370401"/>
            <a:chOff x="7188550" y="1115150"/>
            <a:chExt cx="1548425" cy="3370401"/>
          </a:xfrm>
        </p:grpSpPr>
        <p:sp>
          <p:nvSpPr>
            <p:cNvPr id="3" name="Google Shape;273;p21">
              <a:extLst>
                <a:ext uri="{FF2B5EF4-FFF2-40B4-BE49-F238E27FC236}">
                  <a16:creationId xmlns:a16="http://schemas.microsoft.com/office/drawing/2014/main" id="{084CE17B-86EC-CBCC-DC44-9638AF8C4915}"/>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DB2C4A42-906B-A741-E2C0-6ED2D106711F}"/>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24AE0C33-8656-D694-E76B-FD8AFCB13A80}"/>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D19D17B8-EC73-7442-A69F-500A07FA4BB6}"/>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7;p21">
              <a:extLst>
                <a:ext uri="{FF2B5EF4-FFF2-40B4-BE49-F238E27FC236}">
                  <a16:creationId xmlns:a16="http://schemas.microsoft.com/office/drawing/2014/main" id="{41E7DBB9-3851-3D3D-6E1C-559D6D4D8DFE}"/>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8;p21">
              <a:extLst>
                <a:ext uri="{FF2B5EF4-FFF2-40B4-BE49-F238E27FC236}">
                  <a16:creationId xmlns:a16="http://schemas.microsoft.com/office/drawing/2014/main" id="{F641B800-32EA-CFD0-3417-359ABBA59CAD}"/>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9;p21">
              <a:extLst>
                <a:ext uri="{FF2B5EF4-FFF2-40B4-BE49-F238E27FC236}">
                  <a16:creationId xmlns:a16="http://schemas.microsoft.com/office/drawing/2014/main" id="{0DC15AB6-6954-F1C0-520C-2BC7F2FC27D7}"/>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0;p21">
              <a:extLst>
                <a:ext uri="{FF2B5EF4-FFF2-40B4-BE49-F238E27FC236}">
                  <a16:creationId xmlns:a16="http://schemas.microsoft.com/office/drawing/2014/main" id="{01B7829F-811E-80FB-BE69-3EC121D80954}"/>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1;p21">
              <a:extLst>
                <a:ext uri="{FF2B5EF4-FFF2-40B4-BE49-F238E27FC236}">
                  <a16:creationId xmlns:a16="http://schemas.microsoft.com/office/drawing/2014/main" id="{213F6E78-BBD0-B722-2FDA-8FBFFD77EEC2}"/>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2;p21">
              <a:extLst>
                <a:ext uri="{FF2B5EF4-FFF2-40B4-BE49-F238E27FC236}">
                  <a16:creationId xmlns:a16="http://schemas.microsoft.com/office/drawing/2014/main" id="{FD5718A6-703E-659C-15D4-44D7CC40688A}"/>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3;p21">
              <a:extLst>
                <a:ext uri="{FF2B5EF4-FFF2-40B4-BE49-F238E27FC236}">
                  <a16:creationId xmlns:a16="http://schemas.microsoft.com/office/drawing/2014/main" id="{846B939A-058E-F8DE-A6A2-505E51BF923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p21">
              <a:extLst>
                <a:ext uri="{FF2B5EF4-FFF2-40B4-BE49-F238E27FC236}">
                  <a16:creationId xmlns:a16="http://schemas.microsoft.com/office/drawing/2014/main" id="{17622189-6817-7217-F0F2-F8FC5922B12F}"/>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5;p21">
              <a:extLst>
                <a:ext uri="{FF2B5EF4-FFF2-40B4-BE49-F238E27FC236}">
                  <a16:creationId xmlns:a16="http://schemas.microsoft.com/office/drawing/2014/main" id="{D6EB0B7A-E1EA-F295-055B-F169D057DB6A}"/>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6;p21">
              <a:extLst>
                <a:ext uri="{FF2B5EF4-FFF2-40B4-BE49-F238E27FC236}">
                  <a16:creationId xmlns:a16="http://schemas.microsoft.com/office/drawing/2014/main" id="{F76A57DA-B656-5415-E210-FBF33A130899}"/>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7;p21">
              <a:extLst>
                <a:ext uri="{FF2B5EF4-FFF2-40B4-BE49-F238E27FC236}">
                  <a16:creationId xmlns:a16="http://schemas.microsoft.com/office/drawing/2014/main" id="{ABFBE94D-43EE-E43E-F771-D324C0E2CD5C}"/>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8;p21">
              <a:extLst>
                <a:ext uri="{FF2B5EF4-FFF2-40B4-BE49-F238E27FC236}">
                  <a16:creationId xmlns:a16="http://schemas.microsoft.com/office/drawing/2014/main" id="{436EDE18-C51F-EBD7-3DB3-C74B23C6BF36}"/>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p21">
              <a:extLst>
                <a:ext uri="{FF2B5EF4-FFF2-40B4-BE49-F238E27FC236}">
                  <a16:creationId xmlns:a16="http://schemas.microsoft.com/office/drawing/2014/main" id="{DAFCEFE2-F5AA-1743-ED7B-344DC83B8380}"/>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0;p21">
              <a:extLst>
                <a:ext uri="{FF2B5EF4-FFF2-40B4-BE49-F238E27FC236}">
                  <a16:creationId xmlns:a16="http://schemas.microsoft.com/office/drawing/2014/main" id="{AAB6A0BC-84B1-056E-8142-1F99CC2B8AE8}"/>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1;p21">
              <a:extLst>
                <a:ext uri="{FF2B5EF4-FFF2-40B4-BE49-F238E27FC236}">
                  <a16:creationId xmlns:a16="http://schemas.microsoft.com/office/drawing/2014/main" id="{90719BBD-0E9A-E3E5-16CF-A038B0451D34}"/>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2;p21">
              <a:extLst>
                <a:ext uri="{FF2B5EF4-FFF2-40B4-BE49-F238E27FC236}">
                  <a16:creationId xmlns:a16="http://schemas.microsoft.com/office/drawing/2014/main" id="{E0E57623-00B0-6A34-3312-993F84D034CE}"/>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3;p21">
              <a:extLst>
                <a:ext uri="{FF2B5EF4-FFF2-40B4-BE49-F238E27FC236}">
                  <a16:creationId xmlns:a16="http://schemas.microsoft.com/office/drawing/2014/main" id="{D1A0D6F3-E8E3-DD37-EAB1-45221556EE9A}"/>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p21">
              <a:extLst>
                <a:ext uri="{FF2B5EF4-FFF2-40B4-BE49-F238E27FC236}">
                  <a16:creationId xmlns:a16="http://schemas.microsoft.com/office/drawing/2014/main" id="{F829CA7C-3AC1-25A6-8006-317EDFA4A112}"/>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5;p21">
              <a:extLst>
                <a:ext uri="{FF2B5EF4-FFF2-40B4-BE49-F238E27FC236}">
                  <a16:creationId xmlns:a16="http://schemas.microsoft.com/office/drawing/2014/main" id="{86E6CE6A-0380-17D5-C669-0604ABD8F806}"/>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6;p21">
              <a:extLst>
                <a:ext uri="{FF2B5EF4-FFF2-40B4-BE49-F238E27FC236}">
                  <a16:creationId xmlns:a16="http://schemas.microsoft.com/office/drawing/2014/main" id="{9931248D-5144-3CAE-AAD5-8D0D951E5042}"/>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p21">
              <a:extLst>
                <a:ext uri="{FF2B5EF4-FFF2-40B4-BE49-F238E27FC236}">
                  <a16:creationId xmlns:a16="http://schemas.microsoft.com/office/drawing/2014/main" id="{ABE9FC5D-3FD5-DAE0-DB29-5C7487B90461}"/>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8;p21">
              <a:extLst>
                <a:ext uri="{FF2B5EF4-FFF2-40B4-BE49-F238E27FC236}">
                  <a16:creationId xmlns:a16="http://schemas.microsoft.com/office/drawing/2014/main" id="{438923A5-9B29-7F5C-05EE-E21D690180FE}"/>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9;p21">
              <a:extLst>
                <a:ext uri="{FF2B5EF4-FFF2-40B4-BE49-F238E27FC236}">
                  <a16:creationId xmlns:a16="http://schemas.microsoft.com/office/drawing/2014/main" id="{25259A70-2D0B-18F2-A4A8-E077E0114449}"/>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0;p21">
              <a:extLst>
                <a:ext uri="{FF2B5EF4-FFF2-40B4-BE49-F238E27FC236}">
                  <a16:creationId xmlns:a16="http://schemas.microsoft.com/office/drawing/2014/main" id="{93DC4050-3F82-CBC7-157C-40DBFC3D1389}"/>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1;p21">
              <a:extLst>
                <a:ext uri="{FF2B5EF4-FFF2-40B4-BE49-F238E27FC236}">
                  <a16:creationId xmlns:a16="http://schemas.microsoft.com/office/drawing/2014/main" id="{8E55A2DB-09CA-A9EE-B282-C4A0B193C2B1}"/>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2;p21">
              <a:extLst>
                <a:ext uri="{FF2B5EF4-FFF2-40B4-BE49-F238E27FC236}">
                  <a16:creationId xmlns:a16="http://schemas.microsoft.com/office/drawing/2014/main" id="{6574355C-C5C9-9B9B-31DA-B728C98485BA}"/>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3;p21">
              <a:extLst>
                <a:ext uri="{FF2B5EF4-FFF2-40B4-BE49-F238E27FC236}">
                  <a16:creationId xmlns:a16="http://schemas.microsoft.com/office/drawing/2014/main" id="{9823A8F0-3BFF-BE1E-1F6B-53EDF776898F}"/>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p21">
              <a:extLst>
                <a:ext uri="{FF2B5EF4-FFF2-40B4-BE49-F238E27FC236}">
                  <a16:creationId xmlns:a16="http://schemas.microsoft.com/office/drawing/2014/main" id="{1FDFB053-97B8-7ED9-A7AC-5B9812471BD9}"/>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5;p21">
              <a:extLst>
                <a:ext uri="{FF2B5EF4-FFF2-40B4-BE49-F238E27FC236}">
                  <a16:creationId xmlns:a16="http://schemas.microsoft.com/office/drawing/2014/main" id="{042EAC92-F96F-5DBB-A139-D9208EF22921}"/>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p21">
              <a:extLst>
                <a:ext uri="{FF2B5EF4-FFF2-40B4-BE49-F238E27FC236}">
                  <a16:creationId xmlns:a16="http://schemas.microsoft.com/office/drawing/2014/main" id="{984993BC-AE8F-4655-44E9-B435582E4EF9}"/>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7;p21">
              <a:extLst>
                <a:ext uri="{FF2B5EF4-FFF2-40B4-BE49-F238E27FC236}">
                  <a16:creationId xmlns:a16="http://schemas.microsoft.com/office/drawing/2014/main" id="{4E4A5032-B996-198E-F3C4-EF0C391BE4A5}"/>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8;p21">
              <a:extLst>
                <a:ext uri="{FF2B5EF4-FFF2-40B4-BE49-F238E27FC236}">
                  <a16:creationId xmlns:a16="http://schemas.microsoft.com/office/drawing/2014/main" id="{934884EA-0A93-C111-03AE-24CA87F4C266}"/>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9;p21">
              <a:extLst>
                <a:ext uri="{FF2B5EF4-FFF2-40B4-BE49-F238E27FC236}">
                  <a16:creationId xmlns:a16="http://schemas.microsoft.com/office/drawing/2014/main" id="{30F514B9-2693-1C7F-5A87-B7F715DAAC82}"/>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0;p21">
              <a:extLst>
                <a:ext uri="{FF2B5EF4-FFF2-40B4-BE49-F238E27FC236}">
                  <a16:creationId xmlns:a16="http://schemas.microsoft.com/office/drawing/2014/main" id="{D88E2BA2-97FC-5207-270B-714873015812}"/>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1;p21">
              <a:extLst>
                <a:ext uri="{FF2B5EF4-FFF2-40B4-BE49-F238E27FC236}">
                  <a16:creationId xmlns:a16="http://schemas.microsoft.com/office/drawing/2014/main" id="{6F073BC7-41A5-729F-BBDF-FD6B969635A7}"/>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2;p21">
              <a:extLst>
                <a:ext uri="{FF2B5EF4-FFF2-40B4-BE49-F238E27FC236}">
                  <a16:creationId xmlns:a16="http://schemas.microsoft.com/office/drawing/2014/main" id="{444DA3FE-D664-A4A6-BB24-3C4A3F73773B}"/>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3;p21">
              <a:extLst>
                <a:ext uri="{FF2B5EF4-FFF2-40B4-BE49-F238E27FC236}">
                  <a16:creationId xmlns:a16="http://schemas.microsoft.com/office/drawing/2014/main" id="{C6B87F22-9470-5FCE-D79F-8D0E30E0447A}"/>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4;p21">
              <a:extLst>
                <a:ext uri="{FF2B5EF4-FFF2-40B4-BE49-F238E27FC236}">
                  <a16:creationId xmlns:a16="http://schemas.microsoft.com/office/drawing/2014/main" id="{2E77F29A-A424-3C53-BD68-40FC851A5D8C}"/>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5;p21">
              <a:extLst>
                <a:ext uri="{FF2B5EF4-FFF2-40B4-BE49-F238E27FC236}">
                  <a16:creationId xmlns:a16="http://schemas.microsoft.com/office/drawing/2014/main" id="{211B6543-3BD9-04EA-BB06-4388C036CC65}"/>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6;p21">
              <a:extLst>
                <a:ext uri="{FF2B5EF4-FFF2-40B4-BE49-F238E27FC236}">
                  <a16:creationId xmlns:a16="http://schemas.microsoft.com/office/drawing/2014/main" id="{5D66EC46-F94B-E98C-77F4-A71B99C68BC7}"/>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7;p21">
              <a:extLst>
                <a:ext uri="{FF2B5EF4-FFF2-40B4-BE49-F238E27FC236}">
                  <a16:creationId xmlns:a16="http://schemas.microsoft.com/office/drawing/2014/main" id="{6447A249-3E5F-FA0D-2AD1-373CE1A5991C}"/>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8;p21">
              <a:extLst>
                <a:ext uri="{FF2B5EF4-FFF2-40B4-BE49-F238E27FC236}">
                  <a16:creationId xmlns:a16="http://schemas.microsoft.com/office/drawing/2014/main" id="{7BDD103F-6688-73F5-4A13-D7B1258A69F7}"/>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9;p21">
              <a:extLst>
                <a:ext uri="{FF2B5EF4-FFF2-40B4-BE49-F238E27FC236}">
                  <a16:creationId xmlns:a16="http://schemas.microsoft.com/office/drawing/2014/main" id="{D03C1907-A7A7-FF5C-5FB9-3ECABC160197}"/>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1">
              <a:extLst>
                <a:ext uri="{FF2B5EF4-FFF2-40B4-BE49-F238E27FC236}">
                  <a16:creationId xmlns:a16="http://schemas.microsoft.com/office/drawing/2014/main" id="{FA221E27-F3D6-A915-EF7E-CDE963C90CDC}"/>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1;p21">
              <a:extLst>
                <a:ext uri="{FF2B5EF4-FFF2-40B4-BE49-F238E27FC236}">
                  <a16:creationId xmlns:a16="http://schemas.microsoft.com/office/drawing/2014/main" id="{F40946BA-682F-14C8-2A15-7EB3F88A9728}"/>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2;p21">
              <a:extLst>
                <a:ext uri="{FF2B5EF4-FFF2-40B4-BE49-F238E27FC236}">
                  <a16:creationId xmlns:a16="http://schemas.microsoft.com/office/drawing/2014/main" id="{97412E94-2A3B-42D5-7C60-69103ABAADC2}"/>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3;p21">
              <a:extLst>
                <a:ext uri="{FF2B5EF4-FFF2-40B4-BE49-F238E27FC236}">
                  <a16:creationId xmlns:a16="http://schemas.microsoft.com/office/drawing/2014/main" id="{BCAA73BB-EB5D-6A06-1BD8-83E111224501}"/>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4;p21">
              <a:extLst>
                <a:ext uri="{FF2B5EF4-FFF2-40B4-BE49-F238E27FC236}">
                  <a16:creationId xmlns:a16="http://schemas.microsoft.com/office/drawing/2014/main" id="{2E07E748-5996-07A2-9D00-8D7213D77BC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5;p21">
              <a:extLst>
                <a:ext uri="{FF2B5EF4-FFF2-40B4-BE49-F238E27FC236}">
                  <a16:creationId xmlns:a16="http://schemas.microsoft.com/office/drawing/2014/main" id="{29834D53-F5D8-AFAE-C01F-A1AC8734A54B}"/>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6;p21">
              <a:extLst>
                <a:ext uri="{FF2B5EF4-FFF2-40B4-BE49-F238E27FC236}">
                  <a16:creationId xmlns:a16="http://schemas.microsoft.com/office/drawing/2014/main" id="{EB1250D6-0CAB-8D77-1519-718E725C1D69}"/>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7;p21">
              <a:extLst>
                <a:ext uri="{FF2B5EF4-FFF2-40B4-BE49-F238E27FC236}">
                  <a16:creationId xmlns:a16="http://schemas.microsoft.com/office/drawing/2014/main" id="{CC137E4B-A54C-7312-943F-9AD3B61A2EF2}"/>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8;p21">
              <a:extLst>
                <a:ext uri="{FF2B5EF4-FFF2-40B4-BE49-F238E27FC236}">
                  <a16:creationId xmlns:a16="http://schemas.microsoft.com/office/drawing/2014/main" id="{68BAC45B-7684-4E46-12F9-C5D5AEF717C7}"/>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9;p21">
              <a:extLst>
                <a:ext uri="{FF2B5EF4-FFF2-40B4-BE49-F238E27FC236}">
                  <a16:creationId xmlns:a16="http://schemas.microsoft.com/office/drawing/2014/main" id="{CF9401B0-239B-D99C-1139-B48BF2B0934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0;p21">
              <a:extLst>
                <a:ext uri="{FF2B5EF4-FFF2-40B4-BE49-F238E27FC236}">
                  <a16:creationId xmlns:a16="http://schemas.microsoft.com/office/drawing/2014/main" id="{174E26C9-96FB-CEEA-DA95-283C8F95CFD4}"/>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1;p21">
              <a:extLst>
                <a:ext uri="{FF2B5EF4-FFF2-40B4-BE49-F238E27FC236}">
                  <a16:creationId xmlns:a16="http://schemas.microsoft.com/office/drawing/2014/main" id="{AC1A92D5-70F3-BD39-4CBF-0945EF335682}"/>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2;p21">
              <a:extLst>
                <a:ext uri="{FF2B5EF4-FFF2-40B4-BE49-F238E27FC236}">
                  <a16:creationId xmlns:a16="http://schemas.microsoft.com/office/drawing/2014/main" id="{9BAC0F52-3DDF-9009-9180-0EDBFDC6CFFA}"/>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3;p21">
              <a:extLst>
                <a:ext uri="{FF2B5EF4-FFF2-40B4-BE49-F238E27FC236}">
                  <a16:creationId xmlns:a16="http://schemas.microsoft.com/office/drawing/2014/main" id="{2634B688-D7E6-4DDF-1B1B-79D272B0AA14}"/>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4;p21">
              <a:extLst>
                <a:ext uri="{FF2B5EF4-FFF2-40B4-BE49-F238E27FC236}">
                  <a16:creationId xmlns:a16="http://schemas.microsoft.com/office/drawing/2014/main" id="{01039951-C3F8-1E4E-34B0-327201B291B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5;p21">
              <a:extLst>
                <a:ext uri="{FF2B5EF4-FFF2-40B4-BE49-F238E27FC236}">
                  <a16:creationId xmlns:a16="http://schemas.microsoft.com/office/drawing/2014/main" id="{7C650BC9-A7D7-3614-81BA-01AAC1DD7F5E}"/>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6;p21">
              <a:extLst>
                <a:ext uri="{FF2B5EF4-FFF2-40B4-BE49-F238E27FC236}">
                  <a16:creationId xmlns:a16="http://schemas.microsoft.com/office/drawing/2014/main" id="{EA469ADE-81CA-3E12-186B-C1687275D63B}"/>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7;p21">
              <a:extLst>
                <a:ext uri="{FF2B5EF4-FFF2-40B4-BE49-F238E27FC236}">
                  <a16:creationId xmlns:a16="http://schemas.microsoft.com/office/drawing/2014/main" id="{C482B435-7324-5A04-D23D-49647CAA2969}"/>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8;p21">
              <a:extLst>
                <a:ext uri="{FF2B5EF4-FFF2-40B4-BE49-F238E27FC236}">
                  <a16:creationId xmlns:a16="http://schemas.microsoft.com/office/drawing/2014/main" id="{D995A8DB-A3A7-5463-9A21-7F477E6B1F8B}"/>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9;p21">
              <a:extLst>
                <a:ext uri="{FF2B5EF4-FFF2-40B4-BE49-F238E27FC236}">
                  <a16:creationId xmlns:a16="http://schemas.microsoft.com/office/drawing/2014/main" id="{6F2A0C14-BBD0-9AAC-9629-6A97883F8FDF}"/>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0;p21">
              <a:extLst>
                <a:ext uri="{FF2B5EF4-FFF2-40B4-BE49-F238E27FC236}">
                  <a16:creationId xmlns:a16="http://schemas.microsoft.com/office/drawing/2014/main" id="{4B39F02B-C0A2-3952-EA5A-F56A93B402C2}"/>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1;p21">
              <a:extLst>
                <a:ext uri="{FF2B5EF4-FFF2-40B4-BE49-F238E27FC236}">
                  <a16:creationId xmlns:a16="http://schemas.microsoft.com/office/drawing/2014/main" id="{7D1DCEE3-44D0-2606-8290-1B91B7BF3754}"/>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2;p21">
              <a:extLst>
                <a:ext uri="{FF2B5EF4-FFF2-40B4-BE49-F238E27FC236}">
                  <a16:creationId xmlns:a16="http://schemas.microsoft.com/office/drawing/2014/main" id="{525036B8-B9D4-2DB0-3B17-1C202F555D83}"/>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3;p21">
              <a:extLst>
                <a:ext uri="{FF2B5EF4-FFF2-40B4-BE49-F238E27FC236}">
                  <a16:creationId xmlns:a16="http://schemas.microsoft.com/office/drawing/2014/main" id="{995EB2D3-F6A4-B4B5-6835-56B94332E6B6}"/>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4;p21">
              <a:extLst>
                <a:ext uri="{FF2B5EF4-FFF2-40B4-BE49-F238E27FC236}">
                  <a16:creationId xmlns:a16="http://schemas.microsoft.com/office/drawing/2014/main" id="{3C115126-EEEA-6959-9CF1-9B78ED064F0E}"/>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5;p21">
              <a:extLst>
                <a:ext uri="{FF2B5EF4-FFF2-40B4-BE49-F238E27FC236}">
                  <a16:creationId xmlns:a16="http://schemas.microsoft.com/office/drawing/2014/main" id="{355909FE-2260-EE87-8009-59041D27997A}"/>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6;p21">
              <a:extLst>
                <a:ext uri="{FF2B5EF4-FFF2-40B4-BE49-F238E27FC236}">
                  <a16:creationId xmlns:a16="http://schemas.microsoft.com/office/drawing/2014/main" id="{0C077DFB-495D-4C5F-D684-2D0D0753CC24}"/>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TextBox 140">
            <a:extLst>
              <a:ext uri="{FF2B5EF4-FFF2-40B4-BE49-F238E27FC236}">
                <a16:creationId xmlns:a16="http://schemas.microsoft.com/office/drawing/2014/main" id="{4AF51496-B890-3498-CAB9-69E7BB935D53}"/>
              </a:ext>
            </a:extLst>
          </p:cNvPr>
          <p:cNvSpPr txBox="1"/>
          <p:nvPr/>
        </p:nvSpPr>
        <p:spPr>
          <a:xfrm>
            <a:off x="232348" y="704538"/>
            <a:ext cx="6920896" cy="4401205"/>
          </a:xfrm>
          <a:prstGeom prst="rect">
            <a:avLst/>
          </a:prstGeom>
          <a:noFill/>
        </p:spPr>
        <p:txBody>
          <a:bodyPr wrap="square" rtlCol="0">
            <a:spAutoFit/>
          </a:bodyPr>
          <a:lstStyle/>
          <a:p>
            <a:pPr algn="just"/>
            <a:r>
              <a:rPr lang="en-US" dirty="0"/>
              <a:t>Myntra’s business model focuses on leveraging a comprehensive product range, advanced technology, and a strong logistics network to drive growth and maintain leadership in the Indian fashion e-commerce market.</a:t>
            </a:r>
            <a:endParaRPr lang="en-US" dirty="0">
              <a:latin typeface="+mn-lt"/>
            </a:endParaRPr>
          </a:p>
          <a:p>
            <a:pPr algn="just"/>
            <a:endParaRPr lang="en-US" dirty="0">
              <a:latin typeface="+mn-lt"/>
            </a:endParaRPr>
          </a:p>
          <a:p>
            <a:r>
              <a:rPr lang="en-US" b="1" dirty="0">
                <a:solidFill>
                  <a:schemeClr val="accent1"/>
                </a:solidFill>
              </a:rPr>
              <a:t>1.Revenue Streams</a:t>
            </a:r>
            <a:r>
              <a:rPr lang="en-US" b="1" dirty="0">
                <a:solidFill>
                  <a:srgbClr val="0070C0"/>
                </a:solidFill>
              </a:rPr>
              <a:t>:</a:t>
            </a:r>
          </a:p>
          <a:p>
            <a:endParaRPr lang="en-US" dirty="0"/>
          </a:p>
          <a:p>
            <a:pPr>
              <a:buFont typeface="Arial" panose="020B0604020202020204" pitchFamily="34" charset="0"/>
              <a:buChar char="•"/>
            </a:pPr>
            <a:r>
              <a:rPr lang="en-US" b="1" dirty="0"/>
              <a:t>Product Sales:</a:t>
            </a:r>
            <a:r>
              <a:rPr lang="en-US" dirty="0"/>
              <a:t> Revenue from selling a wide range of fashion and lifestyle products, including clothing, footwear, and accessories.</a:t>
            </a:r>
          </a:p>
          <a:p>
            <a:pPr>
              <a:buFont typeface="Arial" panose="020B0604020202020204" pitchFamily="34" charset="0"/>
              <a:buChar char="•"/>
            </a:pPr>
            <a:endParaRPr lang="en-US" dirty="0"/>
          </a:p>
          <a:p>
            <a:pPr>
              <a:buFont typeface="Arial" panose="020B0604020202020204" pitchFamily="34" charset="0"/>
              <a:buChar char="•"/>
            </a:pPr>
            <a:r>
              <a:rPr lang="en-US" b="1" dirty="0"/>
              <a:t>Marketplace Commissions:</a:t>
            </a:r>
            <a:r>
              <a:rPr lang="en-US" dirty="0"/>
              <a:t> Earnings from commissions on sales by third-party vendors and brands on its platform.</a:t>
            </a:r>
          </a:p>
          <a:p>
            <a:pPr>
              <a:buFont typeface="Arial" panose="020B0604020202020204" pitchFamily="34" charset="0"/>
              <a:buChar char="•"/>
            </a:pPr>
            <a:endParaRPr lang="en-US" dirty="0"/>
          </a:p>
          <a:p>
            <a:pPr>
              <a:buFont typeface="Arial" panose="020B0604020202020204" pitchFamily="34" charset="0"/>
              <a:buChar char="•"/>
            </a:pPr>
            <a:r>
              <a:rPr lang="en-US" b="1" dirty="0"/>
              <a:t>Advertising Fees:</a:t>
            </a:r>
            <a:r>
              <a:rPr lang="en-US" dirty="0"/>
              <a:t> Revenue from brands paying for enhanced visibility and advertising options on Myntra.</a:t>
            </a:r>
          </a:p>
          <a:p>
            <a:endParaRPr lang="en-US" dirty="0"/>
          </a:p>
          <a:p>
            <a:r>
              <a:rPr lang="en-US" b="1" dirty="0">
                <a:solidFill>
                  <a:schemeClr val="accent3"/>
                </a:solidFill>
              </a:rPr>
              <a:t>2. Key Components</a:t>
            </a:r>
            <a:r>
              <a:rPr lang="en-US" b="1" dirty="0">
                <a:solidFill>
                  <a:schemeClr val="accent4">
                    <a:lumMod val="75000"/>
                  </a:schemeClr>
                </a:solidFill>
              </a:rPr>
              <a:t>:</a:t>
            </a:r>
          </a:p>
          <a:p>
            <a:endParaRPr lang="en-US" dirty="0"/>
          </a:p>
          <a:p>
            <a:pPr>
              <a:buFont typeface="Arial" panose="020B0604020202020204" pitchFamily="34" charset="0"/>
              <a:buChar char="•"/>
            </a:pPr>
            <a:r>
              <a:rPr lang="en-US" b="1" dirty="0"/>
              <a:t>E-commerce Platform:</a:t>
            </a:r>
            <a:r>
              <a:rPr lang="en-US" dirty="0"/>
              <a:t> A user-friendly website and mobile app for browsing, purchasing, and managing orders.</a:t>
            </a:r>
          </a:p>
          <a:p>
            <a:pPr algn="just"/>
            <a:endParaRPr lang="en-US"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B39A6-6A30-8C0F-4210-FA84C8D9171D}"/>
              </a:ext>
            </a:extLst>
          </p:cNvPr>
          <p:cNvSpPr txBox="1"/>
          <p:nvPr/>
        </p:nvSpPr>
        <p:spPr>
          <a:xfrm>
            <a:off x="248920" y="848201"/>
            <a:ext cx="8646160" cy="3447098"/>
          </a:xfrm>
          <a:prstGeom prst="rect">
            <a:avLst/>
          </a:prstGeom>
          <a:noFill/>
        </p:spPr>
        <p:txBody>
          <a:bodyPr wrap="square" rtlCol="0">
            <a:spAutoFit/>
          </a:bodyPr>
          <a:lstStyle/>
          <a:p>
            <a:pPr algn="l" fontAlgn="base"/>
            <a:r>
              <a:rPr lang="en-US" sz="1600" b="1" i="0" dirty="0">
                <a:solidFill>
                  <a:schemeClr val="accent2">
                    <a:lumMod val="75000"/>
                  </a:schemeClr>
                </a:solidFill>
                <a:effectLst/>
                <a:latin typeface="+mn-lt"/>
              </a:rPr>
              <a:t>Enhancing Tech Capabilities</a:t>
            </a:r>
            <a:r>
              <a:rPr lang="en-US" sz="1800" b="0" i="0" dirty="0">
                <a:effectLst/>
                <a:latin typeface="+mn-lt"/>
              </a:rPr>
              <a:t>: </a:t>
            </a:r>
            <a:r>
              <a:rPr lang="en-US" b="0" i="0" dirty="0">
                <a:effectLst/>
                <a:latin typeface="+mn-lt"/>
              </a:rPr>
              <a:t>With advancements in AR (Augmented Reality), VR (Virtual Reality), and AI (Artificial Intelligence), Myntra can introduce more immersive shopping experiences, personalized shopping assistants, and virtual trial rooms.</a:t>
            </a:r>
          </a:p>
          <a:p>
            <a:pPr algn="l" fontAlgn="base"/>
            <a:endParaRPr lang="en-US" sz="1800" b="1" dirty="0">
              <a:latin typeface="+mn-lt"/>
            </a:endParaRPr>
          </a:p>
          <a:p>
            <a:pPr algn="l" fontAlgn="base"/>
            <a:r>
              <a:rPr lang="en-US" sz="1600" b="1" i="0" dirty="0">
                <a:solidFill>
                  <a:schemeClr val="accent3">
                    <a:lumMod val="60000"/>
                    <a:lumOff val="40000"/>
                  </a:schemeClr>
                </a:solidFill>
                <a:effectLst/>
                <a:latin typeface="+mn-lt"/>
              </a:rPr>
              <a:t>Sustainable and Eco-friendly Fashion</a:t>
            </a:r>
            <a:r>
              <a:rPr lang="en-US" sz="1800" b="0" i="0" dirty="0">
                <a:effectLst/>
                <a:latin typeface="+mn-lt"/>
              </a:rPr>
              <a:t>: </a:t>
            </a:r>
            <a:r>
              <a:rPr lang="en-US" b="0" i="0" dirty="0">
                <a:effectLst/>
                <a:latin typeface="+mn-lt"/>
              </a:rPr>
              <a:t>With growing awareness about sustainability and environmental concerns, there’s an opportunity for Myntra to promote sustainable brands, introduce eco-friendly packaging, and implement sustainable business practices.</a:t>
            </a:r>
          </a:p>
          <a:p>
            <a:pPr algn="l" fontAlgn="base"/>
            <a:endParaRPr lang="en-US" sz="1800" b="1" dirty="0">
              <a:latin typeface="+mn-lt"/>
            </a:endParaRPr>
          </a:p>
          <a:p>
            <a:pPr algn="l" fontAlgn="base"/>
            <a:r>
              <a:rPr lang="en-US" sz="1600" b="1" i="0" dirty="0">
                <a:solidFill>
                  <a:srgbClr val="4C82FA"/>
                </a:solidFill>
                <a:effectLst/>
                <a:latin typeface="+mn-lt"/>
              </a:rPr>
              <a:t>Collaborations and Partnerships</a:t>
            </a:r>
            <a:r>
              <a:rPr lang="en-US" sz="1800" b="0" i="0" dirty="0">
                <a:effectLst/>
                <a:latin typeface="+mn-lt"/>
              </a:rPr>
              <a:t>: </a:t>
            </a:r>
            <a:r>
              <a:rPr lang="en-US" b="0" i="0" dirty="0">
                <a:effectLst/>
                <a:latin typeface="+mn-lt"/>
              </a:rPr>
              <a:t>By partnering with more celebrities, influencers, and designers, Myntra can submit exclusive collections and further elevate its brand appeal.</a:t>
            </a:r>
          </a:p>
          <a:p>
            <a:endParaRPr lang="en-IN" dirty="0"/>
          </a:p>
          <a:p>
            <a:r>
              <a:rPr lang="en-US" sz="1600" b="1" i="0" dirty="0">
                <a:solidFill>
                  <a:srgbClr val="9999FF"/>
                </a:solidFill>
                <a:effectLst/>
                <a:latin typeface="+mn-lt"/>
              </a:rPr>
              <a:t>Private Labels and In-house Brands</a:t>
            </a:r>
            <a:r>
              <a:rPr lang="en-US" b="0" i="0" dirty="0">
                <a:solidFill>
                  <a:srgbClr val="9999FF"/>
                </a:solidFill>
                <a:effectLst/>
                <a:latin typeface="+mn-lt"/>
              </a:rPr>
              <a:t>: </a:t>
            </a:r>
            <a:r>
              <a:rPr lang="en-US" b="0" i="0" dirty="0">
                <a:effectLst/>
                <a:latin typeface="+mn-lt"/>
              </a:rPr>
              <a:t>There’s an opportunity to develop further and expand in-house brands, targeting specific market segments and improving profit margins.</a:t>
            </a:r>
          </a:p>
          <a:p>
            <a:endParaRPr lang="en-IN" dirty="0"/>
          </a:p>
        </p:txBody>
      </p:sp>
    </p:spTree>
    <p:extLst>
      <p:ext uri="{BB962C8B-B14F-4D97-AF65-F5344CB8AC3E}">
        <p14:creationId xmlns:p14="http://schemas.microsoft.com/office/powerpoint/2010/main" val="225966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37493-5C27-82AB-E951-3A5425B0A861}"/>
              </a:ext>
            </a:extLst>
          </p:cNvPr>
          <p:cNvSpPr txBox="1"/>
          <p:nvPr/>
        </p:nvSpPr>
        <p:spPr>
          <a:xfrm>
            <a:off x="416560" y="467360"/>
            <a:ext cx="8321040" cy="4401205"/>
          </a:xfrm>
          <a:prstGeom prst="rect">
            <a:avLst/>
          </a:prstGeom>
          <a:noFill/>
        </p:spPr>
        <p:txBody>
          <a:bodyPr wrap="square" rtlCol="0">
            <a:spAutoFit/>
          </a:bodyPr>
          <a:lstStyle/>
          <a:p>
            <a:pPr algn="just" fontAlgn="base"/>
            <a:endParaRPr lang="en-US" sz="1600" b="1" i="0" dirty="0">
              <a:effectLst/>
              <a:latin typeface="+mn-lt"/>
            </a:endParaRPr>
          </a:p>
          <a:p>
            <a:pPr algn="just" fontAlgn="base"/>
            <a:r>
              <a:rPr lang="en-US" sz="1600" b="1" i="0" dirty="0">
                <a:solidFill>
                  <a:schemeClr val="accent5">
                    <a:lumMod val="75000"/>
                  </a:schemeClr>
                </a:solidFill>
                <a:effectLst/>
                <a:latin typeface="+mn-lt"/>
              </a:rPr>
              <a:t>Omni-channel Retailing</a:t>
            </a:r>
            <a:r>
              <a:rPr lang="en-US" b="0" i="0" dirty="0">
                <a:effectLst/>
                <a:latin typeface="+mn-lt"/>
              </a:rPr>
              <a:t>: Exploring offline presence through experience centers, pop-up stores, or outlets can offer a hybrid shopping experience to customers, combining the benefits of both online and offline shopping.</a:t>
            </a:r>
          </a:p>
          <a:p>
            <a:pPr algn="just" fontAlgn="base"/>
            <a:endParaRPr lang="en-US" b="1" dirty="0">
              <a:latin typeface="+mn-lt"/>
            </a:endParaRPr>
          </a:p>
          <a:p>
            <a:pPr algn="just" fontAlgn="base"/>
            <a:r>
              <a:rPr lang="en-US" sz="1600" b="1" i="0" dirty="0">
                <a:solidFill>
                  <a:schemeClr val="accent1">
                    <a:lumMod val="40000"/>
                    <a:lumOff val="60000"/>
                  </a:schemeClr>
                </a:solidFill>
                <a:effectLst/>
                <a:latin typeface="+mn-lt"/>
              </a:rPr>
              <a:t>Enhancing Customer Loyalty Programs</a:t>
            </a:r>
            <a:r>
              <a:rPr lang="en-US" b="0" i="0" dirty="0">
                <a:effectLst/>
                <a:latin typeface="+mn-lt"/>
              </a:rPr>
              <a:t>: Improving and expanding the ‘Myntra Insider’ program can lead to better customer retention, increased repeat purchases, and a stronger brand community.</a:t>
            </a:r>
          </a:p>
          <a:p>
            <a:pPr algn="just" fontAlgn="base"/>
            <a:endParaRPr lang="en-US" b="0" i="0" dirty="0">
              <a:effectLst/>
              <a:latin typeface="+mn-lt"/>
            </a:endParaRPr>
          </a:p>
          <a:p>
            <a:pPr algn="just" fontAlgn="base"/>
            <a:r>
              <a:rPr lang="en-US" sz="1600" b="1" i="0" dirty="0">
                <a:solidFill>
                  <a:srgbClr val="CC66FF"/>
                </a:solidFill>
                <a:effectLst/>
                <a:latin typeface="+mn-lt"/>
              </a:rPr>
              <a:t>Supply Chain Optimization</a:t>
            </a:r>
            <a:r>
              <a:rPr lang="en-US" b="0" i="0" dirty="0">
                <a:effectLst/>
                <a:latin typeface="+mn-lt"/>
              </a:rPr>
              <a:t>: Investing in technology to optimize supply chains can result in quicker deliveries, better inventory management, and reduced operational costs.</a:t>
            </a:r>
          </a:p>
          <a:p>
            <a:pPr algn="just" fontAlgn="base"/>
            <a:endParaRPr lang="en-US" b="1" dirty="0">
              <a:latin typeface="+mn-lt"/>
            </a:endParaRPr>
          </a:p>
          <a:p>
            <a:pPr algn="just" fontAlgn="base"/>
            <a:r>
              <a:rPr lang="en-US" sz="1600" b="1" i="0" dirty="0">
                <a:solidFill>
                  <a:srgbClr val="0070C0"/>
                </a:solidFill>
                <a:effectLst/>
                <a:latin typeface="+mn-lt"/>
              </a:rPr>
              <a:t>Personalized Shopping Experience</a:t>
            </a:r>
            <a:r>
              <a:rPr lang="en-US" sz="1600" b="0" i="0" dirty="0">
                <a:effectLst/>
                <a:latin typeface="+mn-lt"/>
              </a:rPr>
              <a:t>: </a:t>
            </a:r>
            <a:r>
              <a:rPr lang="en-US" b="0" i="0" dirty="0">
                <a:effectLst/>
                <a:latin typeface="+mn-lt"/>
              </a:rPr>
              <a:t>Using data analytics and AI, Myntra can further personalize the shopping experience, offering tailored product recommendations, curated fashion advice, and customized promotions.</a:t>
            </a:r>
          </a:p>
          <a:p>
            <a:pPr algn="just"/>
            <a:br>
              <a:rPr lang="en-US" dirty="0">
                <a:effectLst/>
                <a:latin typeface="+mn-lt"/>
              </a:rPr>
            </a:br>
            <a:endParaRPr lang="en-IN" dirty="0">
              <a:latin typeface="+mn-lt"/>
            </a:endParaRPr>
          </a:p>
          <a:p>
            <a:pPr algn="just" fontAlgn="base"/>
            <a:endParaRPr lang="en-US" b="0" i="0" dirty="0">
              <a:effectLst/>
              <a:latin typeface="+mn-lt"/>
            </a:endParaRPr>
          </a:p>
          <a:p>
            <a:pPr algn="just"/>
            <a:endParaRPr lang="en-IN" sz="1800" dirty="0">
              <a:latin typeface="+mn-lt"/>
            </a:endParaRPr>
          </a:p>
        </p:txBody>
      </p:sp>
    </p:spTree>
    <p:extLst>
      <p:ext uri="{BB962C8B-B14F-4D97-AF65-F5344CB8AC3E}">
        <p14:creationId xmlns:p14="http://schemas.microsoft.com/office/powerpoint/2010/main" val="12919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3E79-E1E9-C0AC-1ACC-0465C6471B2E}"/>
              </a:ext>
            </a:extLst>
          </p:cNvPr>
          <p:cNvSpPr>
            <a:spLocks noGrp="1"/>
          </p:cNvSpPr>
          <p:nvPr>
            <p:ph type="title"/>
          </p:nvPr>
        </p:nvSpPr>
        <p:spPr/>
        <p:txBody>
          <a:bodyPr/>
          <a:lstStyle/>
          <a:p>
            <a:r>
              <a:rPr lang="en-IN" sz="2000" b="1" dirty="0">
                <a:latin typeface="+mj-lt"/>
              </a:rPr>
              <a:t>THREATS</a:t>
            </a:r>
          </a:p>
        </p:txBody>
      </p:sp>
      <p:sp>
        <p:nvSpPr>
          <p:cNvPr id="3" name="Text Placeholder 2">
            <a:extLst>
              <a:ext uri="{FF2B5EF4-FFF2-40B4-BE49-F238E27FC236}">
                <a16:creationId xmlns:a16="http://schemas.microsoft.com/office/drawing/2014/main" id="{5B9E4B9E-22B2-8C6B-8082-46C07892C9F7}"/>
              </a:ext>
            </a:extLst>
          </p:cNvPr>
          <p:cNvSpPr>
            <a:spLocks noGrp="1"/>
          </p:cNvSpPr>
          <p:nvPr>
            <p:ph type="body" idx="1"/>
          </p:nvPr>
        </p:nvSpPr>
        <p:spPr>
          <a:xfrm>
            <a:off x="311700" y="1152475"/>
            <a:ext cx="5045160" cy="3416400"/>
          </a:xfrm>
        </p:spPr>
        <p:txBody>
          <a:bodyPr/>
          <a:lstStyle/>
          <a:p>
            <a:pPr marL="114300" indent="0" algn="just" fontAlgn="base">
              <a:buNone/>
            </a:pPr>
            <a:r>
              <a:rPr lang="en-US" sz="1600" b="1" i="0" dirty="0">
                <a:solidFill>
                  <a:srgbClr val="6699FF"/>
                </a:solidFill>
                <a:effectLst/>
                <a:latin typeface="+mn-lt"/>
              </a:rPr>
              <a:t>Intense Competition</a:t>
            </a:r>
            <a:r>
              <a:rPr lang="en-US" sz="1400" b="0" i="0" dirty="0">
                <a:effectLst/>
                <a:latin typeface="+mn-lt"/>
              </a:rPr>
              <a:t>: The online fashion retail market in India is highly competitive. Players like Amazon, </a:t>
            </a:r>
            <a:r>
              <a:rPr lang="en-US" sz="1400" b="0" i="0" dirty="0" err="1">
                <a:effectLst/>
                <a:latin typeface="+mn-lt"/>
              </a:rPr>
              <a:t>Ajio</a:t>
            </a:r>
            <a:r>
              <a:rPr lang="en-US" sz="1400" b="0" i="0" dirty="0">
                <a:effectLst/>
                <a:latin typeface="+mn-lt"/>
              </a:rPr>
              <a:t>, and others vie for the same customer base, and new entrants can increase competition further.</a:t>
            </a:r>
          </a:p>
          <a:p>
            <a:pPr marL="114300" indent="0" algn="just" fontAlgn="base">
              <a:buNone/>
            </a:pPr>
            <a:endParaRPr lang="en-US" sz="1400" b="1" i="0" dirty="0">
              <a:effectLst/>
              <a:latin typeface="+mn-lt"/>
            </a:endParaRPr>
          </a:p>
          <a:p>
            <a:pPr marL="114300" indent="0" algn="just" fontAlgn="base">
              <a:buNone/>
            </a:pPr>
            <a:endParaRPr lang="en-US" sz="1400" b="1" dirty="0">
              <a:latin typeface="+mn-lt"/>
            </a:endParaRPr>
          </a:p>
          <a:p>
            <a:pPr marL="114300" indent="0" algn="just" fontAlgn="base">
              <a:buNone/>
            </a:pPr>
            <a:r>
              <a:rPr lang="en-US" sz="1600" b="1" i="0" dirty="0">
                <a:solidFill>
                  <a:schemeClr val="accent5">
                    <a:lumMod val="75000"/>
                  </a:schemeClr>
                </a:solidFill>
                <a:effectLst/>
                <a:latin typeface="+mn-lt"/>
              </a:rPr>
              <a:t>Regulatory Challenges</a:t>
            </a:r>
            <a:r>
              <a:rPr lang="en-US" sz="1400" b="0" i="0" dirty="0">
                <a:effectLst/>
                <a:latin typeface="+mn-lt"/>
              </a:rPr>
              <a:t>: Changes in regulations about </a:t>
            </a:r>
            <a:r>
              <a:rPr lang="en-US" sz="1400" b="0" i="0" u="none" strike="noStrike" dirty="0">
                <a:effectLst/>
                <a:latin typeface="+mn-lt"/>
                <a:hlinkClick r:id="rId2"/>
              </a:rPr>
              <a:t> e-commerce</a:t>
            </a:r>
            <a:r>
              <a:rPr lang="en-US" sz="1400" b="0" i="0" dirty="0">
                <a:effectLst/>
                <a:latin typeface="+mn-lt"/>
              </a:rPr>
              <a:t> in India, like rules around foreign direct investment (FDI) or regulations on deep discounting, can affect Myntra’s operations and profitability.</a:t>
            </a:r>
          </a:p>
          <a:p>
            <a:pPr marL="114300" indent="0" algn="just" fontAlgn="base">
              <a:buNone/>
            </a:pPr>
            <a:endParaRPr lang="en-US" sz="1400" b="1" i="0" dirty="0">
              <a:effectLst/>
              <a:latin typeface="+mn-lt"/>
            </a:endParaRPr>
          </a:p>
          <a:p>
            <a:pPr marL="114300" indent="0" algn="just" fontAlgn="base">
              <a:buNone/>
            </a:pPr>
            <a:endParaRPr lang="en-US" sz="1400" b="1" dirty="0">
              <a:latin typeface="+mn-lt"/>
            </a:endParaRPr>
          </a:p>
          <a:p>
            <a:pPr marL="114300" indent="0" algn="just" fontAlgn="base">
              <a:buNone/>
            </a:pPr>
            <a:r>
              <a:rPr lang="en-US" sz="1600" b="1" i="0" dirty="0">
                <a:solidFill>
                  <a:srgbClr val="0070C0"/>
                </a:solidFill>
                <a:effectLst/>
                <a:latin typeface="+mn-lt"/>
              </a:rPr>
              <a:t>Rapid Technological Changes</a:t>
            </a:r>
            <a:r>
              <a:rPr lang="en-US" sz="1400" b="0" i="0" dirty="0">
                <a:effectLst/>
                <a:latin typeface="+mn-lt"/>
              </a:rPr>
              <a:t>: The e-commerce landscape continually evolves, and staying behind in technological advancements can affect user experience and overall competitiveness.</a:t>
            </a:r>
          </a:p>
          <a:p>
            <a:pPr marL="114300" indent="0" algn="just">
              <a:buNone/>
            </a:pPr>
            <a:endParaRPr lang="en-IN" dirty="0">
              <a:latin typeface="+mn-lt"/>
            </a:endParaRPr>
          </a:p>
        </p:txBody>
      </p:sp>
      <p:pic>
        <p:nvPicPr>
          <p:cNvPr id="5" name="Picture 4" descr="A group of people running towards a large shoe&#10;&#10;Description automatically generated">
            <a:extLst>
              <a:ext uri="{FF2B5EF4-FFF2-40B4-BE49-F238E27FC236}">
                <a16:creationId xmlns:a16="http://schemas.microsoft.com/office/drawing/2014/main" id="{89A3DB21-80D9-BEA6-6D8B-888C30C2883F}"/>
              </a:ext>
            </a:extLst>
          </p:cNvPr>
          <p:cNvPicPr>
            <a:picLocks noChangeAspect="1"/>
          </p:cNvPicPr>
          <p:nvPr/>
        </p:nvPicPr>
        <p:blipFill>
          <a:blip r:embed="rId3"/>
          <a:stretch>
            <a:fillRect/>
          </a:stretch>
        </p:blipFill>
        <p:spPr>
          <a:xfrm>
            <a:off x="5520300" y="1714500"/>
            <a:ext cx="3312000" cy="2121565"/>
          </a:xfrm>
          <a:prstGeom prst="rect">
            <a:avLst/>
          </a:prstGeom>
          <a:ln>
            <a:noFill/>
          </a:ln>
          <a:effectLst>
            <a:softEdge rad="112500"/>
          </a:effectLst>
        </p:spPr>
      </p:pic>
    </p:spTree>
    <p:extLst>
      <p:ext uri="{BB962C8B-B14F-4D97-AF65-F5344CB8AC3E}">
        <p14:creationId xmlns:p14="http://schemas.microsoft.com/office/powerpoint/2010/main" val="4024568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AA151E-14F2-EE02-2856-D9555CC1457F}"/>
              </a:ext>
            </a:extLst>
          </p:cNvPr>
          <p:cNvSpPr txBox="1"/>
          <p:nvPr/>
        </p:nvSpPr>
        <p:spPr>
          <a:xfrm>
            <a:off x="269240" y="543560"/>
            <a:ext cx="8605520" cy="4212000"/>
          </a:xfrm>
          <a:prstGeom prst="rect">
            <a:avLst/>
          </a:prstGeom>
          <a:noFill/>
        </p:spPr>
        <p:txBody>
          <a:bodyPr wrap="square" rtlCol="0">
            <a:spAutoFit/>
          </a:bodyPr>
          <a:lstStyle/>
          <a:p>
            <a:pPr algn="just" fontAlgn="base"/>
            <a:r>
              <a:rPr lang="en-US" sz="1600" b="1" i="0" dirty="0">
                <a:solidFill>
                  <a:schemeClr val="accent5"/>
                </a:solidFill>
                <a:effectLst/>
                <a:latin typeface="+mn-lt"/>
              </a:rPr>
              <a:t>Economic Fluctuations</a:t>
            </a:r>
            <a:r>
              <a:rPr lang="en-US" b="0" i="0" dirty="0">
                <a:effectLst/>
                <a:latin typeface="+mn-lt"/>
              </a:rPr>
              <a:t>: Economic downturns, reduced consumer spending, or economic disruptions can impact sales and revenue.</a:t>
            </a:r>
          </a:p>
          <a:p>
            <a:pPr algn="just" fontAlgn="base"/>
            <a:endParaRPr lang="en-US" b="1" i="0" dirty="0">
              <a:effectLst/>
              <a:latin typeface="+mn-lt"/>
            </a:endParaRPr>
          </a:p>
          <a:p>
            <a:pPr algn="just" fontAlgn="base"/>
            <a:r>
              <a:rPr lang="en-US" sz="1600" b="1" i="0" dirty="0">
                <a:solidFill>
                  <a:srgbClr val="92D050"/>
                </a:solidFill>
                <a:effectLst/>
                <a:latin typeface="+mn-lt"/>
              </a:rPr>
              <a:t>Dependence on Discounts</a:t>
            </a:r>
            <a:r>
              <a:rPr lang="en-US" b="0" i="0" dirty="0">
                <a:effectLst/>
                <a:latin typeface="+mn-lt"/>
              </a:rPr>
              <a:t>: A prolonged dependence on heavy discounting to drive sales can erode brand value and profitability.</a:t>
            </a:r>
          </a:p>
          <a:p>
            <a:pPr algn="just" fontAlgn="base"/>
            <a:endParaRPr lang="en-US" b="1" i="0" dirty="0">
              <a:effectLst/>
              <a:latin typeface="+mn-lt"/>
            </a:endParaRPr>
          </a:p>
          <a:p>
            <a:pPr algn="just" fontAlgn="base"/>
            <a:r>
              <a:rPr lang="en-US" sz="1600" b="1" i="0" dirty="0">
                <a:solidFill>
                  <a:schemeClr val="bg2"/>
                </a:solidFill>
                <a:effectLst/>
                <a:latin typeface="+mn-lt"/>
              </a:rPr>
              <a:t>Supply Chain Disruptions</a:t>
            </a:r>
            <a:r>
              <a:rPr lang="en-US" b="0" i="0" dirty="0">
                <a:effectLst/>
                <a:latin typeface="+mn-lt"/>
              </a:rPr>
              <a:t>: Events like the COVID-19 pandemic highlighted the vulnerabilities in global supply chains. Any such disruptions can affect inventory, delivery timelines, and overall operations.</a:t>
            </a:r>
          </a:p>
          <a:p>
            <a:pPr algn="just" fontAlgn="base"/>
            <a:endParaRPr lang="en-US" dirty="0">
              <a:latin typeface="+mn-lt"/>
            </a:endParaRPr>
          </a:p>
          <a:p>
            <a:pPr algn="just" fontAlgn="base"/>
            <a:r>
              <a:rPr lang="en-US" sz="1600" b="1" i="0" dirty="0">
                <a:solidFill>
                  <a:srgbClr val="4C82FA"/>
                </a:solidFill>
                <a:effectLst/>
                <a:latin typeface="+mn-lt"/>
              </a:rPr>
              <a:t>Shifts in Consumer Preferences</a:t>
            </a:r>
            <a:r>
              <a:rPr lang="en-US" b="0" i="0" dirty="0">
                <a:effectLst/>
                <a:latin typeface="+mn-lt"/>
              </a:rPr>
              <a:t>: The fashion industry is notably fickle, with trends changing rapidly. An inability to keep up with these changes can result in lost sales and reduced market share.</a:t>
            </a:r>
          </a:p>
          <a:p>
            <a:pPr algn="just" fontAlgn="base"/>
            <a:endParaRPr lang="en-US" sz="1600" b="1" i="0" dirty="0">
              <a:solidFill>
                <a:schemeClr val="accent1">
                  <a:lumMod val="50000"/>
                </a:schemeClr>
              </a:solidFill>
              <a:effectLst/>
              <a:latin typeface="+mn-lt"/>
            </a:endParaRPr>
          </a:p>
          <a:p>
            <a:pPr algn="just" fontAlgn="base"/>
            <a:r>
              <a:rPr lang="en-US" sz="1600" b="1" i="0" dirty="0">
                <a:solidFill>
                  <a:schemeClr val="accent1">
                    <a:lumMod val="50000"/>
                  </a:schemeClr>
                </a:solidFill>
                <a:effectLst/>
                <a:latin typeface="+mn-lt"/>
              </a:rPr>
              <a:t>Digital Security Threats</a:t>
            </a:r>
            <a:r>
              <a:rPr lang="en-US" b="0" i="0" dirty="0">
                <a:effectLst/>
                <a:latin typeface="+mn-lt"/>
              </a:rPr>
              <a:t>: As an e-commerce platform, Myntra handles vast amounts of user data. Cybersecurity breaches can lead to data theft, affecting user trust and brand reputation.</a:t>
            </a:r>
          </a:p>
          <a:p>
            <a:pPr algn="just" fontAlgn="base"/>
            <a:endParaRPr lang="en-US" b="1" i="0" dirty="0">
              <a:effectLst/>
              <a:latin typeface="+mn-lt"/>
            </a:endParaRPr>
          </a:p>
          <a:p>
            <a:pPr algn="just" fontAlgn="base"/>
            <a:r>
              <a:rPr lang="en-US" sz="1600" b="1" i="0" dirty="0">
                <a:solidFill>
                  <a:schemeClr val="accent1"/>
                </a:solidFill>
                <a:effectLst/>
                <a:latin typeface="+mn-lt"/>
              </a:rPr>
              <a:t>Brand Reputation Risks</a:t>
            </a:r>
            <a:r>
              <a:rPr lang="en-US" b="0" i="0" dirty="0">
                <a:effectLst/>
                <a:latin typeface="+mn-lt"/>
              </a:rPr>
              <a:t>: Any negative publicity, be it due to product quality issues, customer service complaints, or other controversies, can adversely impact the brand’s image.</a:t>
            </a:r>
          </a:p>
          <a:p>
            <a:pPr algn="just" fontAlgn="base"/>
            <a:endParaRPr lang="en-US" b="1" i="0" dirty="0">
              <a:effectLst/>
              <a:latin typeface="+mn-lt"/>
            </a:endParaRPr>
          </a:p>
          <a:p>
            <a:pPr algn="just" fontAlgn="base"/>
            <a:endParaRPr lang="en-US" b="0" i="0" dirty="0">
              <a:effectLst/>
              <a:latin typeface="+mn-lt"/>
            </a:endParaRPr>
          </a:p>
          <a:p>
            <a:pPr algn="just" fontAlgn="base"/>
            <a:endParaRPr lang="en-US" b="0" i="0" dirty="0">
              <a:effectLst/>
              <a:latin typeface="+mn-lt"/>
            </a:endParaRPr>
          </a:p>
          <a:p>
            <a:pPr algn="just"/>
            <a:endParaRPr lang="en-IN" sz="1800" dirty="0">
              <a:latin typeface="+mn-lt"/>
            </a:endParaRPr>
          </a:p>
        </p:txBody>
      </p:sp>
    </p:spTree>
    <p:extLst>
      <p:ext uri="{BB962C8B-B14F-4D97-AF65-F5344CB8AC3E}">
        <p14:creationId xmlns:p14="http://schemas.microsoft.com/office/powerpoint/2010/main" val="147093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359730-E88F-9551-1844-C187E3F90866}"/>
              </a:ext>
            </a:extLst>
          </p:cNvPr>
          <p:cNvSpPr txBox="1"/>
          <p:nvPr/>
        </p:nvSpPr>
        <p:spPr>
          <a:xfrm>
            <a:off x="281940" y="431363"/>
            <a:ext cx="8442960" cy="1723549"/>
          </a:xfrm>
          <a:prstGeom prst="rect">
            <a:avLst/>
          </a:prstGeom>
          <a:noFill/>
        </p:spPr>
        <p:txBody>
          <a:bodyPr wrap="square" rtlCol="0">
            <a:spAutoFit/>
          </a:bodyPr>
          <a:lstStyle/>
          <a:p>
            <a:pPr algn="just" fontAlgn="base"/>
            <a:endParaRPr lang="en-US" b="1" dirty="0">
              <a:latin typeface="+mn-lt"/>
            </a:endParaRPr>
          </a:p>
          <a:p>
            <a:pPr algn="just" fontAlgn="base"/>
            <a:r>
              <a:rPr lang="en-US" sz="1600" b="1" i="0" dirty="0">
                <a:solidFill>
                  <a:schemeClr val="accent4"/>
                </a:solidFill>
                <a:effectLst/>
                <a:latin typeface="+mn-lt"/>
              </a:rPr>
              <a:t>Increased Customer Acquisition Costs</a:t>
            </a:r>
            <a:r>
              <a:rPr lang="en-US" b="0" i="0" dirty="0">
                <a:effectLst/>
                <a:latin typeface="+mn-lt"/>
              </a:rPr>
              <a:t>: As the market becomes more saturated and competitive, the cost of acquiring new customers may increase, affecting profitability.</a:t>
            </a:r>
            <a:endParaRPr lang="en-US" b="1" i="0" dirty="0">
              <a:effectLst/>
              <a:latin typeface="+mn-lt"/>
            </a:endParaRPr>
          </a:p>
          <a:p>
            <a:pPr algn="just"/>
            <a:br>
              <a:rPr lang="en-US" dirty="0">
                <a:effectLst/>
                <a:latin typeface="+mn-lt"/>
              </a:rPr>
            </a:br>
            <a:r>
              <a:rPr lang="en-US" sz="1600" b="1" i="0" dirty="0">
                <a:solidFill>
                  <a:schemeClr val="accent5"/>
                </a:solidFill>
                <a:effectLst/>
                <a:latin typeface="+mn-lt"/>
              </a:rPr>
              <a:t>Dependency on Third-Party Logistics</a:t>
            </a:r>
            <a:r>
              <a:rPr lang="en-US" b="0" i="0" dirty="0">
                <a:effectLst/>
                <a:latin typeface="+mn-lt"/>
              </a:rPr>
              <a:t>: If Myntra relies heavily on third-party logistics providers, any inefficiencies or disruptions on their end can affect Myntra’s service quality.</a:t>
            </a:r>
          </a:p>
          <a:p>
            <a:pPr algn="just"/>
            <a:endParaRPr lang="en-IN" sz="1800" dirty="0">
              <a:latin typeface="+mn-lt"/>
            </a:endParaRPr>
          </a:p>
        </p:txBody>
      </p:sp>
    </p:spTree>
    <p:extLst>
      <p:ext uri="{BB962C8B-B14F-4D97-AF65-F5344CB8AC3E}">
        <p14:creationId xmlns:p14="http://schemas.microsoft.com/office/powerpoint/2010/main" val="217535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511F-C862-4880-C132-1AC0DBC0A9FE}"/>
              </a:ext>
            </a:extLst>
          </p:cNvPr>
          <p:cNvSpPr>
            <a:spLocks noGrp="1"/>
          </p:cNvSpPr>
          <p:nvPr>
            <p:ph type="title"/>
          </p:nvPr>
        </p:nvSpPr>
        <p:spPr/>
        <p:txBody>
          <a:bodyPr/>
          <a:lstStyle/>
          <a:p>
            <a:r>
              <a:rPr lang="en-IN" sz="2000" b="1" dirty="0">
                <a:latin typeface="+mj-lt"/>
              </a:rPr>
              <a:t>BRAND PERCEPTION ANALYSIS</a:t>
            </a:r>
          </a:p>
        </p:txBody>
      </p:sp>
      <p:sp>
        <p:nvSpPr>
          <p:cNvPr id="3" name="Text Placeholder 2">
            <a:extLst>
              <a:ext uri="{FF2B5EF4-FFF2-40B4-BE49-F238E27FC236}">
                <a16:creationId xmlns:a16="http://schemas.microsoft.com/office/drawing/2014/main" id="{48BEC23C-3E76-E373-6E82-E0531919DB23}"/>
              </a:ext>
            </a:extLst>
          </p:cNvPr>
          <p:cNvSpPr>
            <a:spLocks noGrp="1"/>
          </p:cNvSpPr>
          <p:nvPr>
            <p:ph type="body" idx="1"/>
          </p:nvPr>
        </p:nvSpPr>
        <p:spPr>
          <a:xfrm>
            <a:off x="311700" y="1017725"/>
            <a:ext cx="8520600" cy="3416400"/>
          </a:xfrm>
        </p:spPr>
        <p:txBody>
          <a:bodyPr/>
          <a:lstStyle/>
          <a:p>
            <a:pPr marL="114300" indent="0">
              <a:buNone/>
            </a:pPr>
            <a:r>
              <a:rPr lang="en-IN" sz="1400" dirty="0">
                <a:latin typeface="+mn-lt"/>
              </a:rPr>
              <a:t>Myntra indeed has a very strong social media presence and connections with their followers.</a:t>
            </a:r>
          </a:p>
          <a:p>
            <a:pPr marL="114300" indent="0">
              <a:buNone/>
            </a:pPr>
            <a:endParaRPr lang="en-IN" sz="1600" dirty="0">
              <a:latin typeface="+mn-lt"/>
            </a:endParaRPr>
          </a:p>
          <a:p>
            <a:pPr marL="114300" indent="0">
              <a:buNone/>
            </a:pPr>
            <a:r>
              <a:rPr lang="en-IN" sz="1600" b="1" dirty="0">
                <a:solidFill>
                  <a:schemeClr val="accent1">
                    <a:lumMod val="50000"/>
                  </a:schemeClr>
                </a:solidFill>
                <a:latin typeface="+mn-lt"/>
              </a:rPr>
              <a:t>Communication methodology: </a:t>
            </a:r>
            <a:r>
              <a:rPr lang="en-IN" sz="1400" dirty="0">
                <a:latin typeface="+mn-lt"/>
              </a:rPr>
              <a:t>Myntra has a very formal tone of communication with their customers or followers through social media. Each conversation is on a personal level. They ensure a subtle and humanised way of interaction. Furthermore; they address every user with their name and respond to the matter with better understanding.  </a:t>
            </a:r>
          </a:p>
          <a:p>
            <a:pPr marL="114300" indent="0">
              <a:buNone/>
            </a:pPr>
            <a:endParaRPr lang="en-IN" sz="1600" dirty="0">
              <a:latin typeface="+mn-lt"/>
            </a:endParaRPr>
          </a:p>
        </p:txBody>
      </p:sp>
      <p:pic>
        <p:nvPicPr>
          <p:cNvPr id="5" name="Picture 4" descr="A screenshot of a black screen&#10;&#10;Description automatically generated">
            <a:extLst>
              <a:ext uri="{FF2B5EF4-FFF2-40B4-BE49-F238E27FC236}">
                <a16:creationId xmlns:a16="http://schemas.microsoft.com/office/drawing/2014/main" id="{6B9661C4-5701-1482-318B-9EAC174406F6}"/>
              </a:ext>
            </a:extLst>
          </p:cNvPr>
          <p:cNvPicPr>
            <a:picLocks noChangeAspect="1"/>
          </p:cNvPicPr>
          <p:nvPr/>
        </p:nvPicPr>
        <p:blipFill>
          <a:blip r:embed="rId2"/>
          <a:stretch>
            <a:fillRect/>
          </a:stretch>
        </p:blipFill>
        <p:spPr>
          <a:xfrm rot="431488">
            <a:off x="3033692" y="2669838"/>
            <a:ext cx="2390440" cy="2196000"/>
          </a:xfrm>
          <a:prstGeom prst="rect">
            <a:avLst/>
          </a:prstGeom>
          <a:ln>
            <a:noFill/>
          </a:ln>
          <a:effectLst>
            <a:outerShdw blurRad="292100" dist="139700" dir="2700000" algn="tl" rotWithShape="0">
              <a:srgbClr val="333333">
                <a:alpha val="65000"/>
              </a:srgbClr>
            </a:outerShdw>
          </a:effectLst>
        </p:spPr>
      </p:pic>
      <p:pic>
        <p:nvPicPr>
          <p:cNvPr id="7" name="Picture 6" descr="A screenshot of a social media post&#10;&#10;Description automatically generated">
            <a:extLst>
              <a:ext uri="{FF2B5EF4-FFF2-40B4-BE49-F238E27FC236}">
                <a16:creationId xmlns:a16="http://schemas.microsoft.com/office/drawing/2014/main" id="{F1308743-8E32-F4FF-F2EF-FE9B4959502D}"/>
              </a:ext>
            </a:extLst>
          </p:cNvPr>
          <p:cNvPicPr>
            <a:picLocks noChangeAspect="1"/>
          </p:cNvPicPr>
          <p:nvPr/>
        </p:nvPicPr>
        <p:blipFill>
          <a:blip r:embed="rId3"/>
          <a:stretch>
            <a:fillRect/>
          </a:stretch>
        </p:blipFill>
        <p:spPr>
          <a:xfrm rot="21083210">
            <a:off x="5455319" y="2732523"/>
            <a:ext cx="2521749" cy="20160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3E694CC-1D44-2E7A-A79C-5DF2D6C5632F}"/>
                  </a:ext>
                </a:extLst>
              </p14:cNvPr>
              <p14:cNvContentPartPr/>
              <p14:nvPr/>
            </p14:nvContentPartPr>
            <p14:xfrm>
              <a:off x="3389808" y="4497624"/>
              <a:ext cx="332640" cy="68760"/>
            </p14:xfrm>
          </p:contentPart>
        </mc:Choice>
        <mc:Fallback xmlns="">
          <p:pic>
            <p:nvPicPr>
              <p:cNvPr id="10" name="Ink 9">
                <a:extLst>
                  <a:ext uri="{FF2B5EF4-FFF2-40B4-BE49-F238E27FC236}">
                    <a16:creationId xmlns:a16="http://schemas.microsoft.com/office/drawing/2014/main" id="{C3E694CC-1D44-2E7A-A79C-5DF2D6C5632F}"/>
                  </a:ext>
                </a:extLst>
              </p:cNvPr>
              <p:cNvPicPr/>
              <p:nvPr/>
            </p:nvPicPr>
            <p:blipFill>
              <a:blip r:embed="rId7"/>
              <a:stretch>
                <a:fillRect/>
              </a:stretch>
            </p:blipFill>
            <p:spPr>
              <a:xfrm>
                <a:off x="3336168" y="4389624"/>
                <a:ext cx="440280" cy="284400"/>
              </a:xfrm>
              <a:prstGeom prst="rect">
                <a:avLst/>
              </a:prstGeom>
            </p:spPr>
          </p:pic>
        </mc:Fallback>
      </mc:AlternateContent>
    </p:spTree>
    <p:extLst>
      <p:ext uri="{BB962C8B-B14F-4D97-AF65-F5344CB8AC3E}">
        <p14:creationId xmlns:p14="http://schemas.microsoft.com/office/powerpoint/2010/main" val="119050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89B2D-37B8-59BC-E96C-EAA70EB2BE97}"/>
              </a:ext>
            </a:extLst>
          </p:cNvPr>
          <p:cNvSpPr txBox="1"/>
          <p:nvPr/>
        </p:nvSpPr>
        <p:spPr>
          <a:xfrm>
            <a:off x="178800" y="388620"/>
            <a:ext cx="4602480" cy="553998"/>
          </a:xfrm>
          <a:prstGeom prst="rect">
            <a:avLst/>
          </a:prstGeom>
          <a:noFill/>
        </p:spPr>
        <p:txBody>
          <a:bodyPr wrap="square" rtlCol="0">
            <a:spAutoFit/>
          </a:bodyPr>
          <a:lstStyle/>
          <a:p>
            <a:pPr algn="just"/>
            <a:r>
              <a:rPr lang="en-IN" sz="1600" b="1" dirty="0">
                <a:solidFill>
                  <a:schemeClr val="accent3">
                    <a:lumMod val="75000"/>
                  </a:schemeClr>
                </a:solidFill>
              </a:rPr>
              <a:t>Time of Response</a:t>
            </a:r>
          </a:p>
          <a:p>
            <a:pPr lvl="2" algn="just"/>
            <a:r>
              <a:rPr lang="en-IN" dirty="0"/>
              <a:t>	</a:t>
            </a:r>
          </a:p>
        </p:txBody>
      </p:sp>
      <p:pic>
        <p:nvPicPr>
          <p:cNvPr id="4" name="Picture 3" descr="A screenshot of a chat&#10;&#10;Description automatically generated">
            <a:extLst>
              <a:ext uri="{FF2B5EF4-FFF2-40B4-BE49-F238E27FC236}">
                <a16:creationId xmlns:a16="http://schemas.microsoft.com/office/drawing/2014/main" id="{724F3A68-445C-49E2-A9CE-17FDC55BF9A7}"/>
              </a:ext>
            </a:extLst>
          </p:cNvPr>
          <p:cNvPicPr>
            <a:picLocks noChangeAspect="1"/>
          </p:cNvPicPr>
          <p:nvPr/>
        </p:nvPicPr>
        <p:blipFill>
          <a:blip r:embed="rId2"/>
          <a:stretch>
            <a:fillRect/>
          </a:stretch>
        </p:blipFill>
        <p:spPr>
          <a:xfrm rot="20936679">
            <a:off x="439132" y="1291134"/>
            <a:ext cx="3934595" cy="3096000"/>
          </a:xfrm>
          <a:prstGeom prst="rect">
            <a:avLst/>
          </a:prstGeom>
          <a:ln>
            <a:solidFill>
              <a:schemeClr val="tx1"/>
            </a:solidFill>
          </a:ln>
        </p:spPr>
      </p:pic>
      <p:sp>
        <p:nvSpPr>
          <p:cNvPr id="5" name="TextBox 4">
            <a:extLst>
              <a:ext uri="{FF2B5EF4-FFF2-40B4-BE49-F238E27FC236}">
                <a16:creationId xmlns:a16="http://schemas.microsoft.com/office/drawing/2014/main" id="{63AB3C14-88BD-935C-90E6-06774F31E4A3}"/>
              </a:ext>
            </a:extLst>
          </p:cNvPr>
          <p:cNvSpPr txBox="1"/>
          <p:nvPr/>
        </p:nvSpPr>
        <p:spPr>
          <a:xfrm>
            <a:off x="4724400" y="1583859"/>
            <a:ext cx="4160520" cy="1815882"/>
          </a:xfrm>
          <a:prstGeom prst="rect">
            <a:avLst/>
          </a:prstGeom>
          <a:noFill/>
        </p:spPr>
        <p:txBody>
          <a:bodyPr wrap="square" rtlCol="0">
            <a:spAutoFit/>
          </a:bodyPr>
          <a:lstStyle/>
          <a:p>
            <a:r>
              <a:rPr lang="en-IN" dirty="0"/>
              <a:t>Myntra maintains a strong customer relationship management system and they do care about the customers perception of their brand and ensure to do their best to sustain the credibility as well. The way they respond to every queries or issues is remarkable. They assure immediate revert on the comments posted in social media with a proper understanding about the same.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1EDCB46-9A65-A515-EF62-C9D91AAA12F2}"/>
                  </a:ext>
                </a:extLst>
              </p14:cNvPr>
              <p14:cNvContentPartPr/>
              <p14:nvPr/>
            </p14:nvContentPartPr>
            <p14:xfrm>
              <a:off x="737328" y="2340504"/>
              <a:ext cx="360" cy="360"/>
            </p14:xfrm>
          </p:contentPart>
        </mc:Choice>
        <mc:Fallback xmlns="">
          <p:pic>
            <p:nvPicPr>
              <p:cNvPr id="8" name="Ink 7">
                <a:extLst>
                  <a:ext uri="{FF2B5EF4-FFF2-40B4-BE49-F238E27FC236}">
                    <a16:creationId xmlns:a16="http://schemas.microsoft.com/office/drawing/2014/main" id="{F1EDCB46-9A65-A515-EF62-C9D91AAA12F2}"/>
                  </a:ext>
                </a:extLst>
              </p:cNvPr>
              <p:cNvPicPr/>
              <p:nvPr/>
            </p:nvPicPr>
            <p:blipFill>
              <a:blip r:embed="rId4"/>
              <a:stretch>
                <a:fillRect/>
              </a:stretch>
            </p:blipFill>
            <p:spPr>
              <a:xfrm>
                <a:off x="683688" y="223286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DDC0D59-D22E-D49A-C343-87E1F498ED2B}"/>
                  </a:ext>
                </a:extLst>
              </p14:cNvPr>
              <p14:cNvContentPartPr/>
              <p14:nvPr/>
            </p14:nvContentPartPr>
            <p14:xfrm>
              <a:off x="981408" y="2925864"/>
              <a:ext cx="360" cy="360"/>
            </p14:xfrm>
          </p:contentPart>
        </mc:Choice>
        <mc:Fallback xmlns="">
          <p:pic>
            <p:nvPicPr>
              <p:cNvPr id="9" name="Ink 8">
                <a:extLst>
                  <a:ext uri="{FF2B5EF4-FFF2-40B4-BE49-F238E27FC236}">
                    <a16:creationId xmlns:a16="http://schemas.microsoft.com/office/drawing/2014/main" id="{4DDC0D59-D22E-D49A-C343-87E1F498ED2B}"/>
                  </a:ext>
                </a:extLst>
              </p:cNvPr>
              <p:cNvPicPr/>
              <p:nvPr/>
            </p:nvPicPr>
            <p:blipFill>
              <a:blip r:embed="rId4"/>
              <a:stretch>
                <a:fillRect/>
              </a:stretch>
            </p:blipFill>
            <p:spPr>
              <a:xfrm>
                <a:off x="927768" y="281786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9DCF108-D69D-CD66-5080-DA227090E61D}"/>
                  </a:ext>
                </a:extLst>
              </p14:cNvPr>
              <p14:cNvContentPartPr/>
              <p14:nvPr/>
            </p14:nvContentPartPr>
            <p14:xfrm>
              <a:off x="1005528" y="3724344"/>
              <a:ext cx="360" cy="360"/>
            </p14:xfrm>
          </p:contentPart>
        </mc:Choice>
        <mc:Fallback xmlns="">
          <p:pic>
            <p:nvPicPr>
              <p:cNvPr id="10" name="Ink 9">
                <a:extLst>
                  <a:ext uri="{FF2B5EF4-FFF2-40B4-BE49-F238E27FC236}">
                    <a16:creationId xmlns:a16="http://schemas.microsoft.com/office/drawing/2014/main" id="{89DCF108-D69D-CD66-5080-DA227090E61D}"/>
                  </a:ext>
                </a:extLst>
              </p:cNvPr>
              <p:cNvPicPr/>
              <p:nvPr/>
            </p:nvPicPr>
            <p:blipFill>
              <a:blip r:embed="rId4"/>
              <a:stretch>
                <a:fillRect/>
              </a:stretch>
            </p:blipFill>
            <p:spPr>
              <a:xfrm>
                <a:off x="951888" y="3616704"/>
                <a:ext cx="108000" cy="216000"/>
              </a:xfrm>
              <a:prstGeom prst="rect">
                <a:avLst/>
              </a:prstGeom>
            </p:spPr>
          </p:pic>
        </mc:Fallback>
      </mc:AlternateContent>
    </p:spTree>
    <p:extLst>
      <p:ext uri="{BB962C8B-B14F-4D97-AF65-F5344CB8AC3E}">
        <p14:creationId xmlns:p14="http://schemas.microsoft.com/office/powerpoint/2010/main" val="1576570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2AE07-2C13-85D2-D0D1-1AF009B4D131}"/>
              </a:ext>
            </a:extLst>
          </p:cNvPr>
          <p:cNvSpPr txBox="1"/>
          <p:nvPr/>
        </p:nvSpPr>
        <p:spPr>
          <a:xfrm>
            <a:off x="669425" y="321243"/>
            <a:ext cx="6537960" cy="338554"/>
          </a:xfrm>
          <a:prstGeom prst="rect">
            <a:avLst/>
          </a:prstGeom>
          <a:noFill/>
        </p:spPr>
        <p:txBody>
          <a:bodyPr wrap="square" rtlCol="0">
            <a:spAutoFit/>
          </a:bodyPr>
          <a:lstStyle/>
          <a:p>
            <a:r>
              <a:rPr lang="en-IN" sz="1600" b="1" dirty="0">
                <a:solidFill>
                  <a:schemeClr val="accent5">
                    <a:lumMod val="75000"/>
                  </a:schemeClr>
                </a:solidFill>
              </a:rPr>
              <a:t>Personalised Interaction</a:t>
            </a:r>
          </a:p>
        </p:txBody>
      </p:sp>
      <p:pic>
        <p:nvPicPr>
          <p:cNvPr id="4" name="Picture 3" descr="A screenshot of a social media post&#10;&#10;Description automatically generated">
            <a:extLst>
              <a:ext uri="{FF2B5EF4-FFF2-40B4-BE49-F238E27FC236}">
                <a16:creationId xmlns:a16="http://schemas.microsoft.com/office/drawing/2014/main" id="{07443FB3-A6B7-5372-4E83-74FA109CC253}"/>
              </a:ext>
            </a:extLst>
          </p:cNvPr>
          <p:cNvPicPr>
            <a:picLocks noChangeAspect="1"/>
          </p:cNvPicPr>
          <p:nvPr/>
        </p:nvPicPr>
        <p:blipFill>
          <a:blip r:embed="rId2"/>
          <a:stretch>
            <a:fillRect/>
          </a:stretch>
        </p:blipFill>
        <p:spPr>
          <a:xfrm rot="698392">
            <a:off x="4775726" y="1087446"/>
            <a:ext cx="3837067" cy="2952000"/>
          </a:xfrm>
          <a:prstGeom prst="rect">
            <a:avLst/>
          </a:prstGeom>
        </p:spPr>
      </p:pic>
      <p:sp>
        <p:nvSpPr>
          <p:cNvPr id="5" name="TextBox 4">
            <a:extLst>
              <a:ext uri="{FF2B5EF4-FFF2-40B4-BE49-F238E27FC236}">
                <a16:creationId xmlns:a16="http://schemas.microsoft.com/office/drawing/2014/main" id="{3CAD3D68-3A4E-2FF1-1B08-820FC4B07360}"/>
              </a:ext>
            </a:extLst>
          </p:cNvPr>
          <p:cNvSpPr txBox="1"/>
          <p:nvPr/>
        </p:nvSpPr>
        <p:spPr>
          <a:xfrm>
            <a:off x="669425" y="747326"/>
            <a:ext cx="4039735" cy="1600438"/>
          </a:xfrm>
          <a:prstGeom prst="rect">
            <a:avLst/>
          </a:prstGeom>
          <a:noFill/>
        </p:spPr>
        <p:txBody>
          <a:bodyPr wrap="square" rtlCol="0">
            <a:spAutoFit/>
          </a:bodyPr>
          <a:lstStyle/>
          <a:p>
            <a:pPr algn="just"/>
            <a:r>
              <a:rPr lang="en-IN" dirty="0"/>
              <a:t>Myntra does not send any duplicate replies. They never post a common broadcast under any issues raised by the customers. They customize messages to each queries by mentioning the names or profile id on social media. This approach itself develops a trust among the followers.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640AD0F-4BFB-B201-4250-7565F164CE1B}"/>
                  </a:ext>
                </a:extLst>
              </p14:cNvPr>
              <p14:cNvContentPartPr/>
              <p14:nvPr/>
            </p14:nvContentPartPr>
            <p14:xfrm>
              <a:off x="6423540" y="3066240"/>
              <a:ext cx="353160" cy="20160"/>
            </p14:xfrm>
          </p:contentPart>
        </mc:Choice>
        <mc:Fallback xmlns="">
          <p:pic>
            <p:nvPicPr>
              <p:cNvPr id="6" name="Ink 5">
                <a:extLst>
                  <a:ext uri="{FF2B5EF4-FFF2-40B4-BE49-F238E27FC236}">
                    <a16:creationId xmlns:a16="http://schemas.microsoft.com/office/drawing/2014/main" id="{3640AD0F-4BFB-B201-4250-7565F164CE1B}"/>
                  </a:ext>
                </a:extLst>
              </p:cNvPr>
              <p:cNvPicPr/>
              <p:nvPr/>
            </p:nvPicPr>
            <p:blipFill>
              <a:blip r:embed="rId4"/>
              <a:stretch>
                <a:fillRect/>
              </a:stretch>
            </p:blipFill>
            <p:spPr>
              <a:xfrm>
                <a:off x="6369540" y="2958240"/>
                <a:ext cx="460800" cy="235800"/>
              </a:xfrm>
              <a:prstGeom prst="rect">
                <a:avLst/>
              </a:prstGeom>
            </p:spPr>
          </p:pic>
        </mc:Fallback>
      </mc:AlternateContent>
    </p:spTree>
    <p:extLst>
      <p:ext uri="{BB962C8B-B14F-4D97-AF65-F5344CB8AC3E}">
        <p14:creationId xmlns:p14="http://schemas.microsoft.com/office/powerpoint/2010/main" val="4046090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AB03FB-D973-3236-642B-E30BD99C219C}"/>
              </a:ext>
            </a:extLst>
          </p:cNvPr>
          <p:cNvSpPr txBox="1"/>
          <p:nvPr/>
        </p:nvSpPr>
        <p:spPr>
          <a:xfrm>
            <a:off x="325120" y="335280"/>
            <a:ext cx="4429760" cy="338554"/>
          </a:xfrm>
          <a:prstGeom prst="rect">
            <a:avLst/>
          </a:prstGeom>
          <a:noFill/>
        </p:spPr>
        <p:txBody>
          <a:bodyPr wrap="square" rtlCol="0">
            <a:spAutoFit/>
          </a:bodyPr>
          <a:lstStyle/>
          <a:p>
            <a:r>
              <a:rPr lang="en-IN" sz="1600" b="1" dirty="0">
                <a:solidFill>
                  <a:schemeClr val="tx2">
                    <a:lumMod val="75000"/>
                  </a:schemeClr>
                </a:solidFill>
              </a:rPr>
              <a:t>FOLLOWERS</a:t>
            </a:r>
          </a:p>
        </p:txBody>
      </p:sp>
      <p:sp>
        <p:nvSpPr>
          <p:cNvPr id="3" name="TextBox 2">
            <a:extLst>
              <a:ext uri="{FF2B5EF4-FFF2-40B4-BE49-F238E27FC236}">
                <a16:creationId xmlns:a16="http://schemas.microsoft.com/office/drawing/2014/main" id="{6C480ED6-AA70-7F20-516A-AEF011128261}"/>
              </a:ext>
            </a:extLst>
          </p:cNvPr>
          <p:cNvSpPr txBox="1"/>
          <p:nvPr/>
        </p:nvSpPr>
        <p:spPr>
          <a:xfrm>
            <a:off x="4571999" y="792480"/>
            <a:ext cx="4429759" cy="954107"/>
          </a:xfrm>
          <a:prstGeom prst="rect">
            <a:avLst/>
          </a:prstGeom>
          <a:noFill/>
        </p:spPr>
        <p:txBody>
          <a:bodyPr wrap="square" rtlCol="0">
            <a:spAutoFit/>
          </a:bodyPr>
          <a:lstStyle/>
          <a:p>
            <a:pPr algn="just"/>
            <a:r>
              <a:rPr lang="en-IN" dirty="0"/>
              <a:t>Myntra has a comparatively good fan base and engagement on social channels. They are reasonably active on social media and try to reach the customers without much delay. </a:t>
            </a:r>
          </a:p>
        </p:txBody>
      </p:sp>
      <p:pic>
        <p:nvPicPr>
          <p:cNvPr id="9" name="Picture 8" descr="A person sitting in a chair&#10;&#10;Description automatically generated">
            <a:extLst>
              <a:ext uri="{FF2B5EF4-FFF2-40B4-BE49-F238E27FC236}">
                <a16:creationId xmlns:a16="http://schemas.microsoft.com/office/drawing/2014/main" id="{AED34159-BD2A-30B7-19BC-03FDEEBC2614}"/>
              </a:ext>
            </a:extLst>
          </p:cNvPr>
          <p:cNvPicPr>
            <a:picLocks noChangeAspect="1"/>
          </p:cNvPicPr>
          <p:nvPr/>
        </p:nvPicPr>
        <p:blipFill>
          <a:blip r:embed="rId2"/>
          <a:stretch>
            <a:fillRect/>
          </a:stretch>
        </p:blipFill>
        <p:spPr>
          <a:xfrm>
            <a:off x="3" y="792480"/>
            <a:ext cx="4521849" cy="2124000"/>
          </a:xfrm>
          <a:prstGeom prst="rect">
            <a:avLst/>
          </a:prstGeom>
          <a:ln>
            <a:noFill/>
          </a:ln>
          <a:effectLst>
            <a:softEdge rad="112500"/>
          </a:effectLst>
        </p:spPr>
      </p:pic>
      <p:pic>
        <p:nvPicPr>
          <p:cNvPr id="11" name="Picture 10" descr="A screenshot of a social media post&#10;&#10;Description automatically generated">
            <a:extLst>
              <a:ext uri="{FF2B5EF4-FFF2-40B4-BE49-F238E27FC236}">
                <a16:creationId xmlns:a16="http://schemas.microsoft.com/office/drawing/2014/main" id="{D8620609-1A4C-9025-508A-CDFB9DE02691}"/>
              </a:ext>
            </a:extLst>
          </p:cNvPr>
          <p:cNvPicPr>
            <a:picLocks noChangeAspect="1"/>
          </p:cNvPicPr>
          <p:nvPr/>
        </p:nvPicPr>
        <p:blipFill>
          <a:blip r:embed="rId3"/>
          <a:stretch>
            <a:fillRect/>
          </a:stretch>
        </p:blipFill>
        <p:spPr>
          <a:xfrm>
            <a:off x="4513459" y="2662978"/>
            <a:ext cx="4376541" cy="2340000"/>
          </a:xfrm>
          <a:prstGeom prst="rect">
            <a:avLst/>
          </a:prstGeom>
          <a:ln>
            <a:noFill/>
          </a:ln>
          <a:effectLst>
            <a:softEdge rad="112500"/>
          </a:effectLst>
        </p:spPr>
      </p:pic>
      <p:sp>
        <p:nvSpPr>
          <p:cNvPr id="4" name="TextBox 3">
            <a:extLst>
              <a:ext uri="{FF2B5EF4-FFF2-40B4-BE49-F238E27FC236}">
                <a16:creationId xmlns:a16="http://schemas.microsoft.com/office/drawing/2014/main" id="{128B9253-F0D7-E57C-769D-485A96C5666E}"/>
              </a:ext>
            </a:extLst>
          </p:cNvPr>
          <p:cNvSpPr txBox="1"/>
          <p:nvPr/>
        </p:nvSpPr>
        <p:spPr>
          <a:xfrm>
            <a:off x="175260" y="3268980"/>
            <a:ext cx="4338199" cy="954107"/>
          </a:xfrm>
          <a:prstGeom prst="rect">
            <a:avLst/>
          </a:prstGeom>
          <a:noFill/>
        </p:spPr>
        <p:txBody>
          <a:bodyPr wrap="square" rtlCol="0">
            <a:spAutoFit/>
          </a:bodyPr>
          <a:lstStyle/>
          <a:p>
            <a:r>
              <a:rPr lang="en-IN" dirty="0"/>
              <a:t>Moreover; they ensure to post all the relevant updates and activities to attract more followers and maintain existing ones.</a:t>
            </a:r>
          </a:p>
          <a:p>
            <a:endParaRPr lang="en-IN" dirty="0"/>
          </a:p>
        </p:txBody>
      </p:sp>
    </p:spTree>
    <p:extLst>
      <p:ext uri="{BB962C8B-B14F-4D97-AF65-F5344CB8AC3E}">
        <p14:creationId xmlns:p14="http://schemas.microsoft.com/office/powerpoint/2010/main" val="2976609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 name="Diagram 174">
            <a:extLst>
              <a:ext uri="{FF2B5EF4-FFF2-40B4-BE49-F238E27FC236}">
                <a16:creationId xmlns:a16="http://schemas.microsoft.com/office/drawing/2014/main" id="{09C5C283-0AC4-21BF-0E07-C33B5D744E16}"/>
              </a:ext>
            </a:extLst>
          </p:cNvPr>
          <p:cNvGraphicFramePr/>
          <p:nvPr>
            <p:extLst>
              <p:ext uri="{D42A27DB-BD31-4B8C-83A1-F6EECF244321}">
                <p14:modId xmlns:p14="http://schemas.microsoft.com/office/powerpoint/2010/main" val="1808000002"/>
              </p:ext>
            </p:extLst>
          </p:nvPr>
        </p:nvGraphicFramePr>
        <p:xfrm>
          <a:off x="369570" y="372745"/>
          <a:ext cx="8507730" cy="4398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6" name="TextBox 175">
            <a:extLst>
              <a:ext uri="{FF2B5EF4-FFF2-40B4-BE49-F238E27FC236}">
                <a16:creationId xmlns:a16="http://schemas.microsoft.com/office/drawing/2014/main" id="{BAE4656D-257A-0DAB-BB54-835F772FD96F}"/>
              </a:ext>
            </a:extLst>
          </p:cNvPr>
          <p:cNvSpPr txBox="1"/>
          <p:nvPr/>
        </p:nvSpPr>
        <p:spPr>
          <a:xfrm>
            <a:off x="369570" y="2032695"/>
            <a:ext cx="3649980" cy="1384995"/>
          </a:xfrm>
          <a:prstGeom prst="rect">
            <a:avLst/>
          </a:prstGeom>
          <a:noFill/>
        </p:spPr>
        <p:txBody>
          <a:bodyPr wrap="square" rtlCol="0">
            <a:spAutoFit/>
          </a:bodyPr>
          <a:lstStyle/>
          <a:p>
            <a:pPr marL="285750" indent="-285750" algn="just">
              <a:buFont typeface="Arial" panose="020B0604020202020204" pitchFamily="34" charset="0"/>
              <a:buChar char="•"/>
            </a:pPr>
            <a:r>
              <a:rPr lang="en-IN" dirty="0"/>
              <a:t>Severe complaints about product quality and customer services</a:t>
            </a:r>
          </a:p>
          <a:p>
            <a:pPr marL="285750" indent="-285750" algn="just">
              <a:buFont typeface="Arial" panose="020B0604020202020204" pitchFamily="34" charset="0"/>
              <a:buChar char="•"/>
            </a:pPr>
            <a:r>
              <a:rPr lang="en-IN" dirty="0"/>
              <a:t>Repeated failure to resolve return issues</a:t>
            </a:r>
          </a:p>
          <a:p>
            <a:pPr marL="285750" indent="-285750" algn="just">
              <a:buFont typeface="Arial" panose="020B0604020202020204" pitchFamily="34" charset="0"/>
              <a:buChar char="•"/>
            </a:pPr>
            <a:r>
              <a:rPr lang="en-IN" dirty="0"/>
              <a:t>Delivery and logistics problems</a:t>
            </a:r>
          </a:p>
          <a:p>
            <a:pPr marL="285750" indent="-285750" algn="just">
              <a:buFont typeface="Arial" panose="020B0604020202020204" pitchFamily="34" charset="0"/>
              <a:buChar char="•"/>
            </a:pPr>
            <a:r>
              <a:rPr lang="en-IN" dirty="0"/>
              <a:t>Product received in poor condition and technical glitches </a:t>
            </a:r>
          </a:p>
        </p:txBody>
      </p:sp>
      <p:sp>
        <p:nvSpPr>
          <p:cNvPr id="177" name="TextBox 176">
            <a:extLst>
              <a:ext uri="{FF2B5EF4-FFF2-40B4-BE49-F238E27FC236}">
                <a16:creationId xmlns:a16="http://schemas.microsoft.com/office/drawing/2014/main" id="{B6708062-BE64-E248-0504-3E3B7B570CFC}"/>
              </a:ext>
            </a:extLst>
          </p:cNvPr>
          <p:cNvSpPr txBox="1"/>
          <p:nvPr/>
        </p:nvSpPr>
        <p:spPr>
          <a:xfrm>
            <a:off x="4953000" y="2032695"/>
            <a:ext cx="3649980" cy="116955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mn-lt"/>
              </a:rPr>
              <a:t>General dissatisfaction and frustration</a:t>
            </a:r>
          </a:p>
          <a:p>
            <a:pPr marL="285750" indent="-285750" algn="just">
              <a:buFont typeface="Arial" panose="020B0604020202020204" pitchFamily="34" charset="0"/>
              <a:buChar char="•"/>
            </a:pPr>
            <a:r>
              <a:rPr lang="en-US" dirty="0">
                <a:latin typeface="+mn-lt"/>
              </a:rPr>
              <a:t>Fraud allegations and complaints about unfulfilled orders</a:t>
            </a:r>
            <a:endParaRPr lang="en-IN" dirty="0">
              <a:latin typeface="+mn-lt"/>
            </a:endParaRPr>
          </a:p>
          <a:p>
            <a:pPr marL="285750" indent="-285750" algn="just">
              <a:buFont typeface="Arial" panose="020B0604020202020204" pitchFamily="34" charset="0"/>
              <a:buChar char="•"/>
            </a:pPr>
            <a:r>
              <a:rPr lang="en-IN" dirty="0">
                <a:latin typeface="+mn-lt"/>
              </a:rPr>
              <a:t>General negative feedback</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99501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7AFE65-11CD-AE23-F980-DABF9BEDAF5C}"/>
              </a:ext>
            </a:extLst>
          </p:cNvPr>
          <p:cNvSpPr txBox="1"/>
          <p:nvPr/>
        </p:nvSpPr>
        <p:spPr>
          <a:xfrm>
            <a:off x="89941" y="134911"/>
            <a:ext cx="9054059" cy="5047536"/>
          </a:xfrm>
          <a:prstGeom prst="rect">
            <a:avLst/>
          </a:prstGeom>
          <a:noFill/>
        </p:spPr>
        <p:txBody>
          <a:bodyPr wrap="square" rtlCol="0">
            <a:spAutoFit/>
          </a:bodyPr>
          <a:lstStyle/>
          <a:p>
            <a:pPr>
              <a:buFont typeface="Arial" panose="020B0604020202020204" pitchFamily="34" charset="0"/>
              <a:buChar char="•"/>
            </a:pPr>
            <a:endParaRPr lang="en-US" dirty="0"/>
          </a:p>
          <a:p>
            <a:pPr>
              <a:buFont typeface="Arial" panose="020B0604020202020204" pitchFamily="34" charset="0"/>
              <a:buChar char="•"/>
            </a:pPr>
            <a:r>
              <a:rPr lang="en-US" b="1" dirty="0"/>
              <a:t>Product Range:</a:t>
            </a:r>
            <a:r>
              <a:rPr lang="en-US" dirty="0"/>
              <a:t> Extensive selection of local and international brands, along with exclusive and private label collections.</a:t>
            </a:r>
          </a:p>
          <a:p>
            <a:pPr>
              <a:buFont typeface="Arial" panose="020B0604020202020204" pitchFamily="34" charset="0"/>
              <a:buChar char="•"/>
            </a:pPr>
            <a:endParaRPr lang="en-US" dirty="0"/>
          </a:p>
          <a:p>
            <a:pPr>
              <a:buFont typeface="Arial" panose="020B0604020202020204" pitchFamily="34" charset="0"/>
              <a:buChar char="•"/>
            </a:pPr>
            <a:r>
              <a:rPr lang="en-US" b="1" dirty="0"/>
              <a:t>Logistics Network:</a:t>
            </a:r>
            <a:r>
              <a:rPr lang="en-US" dirty="0"/>
              <a:t> Fulfillment centers and partnerships with third-party logistics providers to ensure efficient delivery and returns.</a:t>
            </a:r>
          </a:p>
          <a:p>
            <a:endParaRPr lang="en-US" dirty="0"/>
          </a:p>
          <a:p>
            <a:r>
              <a:rPr lang="en-US" b="1" dirty="0">
                <a:solidFill>
                  <a:schemeClr val="accent1">
                    <a:lumMod val="75000"/>
                  </a:schemeClr>
                </a:solidFill>
              </a:rPr>
              <a:t>3. Competitive Advantages</a:t>
            </a:r>
            <a:r>
              <a:rPr lang="en-US" b="1" dirty="0"/>
              <a:t>:</a:t>
            </a:r>
          </a:p>
          <a:p>
            <a:endParaRPr lang="en-US" dirty="0"/>
          </a:p>
          <a:p>
            <a:pPr>
              <a:buFont typeface="Arial" panose="020B0604020202020204" pitchFamily="34" charset="0"/>
              <a:buChar char="•"/>
            </a:pPr>
            <a:r>
              <a:rPr lang="en-US" b="1" dirty="0"/>
              <a:t>Market Leader:</a:t>
            </a:r>
            <a:r>
              <a:rPr lang="en-US" dirty="0"/>
              <a:t> Largest fashion e-commerce platform in India with strong brand recognition.</a:t>
            </a:r>
          </a:p>
          <a:p>
            <a:pPr>
              <a:buFont typeface="Arial" panose="020B0604020202020204" pitchFamily="34" charset="0"/>
              <a:buChar char="•"/>
            </a:pPr>
            <a:endParaRPr lang="en-US" dirty="0"/>
          </a:p>
          <a:p>
            <a:pPr>
              <a:buFont typeface="Arial" panose="020B0604020202020204" pitchFamily="34" charset="0"/>
              <a:buChar char="•"/>
            </a:pPr>
            <a:r>
              <a:rPr lang="en-US" b="1" dirty="0"/>
              <a:t>Personalization:</a:t>
            </a:r>
            <a:r>
              <a:rPr lang="en-US" dirty="0"/>
              <a:t> Data-driven personalized recommendations and marketing.</a:t>
            </a:r>
          </a:p>
          <a:p>
            <a:pPr>
              <a:buFont typeface="Arial" panose="020B0604020202020204" pitchFamily="34" charset="0"/>
              <a:buChar char="•"/>
            </a:pPr>
            <a:endParaRPr lang="en-US" dirty="0"/>
          </a:p>
          <a:p>
            <a:pPr>
              <a:buFont typeface="Arial" panose="020B0604020202020204" pitchFamily="34" charset="0"/>
              <a:buChar char="•"/>
            </a:pPr>
            <a:r>
              <a:rPr lang="en-US" b="1" dirty="0"/>
              <a:t>Diverse Inventory:</a:t>
            </a:r>
            <a:r>
              <a:rPr lang="en-US" dirty="0"/>
              <a:t> Broad product range and exclusive offerings.</a:t>
            </a:r>
          </a:p>
          <a:p>
            <a:pPr>
              <a:buFont typeface="Arial" panose="020B0604020202020204" pitchFamily="34" charset="0"/>
              <a:buChar char="•"/>
            </a:pPr>
            <a:endParaRPr lang="en-US" dirty="0"/>
          </a:p>
          <a:p>
            <a:r>
              <a:rPr lang="en-US" b="1" dirty="0">
                <a:solidFill>
                  <a:schemeClr val="bg2"/>
                </a:solidFill>
              </a:rPr>
              <a:t>4. Challenges</a:t>
            </a:r>
            <a:r>
              <a:rPr lang="en-US" b="1" dirty="0"/>
              <a:t>:</a:t>
            </a:r>
          </a:p>
          <a:p>
            <a:endParaRPr lang="en-US" dirty="0"/>
          </a:p>
          <a:p>
            <a:pPr>
              <a:buFont typeface="Arial" panose="020B0604020202020204" pitchFamily="34" charset="0"/>
              <a:buChar char="•"/>
            </a:pPr>
            <a:r>
              <a:rPr lang="en-US" b="1" dirty="0"/>
              <a:t>Customer Service:</a:t>
            </a:r>
            <a:r>
              <a:rPr lang="en-US" dirty="0"/>
              <a:t> Issues related to handling returns and customer complaints.</a:t>
            </a:r>
          </a:p>
          <a:p>
            <a:pPr>
              <a:buFont typeface="Arial" panose="020B0604020202020204" pitchFamily="34" charset="0"/>
              <a:buChar char="•"/>
            </a:pPr>
            <a:endParaRPr lang="en-US" dirty="0"/>
          </a:p>
          <a:p>
            <a:pPr>
              <a:buFont typeface="Arial" panose="020B0604020202020204" pitchFamily="34" charset="0"/>
              <a:buChar char="•"/>
            </a:pPr>
            <a:r>
              <a:rPr lang="en-US" b="1" dirty="0"/>
              <a:t>Competition:</a:t>
            </a:r>
            <a:r>
              <a:rPr lang="en-US" dirty="0"/>
              <a:t> Intense competition from other e-commerce giants and niche players.</a:t>
            </a:r>
          </a:p>
          <a:p>
            <a:pPr>
              <a:buFont typeface="Arial" panose="020B0604020202020204" pitchFamily="34" charset="0"/>
              <a:buChar char="•"/>
            </a:pPr>
            <a:endParaRPr lang="en-US" dirty="0"/>
          </a:p>
          <a:p>
            <a:pPr>
              <a:buFont typeface="Arial" panose="020B0604020202020204" pitchFamily="34" charset="0"/>
              <a:buChar char="•"/>
            </a:pPr>
            <a:r>
              <a:rPr lang="en-US" b="1" dirty="0"/>
              <a:t>Logistics:</a:t>
            </a:r>
            <a:r>
              <a:rPr lang="en-US" dirty="0"/>
              <a:t> Ensuring timely and reliable delivery.</a:t>
            </a:r>
          </a:p>
          <a:p>
            <a:endParaRPr lang="en-IN" dirty="0"/>
          </a:p>
        </p:txBody>
      </p:sp>
    </p:spTree>
    <p:extLst>
      <p:ext uri="{BB962C8B-B14F-4D97-AF65-F5344CB8AC3E}">
        <p14:creationId xmlns:p14="http://schemas.microsoft.com/office/powerpoint/2010/main" val="4102932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FB156FB9-8257-4B6E-2CE1-DB8E7FC315F1}"/>
              </a:ext>
            </a:extLst>
          </p:cNvPr>
          <p:cNvSpPr/>
          <p:nvPr/>
        </p:nvSpPr>
        <p:spPr>
          <a:xfrm>
            <a:off x="0" y="42672"/>
            <a:ext cx="2598420" cy="5212080"/>
          </a:xfrm>
          <a:prstGeom prst="homePlate">
            <a:avLst/>
          </a:prstGeom>
          <a:solidFill>
            <a:srgbClr val="9ECF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p:txBody>
      </p:sp>
      <p:sp>
        <p:nvSpPr>
          <p:cNvPr id="3" name="TextBox 2">
            <a:extLst>
              <a:ext uri="{FF2B5EF4-FFF2-40B4-BE49-F238E27FC236}">
                <a16:creationId xmlns:a16="http://schemas.microsoft.com/office/drawing/2014/main" id="{E6123687-E07B-05CE-852F-97F8B62B73AE}"/>
              </a:ext>
            </a:extLst>
          </p:cNvPr>
          <p:cNvSpPr txBox="1"/>
          <p:nvPr/>
        </p:nvSpPr>
        <p:spPr>
          <a:xfrm>
            <a:off x="-147303" y="2266888"/>
            <a:ext cx="2702526" cy="646331"/>
          </a:xfrm>
          <a:prstGeom prst="rect">
            <a:avLst/>
          </a:prstGeom>
          <a:noFill/>
        </p:spPr>
        <p:txBody>
          <a:bodyPr wrap="square" rtlCol="0">
            <a:spAutoFit/>
          </a:bodyPr>
          <a:lstStyle/>
          <a:p>
            <a:pPr algn="ctr"/>
            <a:r>
              <a:rPr lang="en-IN" sz="1800" b="1" dirty="0"/>
              <a:t>MYNTRA’S MARKET REVENUE ANALYSIS</a:t>
            </a:r>
          </a:p>
        </p:txBody>
      </p:sp>
      <p:sp>
        <p:nvSpPr>
          <p:cNvPr id="4" name="TextBox 3">
            <a:extLst>
              <a:ext uri="{FF2B5EF4-FFF2-40B4-BE49-F238E27FC236}">
                <a16:creationId xmlns:a16="http://schemas.microsoft.com/office/drawing/2014/main" id="{2D68901A-B2E6-1CBA-A8B6-097565F90C64}"/>
              </a:ext>
            </a:extLst>
          </p:cNvPr>
          <p:cNvSpPr txBox="1"/>
          <p:nvPr/>
        </p:nvSpPr>
        <p:spPr>
          <a:xfrm>
            <a:off x="2598420" y="198120"/>
            <a:ext cx="6240780" cy="523220"/>
          </a:xfrm>
          <a:prstGeom prst="rect">
            <a:avLst/>
          </a:prstGeom>
          <a:noFill/>
        </p:spPr>
        <p:txBody>
          <a:bodyPr wrap="square" rtlCol="0">
            <a:spAutoFit/>
          </a:bodyPr>
          <a:lstStyle/>
          <a:p>
            <a:r>
              <a:rPr lang="en-US" b="0" i="0" dirty="0">
                <a:solidFill>
                  <a:schemeClr val="tx1"/>
                </a:solidFill>
                <a:effectLst/>
                <a:latin typeface="+mn-lt"/>
              </a:rPr>
              <a:t>In financial year 2023, Myntra reported an operating revenue of 43.75 billion Indian rupees. This was an increase as compared to the previous year.</a:t>
            </a:r>
            <a:endParaRPr lang="en-IN" dirty="0">
              <a:solidFill>
                <a:schemeClr val="tx1"/>
              </a:solidFill>
              <a:latin typeface="+mn-lt"/>
            </a:endParaRPr>
          </a:p>
        </p:txBody>
      </p:sp>
      <p:pic>
        <p:nvPicPr>
          <p:cNvPr id="6" name="Picture 5" descr="A graph of blue rectangular bars&#10;&#10;Description automatically generated with medium confidence">
            <a:extLst>
              <a:ext uri="{FF2B5EF4-FFF2-40B4-BE49-F238E27FC236}">
                <a16:creationId xmlns:a16="http://schemas.microsoft.com/office/drawing/2014/main" id="{2C096DD2-C818-56FB-872D-56AFB8FE1311}"/>
              </a:ext>
            </a:extLst>
          </p:cNvPr>
          <p:cNvPicPr>
            <a:picLocks noChangeAspect="1"/>
          </p:cNvPicPr>
          <p:nvPr/>
        </p:nvPicPr>
        <p:blipFill>
          <a:blip r:embed="rId2"/>
          <a:stretch>
            <a:fillRect/>
          </a:stretch>
        </p:blipFill>
        <p:spPr>
          <a:xfrm>
            <a:off x="2869291" y="998221"/>
            <a:ext cx="5365355" cy="3672000"/>
          </a:xfrm>
          <a:prstGeom prst="rect">
            <a:avLst/>
          </a:prstGeom>
        </p:spPr>
      </p:pic>
      <p:sp>
        <p:nvSpPr>
          <p:cNvPr id="7" name="TextBox 6">
            <a:extLst>
              <a:ext uri="{FF2B5EF4-FFF2-40B4-BE49-F238E27FC236}">
                <a16:creationId xmlns:a16="http://schemas.microsoft.com/office/drawing/2014/main" id="{34179133-207B-A5DE-439F-B54452B60E17}"/>
              </a:ext>
            </a:extLst>
          </p:cNvPr>
          <p:cNvSpPr txBox="1"/>
          <p:nvPr/>
        </p:nvSpPr>
        <p:spPr>
          <a:xfrm>
            <a:off x="2869291" y="4670221"/>
            <a:ext cx="6396629" cy="246221"/>
          </a:xfrm>
          <a:prstGeom prst="rect">
            <a:avLst/>
          </a:prstGeom>
          <a:noFill/>
        </p:spPr>
        <p:txBody>
          <a:bodyPr wrap="square" rtlCol="0">
            <a:spAutoFit/>
          </a:bodyPr>
          <a:lstStyle/>
          <a:p>
            <a:r>
              <a:rPr lang="en-IN" sz="1000" dirty="0">
                <a:solidFill>
                  <a:srgbClr val="0070C0"/>
                </a:solidFill>
              </a:rPr>
              <a:t>Source: </a:t>
            </a:r>
            <a:r>
              <a:rPr lang="en-IN" sz="1000" u="sng" dirty="0">
                <a:solidFill>
                  <a:srgbClr val="0070C0"/>
                </a:solidFill>
              </a:rPr>
              <a:t>https://www.statista.com/statistics/1350271/myntra-operating-revenue/</a:t>
            </a:r>
          </a:p>
        </p:txBody>
      </p:sp>
    </p:spTree>
    <p:extLst>
      <p:ext uri="{BB962C8B-B14F-4D97-AF65-F5344CB8AC3E}">
        <p14:creationId xmlns:p14="http://schemas.microsoft.com/office/powerpoint/2010/main" val="180049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020CD-207C-977A-52E2-5C382C182D9D}"/>
              </a:ext>
            </a:extLst>
          </p:cNvPr>
          <p:cNvSpPr txBox="1"/>
          <p:nvPr/>
        </p:nvSpPr>
        <p:spPr>
          <a:xfrm>
            <a:off x="235970" y="351859"/>
            <a:ext cx="8854440" cy="4248000"/>
          </a:xfrm>
          <a:prstGeom prst="rect">
            <a:avLst/>
          </a:prstGeom>
          <a:noFill/>
        </p:spPr>
        <p:txBody>
          <a:bodyPr wrap="square" rtlCol="0">
            <a:spAutoFit/>
          </a:bodyPr>
          <a:lstStyle/>
          <a:p>
            <a:r>
              <a:rPr lang="en-IN" dirty="0"/>
              <a:t>Key aspects:</a:t>
            </a:r>
          </a:p>
          <a:p>
            <a:endParaRPr lang="en-IN" dirty="0"/>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2"/>
                </a:solidFill>
                <a:effectLst/>
                <a:latin typeface="+mn-lt"/>
              </a:rPr>
              <a:t>Increased Market Share</a:t>
            </a:r>
            <a:r>
              <a:rPr kumimoji="0" lang="en-US" altLang="en-US" sz="1400" b="1"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chemeClr val="tx1"/>
                </a:solidFill>
                <a:effectLst/>
                <a:latin typeface="+mn-lt"/>
              </a:rPr>
              <a:t> A rise in revenue suggests that Myntra has been successful in expanding its market share or increasing its average transaction size.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accent3"/>
                </a:solidFill>
                <a:effectLst/>
                <a:latin typeface="+mn-lt"/>
              </a:rPr>
              <a:t>Effective Strategies</a:t>
            </a:r>
            <a:r>
              <a:rPr kumimoji="0" lang="en-US" altLang="en-US" sz="1400" b="1"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chemeClr val="tx1"/>
                </a:solidFill>
                <a:effectLst/>
                <a:latin typeface="+mn-lt"/>
              </a:rPr>
              <a:t> This growth could be attributed to successful marketing campaigns, enhanced customer experience, expanded product offerings, or other strategic initiatives.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accent5"/>
                </a:solidFill>
                <a:effectLst/>
                <a:latin typeface="Arial" panose="020B0604020202020204" pitchFamily="34" charset="0"/>
              </a:rPr>
              <a:t>Brand Strength</a:t>
            </a:r>
            <a:r>
              <a:rPr kumimoji="0" lang="en-US" altLang="en-US" sz="1400" b="1" i="0" u="none" strike="noStrike" cap="none" normalizeH="0" baseline="0" dirty="0">
                <a:ln>
                  <a:noFill/>
                </a:ln>
                <a:solidFill>
                  <a:schemeClr val="accent5"/>
                </a:solidFill>
                <a:effectLst/>
                <a:latin typeface="Arial" panose="020B0604020202020204" pitchFamily="34" charset="0"/>
              </a:rPr>
              <a:t>:</a:t>
            </a:r>
            <a:r>
              <a:rPr kumimoji="0" lang="en-US" altLang="en-US" sz="1400" b="0" i="0" u="none" strike="noStrike" cap="none" normalizeH="0" baseline="0" dirty="0">
                <a:ln>
                  <a:noFill/>
                </a:ln>
                <a:solidFill>
                  <a:schemeClr val="accent5"/>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Myntra’s position as the largest fashion e-commerce platform signifies strong brand recognition and consumer trust.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2BB7B7"/>
                </a:solidFill>
                <a:effectLst/>
                <a:latin typeface="Arial" panose="020B0604020202020204" pitchFamily="34" charset="0"/>
              </a:rPr>
              <a:t>Competitive Advantage</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As the market leader, Myntra benefits from economies of scale, better supplier relationships, and greater leverage in negotiating terms with brands and partners.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C82FA"/>
                </a:solidFill>
                <a:effectLst/>
                <a:latin typeface="Arial" panose="020B0604020202020204" pitchFamily="34" charset="0"/>
              </a:rPr>
              <a:t>Market Influence</a:t>
            </a:r>
            <a:r>
              <a:rPr kumimoji="0" lang="en-US" altLang="en-US" sz="1400" b="1"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 Myntra’s size allows it to set trends and potentially influence market dynamics, such as pricing strategies and product availability.</a:t>
            </a: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tabLst/>
            </a:pPr>
            <a:r>
              <a:rPr lang="en-US" b="1" dirty="0">
                <a:solidFill>
                  <a:srgbClr val="0070C0"/>
                </a:solidFill>
              </a:rPr>
              <a:t>Economic Conditions</a:t>
            </a:r>
            <a:r>
              <a:rPr lang="en-US" b="1" dirty="0"/>
              <a:t>:</a:t>
            </a:r>
            <a:r>
              <a:rPr lang="en-US" dirty="0"/>
              <a:t> Economic factors such as inflation, consumer spending power, and market conditions can influence both revenue growth and operational strategies.</a:t>
            </a:r>
            <a:endParaRPr lang="en-US" altLang="en-US"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n-lt"/>
            </a:endParaRPr>
          </a:p>
          <a:p>
            <a:endParaRPr lang="en-IN" dirty="0"/>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37126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69675C-0E11-3D39-8F2B-E0CCDE712156}"/>
              </a:ext>
            </a:extLst>
          </p:cNvPr>
          <p:cNvSpPr txBox="1">
            <a:spLocks noGrp="1"/>
          </p:cNvSpPr>
          <p:nvPr>
            <p:ph type="title"/>
          </p:nvPr>
        </p:nvSpPr>
        <p:spPr>
          <a:xfrm>
            <a:off x="453231" y="1751195"/>
            <a:ext cx="8237537" cy="1015632"/>
          </a:xfrm>
          <a:prstGeom prst="rect">
            <a:avLst/>
          </a:prstGeom>
          <a:noFill/>
        </p:spPr>
        <p:txBody>
          <a:bodyPr wrap="square" rtlCol="0">
            <a:spAutoFit/>
          </a:bodyPr>
          <a:lstStyle/>
          <a:p>
            <a:r>
              <a:rPr lang="en-IN" b="1" dirty="0">
                <a:latin typeface="+mj-lt"/>
              </a:rPr>
              <a:t>COMPARATIVE STUDY OF MYNTRA AND MAJOR COMPETITORS</a:t>
            </a:r>
          </a:p>
        </p:txBody>
      </p:sp>
    </p:spTree>
    <p:extLst>
      <p:ext uri="{BB962C8B-B14F-4D97-AF65-F5344CB8AC3E}">
        <p14:creationId xmlns:p14="http://schemas.microsoft.com/office/powerpoint/2010/main" val="202885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F1BF9-085F-109E-A66D-BFF9C731C997}"/>
              </a:ext>
            </a:extLst>
          </p:cNvPr>
          <p:cNvSpPr txBox="1"/>
          <p:nvPr/>
        </p:nvSpPr>
        <p:spPr>
          <a:xfrm>
            <a:off x="404813" y="333851"/>
            <a:ext cx="8557260" cy="4185761"/>
          </a:xfrm>
          <a:prstGeom prst="rect">
            <a:avLst/>
          </a:prstGeom>
          <a:noFill/>
        </p:spPr>
        <p:txBody>
          <a:bodyPr wrap="square" rtlCol="0">
            <a:spAutoFit/>
          </a:bodyPr>
          <a:lstStyle/>
          <a:p>
            <a:r>
              <a:rPr lang="en-US" sz="1600" b="1" dirty="0">
                <a:solidFill>
                  <a:schemeClr val="tx1"/>
                </a:solidFill>
                <a:latin typeface="+mn-lt"/>
              </a:rPr>
              <a:t>1.PRODUCT RANGE</a:t>
            </a:r>
          </a:p>
          <a:p>
            <a:endParaRPr lang="en-US" b="1" dirty="0">
              <a:solidFill>
                <a:schemeClr val="tx1"/>
              </a:solidFill>
              <a:latin typeface="+mn-lt"/>
            </a:endParaRPr>
          </a:p>
          <a:p>
            <a:r>
              <a:rPr lang="en-US" b="1" dirty="0">
                <a:solidFill>
                  <a:schemeClr val="tx1"/>
                </a:solidFill>
                <a:latin typeface="+mn-lt"/>
              </a:rPr>
              <a:t>Myntra:</a:t>
            </a:r>
          </a:p>
          <a:p>
            <a:endParaRPr lang="en-US" dirty="0">
              <a:solidFill>
                <a:schemeClr val="tx1"/>
              </a:solidFill>
              <a:latin typeface="+mn-lt"/>
            </a:endParaRPr>
          </a:p>
          <a:p>
            <a:pPr>
              <a:buFont typeface="Arial" panose="020B0604020202020204" pitchFamily="34" charset="0"/>
              <a:buChar char="•"/>
            </a:pPr>
            <a:r>
              <a:rPr lang="en-US" b="1" dirty="0">
                <a:solidFill>
                  <a:srgbClr val="0070C0"/>
                </a:solidFill>
                <a:latin typeface="+mn-lt"/>
              </a:rPr>
              <a:t>Variety</a:t>
            </a:r>
            <a:r>
              <a:rPr lang="en-US" b="1" dirty="0">
                <a:solidFill>
                  <a:schemeClr val="tx1"/>
                </a:solidFill>
                <a:latin typeface="+mn-lt"/>
              </a:rPr>
              <a:t>:</a:t>
            </a:r>
            <a:r>
              <a:rPr lang="en-US" dirty="0">
                <a:solidFill>
                  <a:schemeClr val="tx1"/>
                </a:solidFill>
                <a:latin typeface="+mn-lt"/>
              </a:rPr>
              <a:t> Offers a broad range of fashion and lifestyle products, including clothing, footwear, accessories, and home décor. Features exclusive collections and collaborations with various designers and brands.</a:t>
            </a:r>
          </a:p>
          <a:p>
            <a:endParaRPr lang="en-US" dirty="0">
              <a:solidFill>
                <a:schemeClr val="tx1"/>
              </a:solidFill>
              <a:latin typeface="+mn-lt"/>
            </a:endParaRPr>
          </a:p>
          <a:p>
            <a:pPr>
              <a:buFont typeface="Arial" panose="020B0604020202020204" pitchFamily="34" charset="0"/>
              <a:buChar char="•"/>
            </a:pPr>
            <a:r>
              <a:rPr lang="en-US" b="1" dirty="0">
                <a:solidFill>
                  <a:srgbClr val="CC66FF"/>
                </a:solidFill>
                <a:latin typeface="+mn-lt"/>
              </a:rPr>
              <a:t>Brands</a:t>
            </a:r>
            <a:r>
              <a:rPr lang="en-US" b="1" dirty="0">
                <a:solidFill>
                  <a:schemeClr val="tx1"/>
                </a:solidFill>
                <a:latin typeface="+mn-lt"/>
              </a:rPr>
              <a:t>:</a:t>
            </a:r>
            <a:r>
              <a:rPr lang="en-US" dirty="0">
                <a:solidFill>
                  <a:schemeClr val="tx1"/>
                </a:solidFill>
                <a:latin typeface="+mn-lt"/>
              </a:rPr>
              <a:t> Carries a wide array of local and international brands, providing extensive options for different customer preferences.</a:t>
            </a:r>
          </a:p>
          <a:p>
            <a:pPr>
              <a:buFont typeface="Arial" panose="020B0604020202020204" pitchFamily="34" charset="0"/>
              <a:buChar char="•"/>
            </a:pPr>
            <a:endParaRPr lang="en-US" dirty="0">
              <a:solidFill>
                <a:schemeClr val="tx1"/>
              </a:solidFill>
              <a:latin typeface="+mn-lt"/>
            </a:endParaRPr>
          </a:p>
          <a:p>
            <a:r>
              <a:rPr lang="en-US" b="1" dirty="0">
                <a:solidFill>
                  <a:schemeClr val="tx1"/>
                </a:solidFill>
                <a:latin typeface="+mn-lt"/>
              </a:rPr>
              <a:t>Competitors:</a:t>
            </a:r>
          </a:p>
          <a:p>
            <a:endParaRPr lang="en-US" dirty="0">
              <a:solidFill>
                <a:schemeClr val="tx1"/>
              </a:solidFill>
              <a:latin typeface="+mn-lt"/>
            </a:endParaRPr>
          </a:p>
          <a:p>
            <a:r>
              <a:rPr lang="en-US" b="1" dirty="0">
                <a:solidFill>
                  <a:schemeClr val="tx1"/>
                </a:solidFill>
                <a:latin typeface="+mn-lt"/>
              </a:rPr>
              <a:t>Amazon Fashion:</a:t>
            </a:r>
            <a:endParaRPr lang="en-US" dirty="0">
              <a:solidFill>
                <a:schemeClr val="tx1"/>
              </a:solidFill>
              <a:latin typeface="+mn-lt"/>
            </a:endParaRP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chemeClr val="accent1"/>
                </a:solidFill>
                <a:latin typeface="+mn-lt"/>
              </a:rPr>
              <a:t>Variety</a:t>
            </a:r>
            <a:r>
              <a:rPr lang="en-US" b="1" dirty="0">
                <a:solidFill>
                  <a:schemeClr val="tx1"/>
                </a:solidFill>
                <a:latin typeface="+mn-lt"/>
              </a:rPr>
              <a:t>:</a:t>
            </a:r>
            <a:r>
              <a:rPr lang="en-US" dirty="0">
                <a:solidFill>
                  <a:schemeClr val="tx1"/>
                </a:solidFill>
                <a:latin typeface="+mn-lt"/>
              </a:rPr>
              <a:t> Extensive range of clothing, footwear, and accessories. Amazon's platform supports a large inventory with products from numerous brands.</a:t>
            </a: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rgbClr val="CC66FF"/>
                </a:solidFill>
                <a:latin typeface="+mn-lt"/>
              </a:rPr>
              <a:t>Brands</a:t>
            </a:r>
            <a:r>
              <a:rPr lang="en-US" b="1" dirty="0">
                <a:solidFill>
                  <a:schemeClr val="tx1"/>
                </a:solidFill>
                <a:latin typeface="+mn-lt"/>
              </a:rPr>
              <a:t>:</a:t>
            </a:r>
            <a:r>
              <a:rPr lang="en-US" dirty="0">
                <a:solidFill>
                  <a:schemeClr val="tx1"/>
                </a:solidFill>
                <a:latin typeface="+mn-lt"/>
              </a:rPr>
              <a:t> Includes a mix of high-street and luxury brands, often with a focus on affordability and variety.</a:t>
            </a:r>
          </a:p>
          <a:p>
            <a:endParaRPr lang="en-IN" dirty="0"/>
          </a:p>
        </p:txBody>
      </p:sp>
    </p:spTree>
    <p:extLst>
      <p:ext uri="{BB962C8B-B14F-4D97-AF65-F5344CB8AC3E}">
        <p14:creationId xmlns:p14="http://schemas.microsoft.com/office/powerpoint/2010/main" val="1278094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487EC-03A3-67E1-90E0-A3AB62F0DA88}"/>
              </a:ext>
            </a:extLst>
          </p:cNvPr>
          <p:cNvSpPr txBox="1"/>
          <p:nvPr/>
        </p:nvSpPr>
        <p:spPr>
          <a:xfrm>
            <a:off x="152400" y="175260"/>
            <a:ext cx="8892540" cy="3970318"/>
          </a:xfrm>
          <a:prstGeom prst="rect">
            <a:avLst/>
          </a:prstGeom>
          <a:noFill/>
        </p:spPr>
        <p:txBody>
          <a:bodyPr wrap="square" rtlCol="0">
            <a:spAutoFit/>
          </a:bodyPr>
          <a:lstStyle/>
          <a:p>
            <a:r>
              <a:rPr lang="en-US" b="1" dirty="0">
                <a:solidFill>
                  <a:schemeClr val="tx1"/>
                </a:solidFill>
                <a:latin typeface="+mn-lt"/>
              </a:rPr>
              <a:t>Flipkart:</a:t>
            </a: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chemeClr val="accent1"/>
                </a:solidFill>
                <a:latin typeface="+mn-lt"/>
              </a:rPr>
              <a:t>Variety</a:t>
            </a:r>
            <a:r>
              <a:rPr lang="en-US" b="1" dirty="0">
                <a:solidFill>
                  <a:schemeClr val="tx1"/>
                </a:solidFill>
                <a:latin typeface="+mn-lt"/>
              </a:rPr>
              <a:t>:</a:t>
            </a:r>
            <a:r>
              <a:rPr lang="en-US" dirty="0">
                <a:solidFill>
                  <a:schemeClr val="tx1"/>
                </a:solidFill>
                <a:latin typeface="+mn-lt"/>
              </a:rPr>
              <a:t> Similar to Myntra, offers a comprehensive selection of fashion products. Flipkart is known for its diverse product categories and competitive pricing.</a:t>
            </a: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chemeClr val="tx2"/>
                </a:solidFill>
                <a:latin typeface="+mn-lt"/>
              </a:rPr>
              <a:t>Brands</a:t>
            </a:r>
            <a:r>
              <a:rPr lang="en-US" b="1" dirty="0">
                <a:solidFill>
                  <a:schemeClr val="tx1"/>
                </a:solidFill>
                <a:latin typeface="+mn-lt"/>
              </a:rPr>
              <a:t>:</a:t>
            </a:r>
            <a:r>
              <a:rPr lang="en-US" dirty="0">
                <a:solidFill>
                  <a:schemeClr val="tx1"/>
                </a:solidFill>
                <a:latin typeface="+mn-lt"/>
              </a:rPr>
              <a:t> Features a mix of local and international brands with an emphasis on providing a broad selection at various price points.</a:t>
            </a:r>
          </a:p>
          <a:p>
            <a:pPr>
              <a:buFont typeface="Arial" panose="020B0604020202020204" pitchFamily="34" charset="0"/>
              <a:buChar char="•"/>
            </a:pPr>
            <a:endParaRPr lang="en-US" dirty="0">
              <a:solidFill>
                <a:schemeClr val="tx1"/>
              </a:solidFill>
              <a:latin typeface="+mn-lt"/>
            </a:endParaRPr>
          </a:p>
          <a:p>
            <a:r>
              <a:rPr lang="en-US" b="1" dirty="0" err="1">
                <a:solidFill>
                  <a:schemeClr val="tx1"/>
                </a:solidFill>
                <a:latin typeface="+mn-lt"/>
              </a:rPr>
              <a:t>Ajio</a:t>
            </a:r>
            <a:r>
              <a:rPr lang="en-US" b="1" dirty="0">
                <a:solidFill>
                  <a:schemeClr val="tx1"/>
                </a:solidFill>
                <a:latin typeface="+mn-lt"/>
              </a:rPr>
              <a:t>:</a:t>
            </a:r>
            <a:endParaRPr lang="en-US" dirty="0">
              <a:solidFill>
                <a:schemeClr val="tx1"/>
              </a:solidFill>
              <a:latin typeface="+mn-lt"/>
            </a:endParaRP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chemeClr val="accent1"/>
                </a:solidFill>
                <a:latin typeface="+mn-lt"/>
              </a:rPr>
              <a:t>Variety</a:t>
            </a:r>
            <a:r>
              <a:rPr lang="en-US" b="1" dirty="0">
                <a:solidFill>
                  <a:schemeClr val="tx1"/>
                </a:solidFill>
                <a:latin typeface="+mn-lt"/>
              </a:rPr>
              <a:t>:</a:t>
            </a:r>
            <a:r>
              <a:rPr lang="en-US" dirty="0">
                <a:solidFill>
                  <a:schemeClr val="tx1"/>
                </a:solidFill>
                <a:latin typeface="+mn-lt"/>
              </a:rPr>
              <a:t> Known for its trendy and curated collection, focusing on contemporary fashion and unique styles. </a:t>
            </a:r>
            <a:r>
              <a:rPr lang="en-US" dirty="0" err="1">
                <a:solidFill>
                  <a:schemeClr val="tx1"/>
                </a:solidFill>
                <a:latin typeface="+mn-lt"/>
              </a:rPr>
              <a:t>Ajio</a:t>
            </a:r>
            <a:r>
              <a:rPr lang="en-US" dirty="0">
                <a:solidFill>
                  <a:schemeClr val="tx1"/>
                </a:solidFill>
                <a:latin typeface="+mn-lt"/>
              </a:rPr>
              <a:t> emphasizes on exclusive and trendy pieces.</a:t>
            </a:r>
          </a:p>
          <a:p>
            <a:pPr>
              <a:buFont typeface="Arial" panose="020B0604020202020204" pitchFamily="34" charset="0"/>
              <a:buChar char="•"/>
            </a:pPr>
            <a:endParaRPr lang="en-US" b="1" dirty="0">
              <a:solidFill>
                <a:schemeClr val="tx1"/>
              </a:solidFill>
              <a:latin typeface="+mn-lt"/>
            </a:endParaRPr>
          </a:p>
          <a:p>
            <a:pPr>
              <a:buFont typeface="Arial" panose="020B0604020202020204" pitchFamily="34" charset="0"/>
              <a:buChar char="•"/>
            </a:pPr>
            <a:r>
              <a:rPr lang="en-US" b="1" dirty="0">
                <a:solidFill>
                  <a:schemeClr val="tx2"/>
                </a:solidFill>
                <a:latin typeface="+mn-lt"/>
              </a:rPr>
              <a:t>Brands:</a:t>
            </a:r>
            <a:r>
              <a:rPr lang="en-US" dirty="0">
                <a:solidFill>
                  <a:schemeClr val="tx2"/>
                </a:solidFill>
                <a:latin typeface="+mn-lt"/>
              </a:rPr>
              <a:t> </a:t>
            </a:r>
            <a:r>
              <a:rPr lang="en-US" dirty="0">
                <a:solidFill>
                  <a:schemeClr val="tx1"/>
                </a:solidFill>
                <a:latin typeface="+mn-lt"/>
              </a:rPr>
              <a:t>Carries a selection of both established and emerging brands, with a strong focus on fashion-forward items.</a:t>
            </a:r>
          </a:p>
          <a:p>
            <a:pPr marL="742950" lvl="1" indent="-285750">
              <a:buFont typeface="Arial" panose="020B0604020202020204" pitchFamily="34" charset="0"/>
              <a:buChar char="•"/>
            </a:pPr>
            <a:endParaRPr lang="en-US" dirty="0">
              <a:solidFill>
                <a:schemeClr val="tx1"/>
              </a:solidFill>
              <a:latin typeface="+mn-lt"/>
            </a:endParaRPr>
          </a:p>
          <a:p>
            <a:endParaRPr lang="en-US" dirty="0">
              <a:latin typeface="+mn-lt"/>
            </a:endParaRPr>
          </a:p>
          <a:p>
            <a:endParaRPr lang="en-IN" dirty="0"/>
          </a:p>
        </p:txBody>
      </p:sp>
    </p:spTree>
    <p:extLst>
      <p:ext uri="{BB962C8B-B14F-4D97-AF65-F5344CB8AC3E}">
        <p14:creationId xmlns:p14="http://schemas.microsoft.com/office/powerpoint/2010/main" val="2464608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81FD6-A7BD-6B6E-A3F0-81A5729C1F42}"/>
              </a:ext>
            </a:extLst>
          </p:cNvPr>
          <p:cNvSpPr txBox="1"/>
          <p:nvPr/>
        </p:nvSpPr>
        <p:spPr>
          <a:xfrm>
            <a:off x="129540" y="220980"/>
            <a:ext cx="8892540" cy="4339650"/>
          </a:xfrm>
          <a:prstGeom prst="rect">
            <a:avLst/>
          </a:prstGeom>
          <a:noFill/>
        </p:spPr>
        <p:txBody>
          <a:bodyPr wrap="square" rtlCol="0">
            <a:spAutoFit/>
          </a:bodyPr>
          <a:lstStyle/>
          <a:p>
            <a:r>
              <a:rPr lang="en-US" sz="1800" b="1" dirty="0">
                <a:latin typeface="+mn-lt"/>
              </a:rPr>
              <a:t>2. PRICING</a:t>
            </a:r>
          </a:p>
          <a:p>
            <a:endParaRPr lang="en-US" sz="1600" b="1" dirty="0">
              <a:latin typeface="+mn-lt"/>
            </a:endParaRPr>
          </a:p>
          <a:p>
            <a:r>
              <a:rPr lang="en-US" b="1" dirty="0">
                <a:latin typeface="+mn-lt"/>
              </a:rPr>
              <a:t>Myntra:</a:t>
            </a:r>
          </a:p>
          <a:p>
            <a:pPr marL="285750" indent="-285750">
              <a:buFont typeface="Arial" panose="020B0604020202020204" pitchFamily="34" charset="0"/>
              <a:buChar char="•"/>
            </a:pPr>
            <a:r>
              <a:rPr lang="en-US" b="1" dirty="0">
                <a:solidFill>
                  <a:schemeClr val="accent1"/>
                </a:solidFill>
                <a:latin typeface="+mn-lt"/>
              </a:rPr>
              <a:t>Pricing Strategy</a:t>
            </a:r>
            <a:r>
              <a:rPr lang="en-US" b="1" dirty="0">
                <a:latin typeface="+mn-lt"/>
              </a:rPr>
              <a:t>:</a:t>
            </a:r>
            <a:r>
              <a:rPr lang="en-US" dirty="0">
                <a:latin typeface="+mn-lt"/>
              </a:rPr>
              <a:t> Offers a range of products from affordable to high-end. Frequent sales, discounts, and promotions are a key feature.</a:t>
            </a:r>
          </a:p>
          <a:p>
            <a:pPr marL="285750" indent="-285750">
              <a:buFont typeface="Arial" panose="020B0604020202020204" pitchFamily="34" charset="0"/>
              <a:buChar char="•"/>
            </a:pPr>
            <a:endParaRPr lang="en-US" b="1" dirty="0">
              <a:latin typeface="+mn-lt"/>
            </a:endParaRPr>
          </a:p>
          <a:p>
            <a:pPr marL="285750" indent="-285750">
              <a:buFont typeface="Arial" panose="020B0604020202020204" pitchFamily="34" charset="0"/>
              <a:buChar char="•"/>
            </a:pPr>
            <a:r>
              <a:rPr lang="en-US" b="1" dirty="0">
                <a:solidFill>
                  <a:schemeClr val="accent4"/>
                </a:solidFill>
                <a:latin typeface="+mn-lt"/>
              </a:rPr>
              <a:t>Positioning</a:t>
            </a:r>
            <a:r>
              <a:rPr lang="en-US" b="1" dirty="0">
                <a:latin typeface="+mn-lt"/>
              </a:rPr>
              <a:t>:</a:t>
            </a:r>
            <a:r>
              <a:rPr lang="en-US" dirty="0">
                <a:latin typeface="+mn-lt"/>
              </a:rPr>
              <a:t> Positioned as a mid-to-premium fashion retailer, often providing good value for money with occasional premium products.</a:t>
            </a:r>
          </a:p>
          <a:p>
            <a:pPr>
              <a:buFont typeface="Arial" panose="020B0604020202020204" pitchFamily="34" charset="0"/>
              <a:buChar char="•"/>
            </a:pPr>
            <a:endParaRPr lang="en-US" dirty="0">
              <a:latin typeface="+mn-lt"/>
            </a:endParaRPr>
          </a:p>
          <a:p>
            <a:r>
              <a:rPr lang="en-US" b="1" dirty="0">
                <a:latin typeface="+mn-lt"/>
              </a:rPr>
              <a:t>Competitors:</a:t>
            </a:r>
          </a:p>
          <a:p>
            <a:endParaRPr lang="en-US" dirty="0">
              <a:latin typeface="+mn-lt"/>
            </a:endParaRPr>
          </a:p>
          <a:p>
            <a:pPr>
              <a:buFont typeface="Arial" panose="020B0604020202020204" pitchFamily="34" charset="0"/>
              <a:buChar char="•"/>
            </a:pPr>
            <a:r>
              <a:rPr lang="en-US" b="1" dirty="0">
                <a:latin typeface="+mn-lt"/>
              </a:rPr>
              <a:t>Amazon Fashion:</a:t>
            </a:r>
          </a:p>
          <a:p>
            <a:pPr>
              <a:buFont typeface="Arial" panose="020B0604020202020204" pitchFamily="34" charset="0"/>
              <a:buChar char="•"/>
            </a:pPr>
            <a:endParaRPr lang="en-US" b="1" dirty="0">
              <a:latin typeface="+mn-lt"/>
            </a:endParaRPr>
          </a:p>
          <a:p>
            <a:pPr>
              <a:buFont typeface="Arial" panose="020B0604020202020204" pitchFamily="34" charset="0"/>
              <a:buChar char="•"/>
            </a:pPr>
            <a:r>
              <a:rPr lang="en-US" b="1" dirty="0">
                <a:latin typeface="+mn-lt"/>
              </a:rPr>
              <a:t>   </a:t>
            </a:r>
            <a:r>
              <a:rPr lang="en-US" b="1" dirty="0">
                <a:solidFill>
                  <a:schemeClr val="accent1"/>
                </a:solidFill>
                <a:latin typeface="+mn-lt"/>
              </a:rPr>
              <a:t>Pricing Strategy</a:t>
            </a:r>
            <a:r>
              <a:rPr lang="en-US" b="1" dirty="0">
                <a:latin typeface="+mn-lt"/>
              </a:rPr>
              <a:t>:</a:t>
            </a:r>
            <a:r>
              <a:rPr lang="en-US" dirty="0">
                <a:latin typeface="+mn-lt"/>
              </a:rPr>
              <a:t> Generally competitive with a focus on value and affordability. Offers frequent discounts and deals.</a:t>
            </a:r>
          </a:p>
          <a:p>
            <a:pPr>
              <a:buFont typeface="Arial" panose="020B0604020202020204" pitchFamily="34" charset="0"/>
              <a:buChar char="•"/>
            </a:pPr>
            <a:endParaRPr lang="en-US" b="1" dirty="0">
              <a:latin typeface="+mn-lt"/>
            </a:endParaRPr>
          </a:p>
          <a:p>
            <a:pPr>
              <a:buFont typeface="Arial" panose="020B0604020202020204" pitchFamily="34" charset="0"/>
              <a:buChar char="•"/>
            </a:pPr>
            <a:r>
              <a:rPr lang="en-US" b="1" dirty="0">
                <a:solidFill>
                  <a:schemeClr val="accent4"/>
                </a:solidFill>
                <a:latin typeface="+mn-lt"/>
              </a:rPr>
              <a:t>   Positioning</a:t>
            </a:r>
            <a:r>
              <a:rPr lang="en-US" b="1" dirty="0">
                <a:latin typeface="+mn-lt"/>
              </a:rPr>
              <a:t>:</a:t>
            </a:r>
            <a:r>
              <a:rPr lang="en-US" dirty="0">
                <a:latin typeface="+mn-lt"/>
              </a:rPr>
              <a:t> Known for its wide price range, catering to budget-conscious and premium customers alike.</a:t>
            </a:r>
          </a:p>
          <a:p>
            <a:pPr marL="742950" lvl="1" indent="-285750">
              <a:buFont typeface="Arial" panose="020B0604020202020204" pitchFamily="34" charset="0"/>
              <a:buChar char="•"/>
            </a:pPr>
            <a:endParaRPr lang="en-US" sz="1600" dirty="0">
              <a:latin typeface="+mn-lt"/>
            </a:endParaRPr>
          </a:p>
          <a:p>
            <a:endParaRPr lang="en-IN" sz="1600" dirty="0"/>
          </a:p>
        </p:txBody>
      </p:sp>
    </p:spTree>
    <p:extLst>
      <p:ext uri="{BB962C8B-B14F-4D97-AF65-F5344CB8AC3E}">
        <p14:creationId xmlns:p14="http://schemas.microsoft.com/office/powerpoint/2010/main" val="2241257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9EADB-394A-1F31-D122-B0B36D334CA5}"/>
              </a:ext>
            </a:extLst>
          </p:cNvPr>
          <p:cNvSpPr txBox="1"/>
          <p:nvPr/>
        </p:nvSpPr>
        <p:spPr>
          <a:xfrm>
            <a:off x="236220" y="182880"/>
            <a:ext cx="8763000" cy="3539430"/>
          </a:xfrm>
          <a:prstGeom prst="rect">
            <a:avLst/>
          </a:prstGeom>
          <a:noFill/>
        </p:spPr>
        <p:txBody>
          <a:bodyPr wrap="square" rtlCol="0">
            <a:spAutoFit/>
          </a:bodyPr>
          <a:lstStyle/>
          <a:p>
            <a:r>
              <a:rPr lang="en-US" b="1" dirty="0">
                <a:latin typeface="+mn-lt"/>
              </a:rPr>
              <a:t>Flipkart:</a:t>
            </a:r>
          </a:p>
          <a:p>
            <a:pPr>
              <a:buFont typeface="Arial" panose="020B0604020202020204" pitchFamily="34" charset="0"/>
              <a:buChar char="•"/>
            </a:pPr>
            <a:endParaRPr lang="en-US" b="1" dirty="0">
              <a:latin typeface="+mn-lt"/>
            </a:endParaRPr>
          </a:p>
          <a:p>
            <a:pPr>
              <a:buFont typeface="Arial" panose="020B0604020202020204" pitchFamily="34" charset="0"/>
              <a:buChar char="•"/>
            </a:pPr>
            <a:r>
              <a:rPr lang="en-US" b="1" dirty="0">
                <a:latin typeface="+mn-lt"/>
              </a:rPr>
              <a:t> </a:t>
            </a:r>
            <a:r>
              <a:rPr lang="en-US" b="1" dirty="0">
                <a:solidFill>
                  <a:schemeClr val="accent1"/>
                </a:solidFill>
                <a:latin typeface="+mn-lt"/>
              </a:rPr>
              <a:t>Pricing Strategy</a:t>
            </a:r>
            <a:r>
              <a:rPr lang="en-US" b="1" dirty="0">
                <a:latin typeface="+mn-lt"/>
              </a:rPr>
              <a:t>:</a:t>
            </a:r>
            <a:r>
              <a:rPr lang="en-US" dirty="0">
                <a:latin typeface="+mn-lt"/>
              </a:rPr>
              <a:t> Competitive pricing with a focus on affordability. Regular sales and promotions to attract price-sensitive customers.</a:t>
            </a:r>
          </a:p>
          <a:p>
            <a:pPr>
              <a:buFont typeface="Arial" panose="020B0604020202020204" pitchFamily="34" charset="0"/>
              <a:buChar char="•"/>
            </a:pPr>
            <a:endParaRPr lang="en-US" b="1" dirty="0">
              <a:latin typeface="+mn-lt"/>
            </a:endParaRPr>
          </a:p>
          <a:p>
            <a:pPr>
              <a:buFont typeface="Arial" panose="020B0604020202020204" pitchFamily="34" charset="0"/>
              <a:buChar char="•"/>
            </a:pPr>
            <a:r>
              <a:rPr lang="en-US" b="1" dirty="0">
                <a:latin typeface="+mn-lt"/>
              </a:rPr>
              <a:t> </a:t>
            </a:r>
            <a:r>
              <a:rPr lang="en-US" b="1" dirty="0">
                <a:solidFill>
                  <a:schemeClr val="accent4"/>
                </a:solidFill>
                <a:latin typeface="+mn-lt"/>
              </a:rPr>
              <a:t>Positioning</a:t>
            </a:r>
            <a:r>
              <a:rPr lang="en-US" b="1" dirty="0">
                <a:latin typeface="+mn-lt"/>
              </a:rPr>
              <a:t>:</a:t>
            </a:r>
            <a:r>
              <a:rPr lang="en-US" dirty="0">
                <a:latin typeface="+mn-lt"/>
              </a:rPr>
              <a:t> Strong in the budget to mid-range segment, with efforts to offer value for money.</a:t>
            </a:r>
          </a:p>
          <a:p>
            <a:pPr>
              <a:buFont typeface="Arial" panose="020B0604020202020204" pitchFamily="34" charset="0"/>
              <a:buChar char="•"/>
            </a:pPr>
            <a:endParaRPr lang="en-US" dirty="0">
              <a:latin typeface="+mn-lt"/>
            </a:endParaRPr>
          </a:p>
          <a:p>
            <a:r>
              <a:rPr lang="en-US" b="1" dirty="0" err="1"/>
              <a:t>Ajio</a:t>
            </a:r>
            <a:r>
              <a:rPr lang="en-US" b="1" dirty="0"/>
              <a:t>:</a:t>
            </a:r>
            <a:endParaRPr lang="en-US" dirty="0"/>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accent1"/>
                </a:solidFill>
              </a:rPr>
              <a:t>Pricing Strategy</a:t>
            </a:r>
            <a:r>
              <a:rPr lang="en-US" b="1" dirty="0"/>
              <a:t>:</a:t>
            </a:r>
            <a:r>
              <a:rPr lang="en-US" dirty="0"/>
              <a:t> Competitive pricing with an emphasis on trendy, exclusive items. Offers regular sales and discounts.</a:t>
            </a:r>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accent4"/>
                </a:solidFill>
              </a:rPr>
              <a:t>Positioning:</a:t>
            </a:r>
            <a:r>
              <a:rPr lang="en-US" dirty="0"/>
              <a:t> Known for stylish and trendy fashion at competitive prices, often targeting a younger demographic.</a:t>
            </a:r>
          </a:p>
          <a:p>
            <a:pPr>
              <a:buFont typeface="Arial" panose="020B0604020202020204" pitchFamily="34" charset="0"/>
              <a:buChar char="•"/>
            </a:pPr>
            <a:endParaRPr lang="en-US" dirty="0">
              <a:latin typeface="+mn-lt"/>
            </a:endParaRPr>
          </a:p>
          <a:p>
            <a:endParaRPr lang="en-IN" dirty="0"/>
          </a:p>
        </p:txBody>
      </p:sp>
    </p:spTree>
    <p:extLst>
      <p:ext uri="{BB962C8B-B14F-4D97-AF65-F5344CB8AC3E}">
        <p14:creationId xmlns:p14="http://schemas.microsoft.com/office/powerpoint/2010/main" val="3518320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3E7501-0563-ADCD-4A8C-7842E7549780}"/>
              </a:ext>
            </a:extLst>
          </p:cNvPr>
          <p:cNvSpPr txBox="1"/>
          <p:nvPr/>
        </p:nvSpPr>
        <p:spPr>
          <a:xfrm>
            <a:off x="217170" y="466444"/>
            <a:ext cx="8709660" cy="5047536"/>
          </a:xfrm>
          <a:prstGeom prst="rect">
            <a:avLst/>
          </a:prstGeom>
          <a:noFill/>
        </p:spPr>
        <p:txBody>
          <a:bodyPr wrap="square" rtlCol="0">
            <a:spAutoFit/>
          </a:bodyPr>
          <a:lstStyle/>
          <a:p>
            <a:r>
              <a:rPr lang="en-US" b="1" dirty="0"/>
              <a:t>3. </a:t>
            </a:r>
            <a:r>
              <a:rPr lang="en-US" sz="1600" b="1" dirty="0"/>
              <a:t>CUSTOMER SATISFACTION</a:t>
            </a:r>
          </a:p>
          <a:p>
            <a:endParaRPr lang="en-US" sz="1200" b="1" dirty="0"/>
          </a:p>
          <a:p>
            <a:pPr algn="just"/>
            <a:r>
              <a:rPr lang="en-US" b="1" dirty="0"/>
              <a:t>Myntra:</a:t>
            </a:r>
          </a:p>
          <a:p>
            <a:pPr algn="just"/>
            <a:endParaRPr lang="en-US" dirty="0"/>
          </a:p>
          <a:p>
            <a:pPr algn="just">
              <a:buFont typeface="Arial" panose="020B0604020202020204" pitchFamily="34" charset="0"/>
              <a:buChar char="•"/>
            </a:pPr>
            <a:r>
              <a:rPr lang="en-US" b="1" dirty="0">
                <a:solidFill>
                  <a:schemeClr val="accent5"/>
                </a:solidFill>
              </a:rPr>
              <a:t>Strengths</a:t>
            </a:r>
            <a:r>
              <a:rPr lang="en-US" b="1" dirty="0"/>
              <a:t>:</a:t>
            </a:r>
            <a:r>
              <a:rPr lang="en-US" dirty="0"/>
              <a:t> Known for a user-friendly platform, extensive product range, and efficient delivery. Offers a robust return policy and customer support.</a:t>
            </a:r>
          </a:p>
          <a:p>
            <a:pPr algn="just"/>
            <a:endParaRPr lang="en-US" dirty="0"/>
          </a:p>
          <a:p>
            <a:pPr algn="just">
              <a:buFont typeface="Arial" panose="020B0604020202020204" pitchFamily="34" charset="0"/>
              <a:buChar char="•"/>
            </a:pPr>
            <a:r>
              <a:rPr lang="en-US" b="1" dirty="0">
                <a:solidFill>
                  <a:srgbClr val="9966FF"/>
                </a:solidFill>
              </a:rPr>
              <a:t>Weaknesses</a:t>
            </a:r>
            <a:r>
              <a:rPr lang="en-US" b="1" dirty="0"/>
              <a:t>:</a:t>
            </a:r>
            <a:r>
              <a:rPr lang="en-US" dirty="0"/>
              <a:t> Customer complaints often revolve around delivery issues, customer service, and occasional product quality concerns.</a:t>
            </a:r>
          </a:p>
          <a:p>
            <a:pPr algn="just"/>
            <a:endParaRPr lang="en-US" dirty="0"/>
          </a:p>
          <a:p>
            <a:pPr algn="just"/>
            <a:r>
              <a:rPr lang="en-US" b="1" dirty="0"/>
              <a:t>Competitors:</a:t>
            </a:r>
          </a:p>
          <a:p>
            <a:pPr algn="just"/>
            <a:endParaRPr lang="en-US" dirty="0"/>
          </a:p>
          <a:p>
            <a:pPr algn="just"/>
            <a:r>
              <a:rPr lang="en-US" b="1" dirty="0"/>
              <a:t>Amazon Fashion:</a:t>
            </a:r>
          </a:p>
          <a:p>
            <a:pPr algn="just">
              <a:buFont typeface="Arial" panose="020B0604020202020204" pitchFamily="34" charset="0"/>
              <a:buChar char="•"/>
            </a:pPr>
            <a:endParaRPr lang="en-US" b="1" dirty="0"/>
          </a:p>
          <a:p>
            <a:pPr algn="just">
              <a:buFont typeface="Arial" panose="020B0604020202020204" pitchFamily="34" charset="0"/>
              <a:buChar char="•"/>
            </a:pPr>
            <a:r>
              <a:rPr lang="en-US" b="1" dirty="0">
                <a:solidFill>
                  <a:schemeClr val="accent5"/>
                </a:solidFill>
              </a:rPr>
              <a:t>Strengths</a:t>
            </a:r>
            <a:r>
              <a:rPr lang="en-US" b="1" dirty="0"/>
              <a:t>:</a:t>
            </a:r>
            <a:r>
              <a:rPr lang="en-US" dirty="0"/>
              <a:t> Strong reputation for customer service, fast delivery, and a hassle-free return process. Large scale and reliability contribute to high customer satisfaction.</a:t>
            </a:r>
          </a:p>
          <a:p>
            <a:pPr algn="just">
              <a:buFont typeface="Arial" panose="020B0604020202020204" pitchFamily="34" charset="0"/>
              <a:buChar char="•"/>
            </a:pPr>
            <a:endParaRPr lang="en-US" dirty="0"/>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9966FF"/>
                </a:solidFill>
                <a:effectLst/>
                <a:latin typeface="+mn-lt"/>
              </a:rPr>
              <a:t>Weaknesses</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Occasional issues with third-party sellers and product quality can affect overall satisfaction.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n-lt"/>
            </a:endParaRPr>
          </a:p>
          <a:p>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4147233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A64BC8-1816-B6E9-83AC-0A21E28F2D13}"/>
              </a:ext>
            </a:extLst>
          </p:cNvPr>
          <p:cNvSpPr txBox="1"/>
          <p:nvPr/>
        </p:nvSpPr>
        <p:spPr>
          <a:xfrm>
            <a:off x="125730" y="393242"/>
            <a:ext cx="8892540" cy="3323987"/>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Flipkart: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5"/>
                </a:solidFill>
                <a:effectLst/>
                <a:latin typeface="+mn-lt"/>
              </a:rPr>
              <a:t>Strengths:</a:t>
            </a:r>
            <a:r>
              <a:rPr kumimoji="0" lang="en-US" altLang="en-US" b="0" i="0" u="none" strike="noStrike" cap="none" normalizeH="0" baseline="0" dirty="0">
                <a:ln>
                  <a:noFill/>
                </a:ln>
                <a:solidFill>
                  <a:schemeClr val="accent5"/>
                </a:solidFill>
                <a:effectLst/>
                <a:latin typeface="+mn-lt"/>
              </a:rPr>
              <a:t> </a:t>
            </a:r>
            <a:r>
              <a:rPr kumimoji="0" lang="en-US" altLang="en-US" b="0" i="0" u="none" strike="noStrike" cap="none" normalizeH="0" baseline="0" dirty="0">
                <a:ln>
                  <a:noFill/>
                </a:ln>
                <a:solidFill>
                  <a:schemeClr val="tx1"/>
                </a:solidFill>
                <a:effectLst/>
                <a:latin typeface="+mn-lt"/>
              </a:rPr>
              <a:t>Good customer service, competitive pricing, and frequent promotions. Generally reliable delivery and return services.</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9966FF"/>
                </a:solidFill>
                <a:effectLst/>
                <a:latin typeface="+mn-lt"/>
              </a:rPr>
              <a:t>Weaknesses</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Similar to Myntra, issues with delivery and product quality can sometimes arise.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tx1"/>
                </a:solidFill>
                <a:effectLst/>
                <a:latin typeface="+mn-lt"/>
              </a:rPr>
              <a:t>Ajio</a:t>
            </a:r>
            <a:r>
              <a:rPr kumimoji="0" lang="en-US" altLang="en-US" b="1"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5"/>
                </a:solidFill>
                <a:effectLst/>
                <a:latin typeface="+mn-lt"/>
              </a:rPr>
              <a:t>Strengths</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Positive feedback for trendy selections and good customer service. Efficient return and exchange policies.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9966FF"/>
                </a:solidFill>
                <a:effectLst/>
                <a:latin typeface="+mn-lt"/>
              </a:rPr>
              <a:t>Weaknesses</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Delivery times and occasional product quality issues can impact customer satisfaction.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n-lt"/>
            </a:endParaRPr>
          </a:p>
          <a:p>
            <a:r>
              <a:rPr lang="en-IN" dirty="0"/>
              <a:t> </a:t>
            </a:r>
          </a:p>
        </p:txBody>
      </p:sp>
    </p:spTree>
    <p:extLst>
      <p:ext uri="{BB962C8B-B14F-4D97-AF65-F5344CB8AC3E}">
        <p14:creationId xmlns:p14="http://schemas.microsoft.com/office/powerpoint/2010/main" val="391052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C9E94F-910C-96D0-F619-336A84A00C20}"/>
              </a:ext>
            </a:extLst>
          </p:cNvPr>
          <p:cNvSpPr txBox="1"/>
          <p:nvPr/>
        </p:nvSpPr>
        <p:spPr>
          <a:xfrm>
            <a:off x="160020" y="167640"/>
            <a:ext cx="8839200" cy="4185761"/>
          </a:xfrm>
          <a:prstGeom prst="rect">
            <a:avLst/>
          </a:prstGeom>
          <a:noFill/>
        </p:spPr>
        <p:txBody>
          <a:bodyPr wrap="square" rtlCol="0">
            <a:spAutoFit/>
          </a:bodyPr>
          <a:lstStyle/>
          <a:p>
            <a:r>
              <a:rPr lang="en-US" sz="1600" b="1" dirty="0"/>
              <a:t>4</a:t>
            </a:r>
            <a:r>
              <a:rPr lang="en-US" b="1" dirty="0"/>
              <a:t>. </a:t>
            </a:r>
            <a:r>
              <a:rPr lang="en-US" sz="1600" b="1" dirty="0"/>
              <a:t>SOCIAL MEDIA PRESENCE</a:t>
            </a:r>
            <a:endParaRPr lang="en-US" b="1" dirty="0"/>
          </a:p>
          <a:p>
            <a:endParaRPr lang="en-US" b="1" dirty="0"/>
          </a:p>
          <a:p>
            <a:r>
              <a:rPr lang="en-US" b="1" dirty="0"/>
              <a:t>Myntra:</a:t>
            </a:r>
          </a:p>
          <a:p>
            <a:endParaRPr lang="en-US" dirty="0"/>
          </a:p>
          <a:p>
            <a:pPr>
              <a:buFont typeface="Arial" panose="020B0604020202020204" pitchFamily="34" charset="0"/>
              <a:buChar char="•"/>
            </a:pPr>
            <a:r>
              <a:rPr lang="en-US" b="1" dirty="0">
                <a:solidFill>
                  <a:schemeClr val="bg2"/>
                </a:solidFill>
              </a:rPr>
              <a:t>Social Media Strategy</a:t>
            </a:r>
            <a:r>
              <a:rPr lang="en-US" b="1" dirty="0"/>
              <a:t>:</a:t>
            </a:r>
            <a:r>
              <a:rPr lang="en-US" dirty="0"/>
              <a:t> Active on platforms like Instagram, Facebook, and Twitter. Uses social media for brand promotion, influencer collaborations, and customer engagement.</a:t>
            </a:r>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accent3"/>
                </a:solidFill>
              </a:rPr>
              <a:t>Content</a:t>
            </a:r>
            <a:r>
              <a:rPr lang="en-US" b="1" dirty="0"/>
              <a:t>:</a:t>
            </a:r>
            <a:r>
              <a:rPr lang="en-US" dirty="0"/>
              <a:t> Focuses on fashion trends, new arrivals, and promotional offers. Engages with users through interactive content and collaborations with fashion influencers.</a:t>
            </a:r>
          </a:p>
          <a:p>
            <a:endParaRPr lang="en-US" dirty="0"/>
          </a:p>
          <a:p>
            <a:r>
              <a:rPr lang="en-US" b="1" dirty="0"/>
              <a:t>Competitors:</a:t>
            </a:r>
          </a:p>
          <a:p>
            <a:endParaRPr lang="en-US" dirty="0"/>
          </a:p>
          <a:p>
            <a:r>
              <a:rPr lang="en-US" b="1" dirty="0"/>
              <a:t>Amazon Fashion:</a:t>
            </a:r>
            <a:endParaRPr lang="en-US" dirty="0"/>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bg2"/>
                </a:solidFill>
              </a:rPr>
              <a:t>Social Media Strategy</a:t>
            </a:r>
            <a:r>
              <a:rPr lang="en-US" b="1" dirty="0"/>
              <a:t>:</a:t>
            </a:r>
            <a:r>
              <a:rPr lang="en-US" dirty="0"/>
              <a:t> Leverages Amazon’s vast network to promote products and deals. Engages users with promotions and exclusive offers.</a:t>
            </a:r>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accent3"/>
                </a:solidFill>
              </a:rPr>
              <a:t>Content:</a:t>
            </a:r>
            <a:r>
              <a:rPr lang="en-US" dirty="0"/>
              <a:t> Emphasizes deals, product features, and customer reviews.</a:t>
            </a:r>
          </a:p>
          <a:p>
            <a:endParaRPr lang="en-IN" dirty="0"/>
          </a:p>
        </p:txBody>
      </p:sp>
    </p:spTree>
    <p:extLst>
      <p:ext uri="{BB962C8B-B14F-4D97-AF65-F5344CB8AC3E}">
        <p14:creationId xmlns:p14="http://schemas.microsoft.com/office/powerpoint/2010/main" val="293680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22"/>
          <p:cNvGrpSpPr/>
          <p:nvPr/>
        </p:nvGrpSpPr>
        <p:grpSpPr>
          <a:xfrm>
            <a:off x="2903612" y="966230"/>
            <a:ext cx="3336776" cy="3515840"/>
            <a:chOff x="2903612" y="966230"/>
            <a:chExt cx="3336776" cy="3515840"/>
          </a:xfrm>
        </p:grpSpPr>
        <p:grpSp>
          <p:nvGrpSpPr>
            <p:cNvPr id="352" name="Google Shape;352;p22"/>
            <p:cNvGrpSpPr/>
            <p:nvPr/>
          </p:nvGrpSpPr>
          <p:grpSpPr>
            <a:xfrm>
              <a:off x="2903612" y="966230"/>
              <a:ext cx="3336776" cy="3515840"/>
              <a:chOff x="3189980" y="852175"/>
              <a:chExt cx="3435371" cy="3619726"/>
            </a:xfrm>
          </p:grpSpPr>
          <p:sp>
            <p:nvSpPr>
              <p:cNvPr id="353" name="Google Shape;353;p22"/>
              <p:cNvSpPr/>
              <p:nvPr/>
            </p:nvSpPr>
            <p:spPr>
              <a:xfrm>
                <a:off x="4073650" y="43316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4093982" y="44314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4105161" y="43925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4226105" y="43946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4213878" y="43956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4204725" y="43915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4198647" y="43854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4095030" y="44302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4088882" y="43803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4162105" y="44220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4138699" y="44445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4125493" y="44368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4110541" y="44358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4101109" y="44362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4116340" y="43589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4125493" y="44078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2"/>
              <p:cNvGrpSpPr/>
              <p:nvPr/>
            </p:nvGrpSpPr>
            <p:grpSpPr>
              <a:xfrm>
                <a:off x="3189980" y="852175"/>
                <a:ext cx="3435371" cy="3611114"/>
                <a:chOff x="3189980" y="852175"/>
                <a:chExt cx="3435371" cy="3611114"/>
              </a:xfrm>
            </p:grpSpPr>
            <p:sp>
              <p:nvSpPr>
                <p:cNvPr id="370" name="Google Shape;370;p22"/>
                <p:cNvSpPr/>
                <p:nvPr/>
              </p:nvSpPr>
              <p:spPr>
                <a:xfrm>
                  <a:off x="5551178" y="1926278"/>
                  <a:ext cx="199269" cy="205348"/>
                </a:xfrm>
                <a:custGeom>
                  <a:avLst/>
                  <a:gdLst/>
                  <a:ahLst/>
                  <a:cxnLst/>
                  <a:rect l="l" t="t" r="r" b="b"/>
                  <a:pathLst>
                    <a:path w="2852" h="2939" extrusionOk="0">
                      <a:moveTo>
                        <a:pt x="2226" y="1"/>
                      </a:moveTo>
                      <a:lnTo>
                        <a:pt x="2226" y="1"/>
                      </a:lnTo>
                      <a:cubicBezTo>
                        <a:pt x="2226" y="15"/>
                        <a:pt x="1" y="757"/>
                        <a:pt x="830" y="2939"/>
                      </a:cubicBezTo>
                      <a:cubicBezTo>
                        <a:pt x="830" y="2939"/>
                        <a:pt x="2851" y="2342"/>
                        <a:pt x="2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4812449" y="2346961"/>
                  <a:ext cx="144351" cy="148474"/>
                </a:xfrm>
                <a:custGeom>
                  <a:avLst/>
                  <a:gdLst/>
                  <a:ahLst/>
                  <a:cxnLst/>
                  <a:rect l="l" t="t" r="r" b="b"/>
                  <a:pathLst>
                    <a:path w="2066" h="2125" extrusionOk="0">
                      <a:moveTo>
                        <a:pt x="1673" y="1"/>
                      </a:moveTo>
                      <a:cubicBezTo>
                        <a:pt x="1673" y="1"/>
                        <a:pt x="0" y="466"/>
                        <a:pt x="553" y="2124"/>
                      </a:cubicBezTo>
                      <a:cubicBezTo>
                        <a:pt x="553" y="2124"/>
                        <a:pt x="2065" y="1746"/>
                        <a:pt x="1673"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3529997" y="1357960"/>
                  <a:ext cx="227706" cy="105224"/>
                </a:xfrm>
                <a:custGeom>
                  <a:avLst/>
                  <a:gdLst/>
                  <a:ahLst/>
                  <a:cxnLst/>
                  <a:rect l="l" t="t" r="r" b="b"/>
                  <a:pathLst>
                    <a:path w="3259" h="1506" extrusionOk="0">
                      <a:moveTo>
                        <a:pt x="1449" y="0"/>
                      </a:moveTo>
                      <a:cubicBezTo>
                        <a:pt x="1032" y="0"/>
                        <a:pt x="547" y="123"/>
                        <a:pt x="1" y="455"/>
                      </a:cubicBezTo>
                      <a:cubicBezTo>
                        <a:pt x="1" y="477"/>
                        <a:pt x="724" y="1506"/>
                        <a:pt x="1846" y="1506"/>
                      </a:cubicBezTo>
                      <a:cubicBezTo>
                        <a:pt x="2266" y="1506"/>
                        <a:pt x="2743" y="1361"/>
                        <a:pt x="3259" y="964"/>
                      </a:cubicBezTo>
                      <a:cubicBezTo>
                        <a:pt x="3259" y="964"/>
                        <a:pt x="2618" y="0"/>
                        <a:pt x="144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3884654" y="2497530"/>
                  <a:ext cx="235811" cy="109486"/>
                </a:xfrm>
                <a:custGeom>
                  <a:avLst/>
                  <a:gdLst/>
                  <a:ahLst/>
                  <a:cxnLst/>
                  <a:rect l="l" t="t" r="r" b="b"/>
                  <a:pathLst>
                    <a:path w="3375" h="1567" extrusionOk="0">
                      <a:moveTo>
                        <a:pt x="1968" y="1"/>
                      </a:moveTo>
                      <a:cubicBezTo>
                        <a:pt x="1383" y="1"/>
                        <a:pt x="681" y="239"/>
                        <a:pt x="1" y="1060"/>
                      </a:cubicBezTo>
                      <a:cubicBezTo>
                        <a:pt x="1" y="1060"/>
                        <a:pt x="688" y="1567"/>
                        <a:pt x="1535" y="1567"/>
                      </a:cubicBezTo>
                      <a:cubicBezTo>
                        <a:pt x="2130" y="1567"/>
                        <a:pt x="2804" y="1316"/>
                        <a:pt x="3375" y="464"/>
                      </a:cubicBezTo>
                      <a:cubicBezTo>
                        <a:pt x="3375" y="464"/>
                        <a:pt x="2783" y="1"/>
                        <a:pt x="196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4272848" y="2647749"/>
                  <a:ext cx="161609" cy="159653"/>
                </a:xfrm>
                <a:custGeom>
                  <a:avLst/>
                  <a:gdLst/>
                  <a:ahLst/>
                  <a:cxnLst/>
                  <a:rect l="l" t="t" r="r" b="b"/>
                  <a:pathLst>
                    <a:path w="2313" h="2285" extrusionOk="0">
                      <a:moveTo>
                        <a:pt x="1120" y="1"/>
                      </a:moveTo>
                      <a:cubicBezTo>
                        <a:pt x="1120" y="1"/>
                        <a:pt x="0" y="961"/>
                        <a:pt x="1091" y="2284"/>
                      </a:cubicBezTo>
                      <a:cubicBezTo>
                        <a:pt x="1091" y="2270"/>
                        <a:pt x="2313" y="1164"/>
                        <a:pt x="112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5294129" y="852175"/>
                  <a:ext cx="274379" cy="282554"/>
                </a:xfrm>
                <a:custGeom>
                  <a:avLst/>
                  <a:gdLst/>
                  <a:ahLst/>
                  <a:cxnLst/>
                  <a:rect l="l" t="t" r="r" b="b"/>
                  <a:pathLst>
                    <a:path w="3927" h="4044" extrusionOk="0">
                      <a:moveTo>
                        <a:pt x="3098" y="1"/>
                      </a:moveTo>
                      <a:cubicBezTo>
                        <a:pt x="3069" y="15"/>
                        <a:pt x="0" y="1033"/>
                        <a:pt x="1164" y="4044"/>
                      </a:cubicBezTo>
                      <a:cubicBezTo>
                        <a:pt x="1164" y="4044"/>
                        <a:pt x="3927" y="3215"/>
                        <a:pt x="309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5194006" y="889765"/>
                  <a:ext cx="160142" cy="158605"/>
                </a:xfrm>
                <a:custGeom>
                  <a:avLst/>
                  <a:gdLst/>
                  <a:ahLst/>
                  <a:cxnLst/>
                  <a:rect l="l" t="t" r="r" b="b"/>
                  <a:pathLst>
                    <a:path w="2292" h="2270" extrusionOk="0">
                      <a:moveTo>
                        <a:pt x="1171" y="1"/>
                      </a:moveTo>
                      <a:cubicBezTo>
                        <a:pt x="1171" y="1"/>
                        <a:pt x="1" y="1157"/>
                        <a:pt x="1215" y="2270"/>
                      </a:cubicBezTo>
                      <a:cubicBezTo>
                        <a:pt x="1215" y="2270"/>
                        <a:pt x="2291" y="1266"/>
                        <a:pt x="1171" y="1"/>
                      </a:cubicBezTo>
                      <a:cubicBezTo>
                        <a:pt x="1171" y="1"/>
                        <a:pt x="1171" y="1"/>
                        <a:pt x="117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6422030" y="1942138"/>
                  <a:ext cx="157627" cy="71756"/>
                </a:xfrm>
                <a:custGeom>
                  <a:avLst/>
                  <a:gdLst/>
                  <a:ahLst/>
                  <a:cxnLst/>
                  <a:rect l="l" t="t" r="r" b="b"/>
                  <a:pathLst>
                    <a:path w="2256" h="1027" extrusionOk="0">
                      <a:moveTo>
                        <a:pt x="1029" y="0"/>
                      </a:moveTo>
                      <a:cubicBezTo>
                        <a:pt x="734" y="0"/>
                        <a:pt x="390" y="91"/>
                        <a:pt x="1" y="341"/>
                      </a:cubicBezTo>
                      <a:lnTo>
                        <a:pt x="1" y="341"/>
                      </a:lnTo>
                      <a:cubicBezTo>
                        <a:pt x="1" y="341"/>
                        <a:pt x="1" y="340"/>
                        <a:pt x="1" y="340"/>
                      </a:cubicBezTo>
                      <a:lnTo>
                        <a:pt x="1" y="340"/>
                      </a:lnTo>
                      <a:cubicBezTo>
                        <a:pt x="1" y="340"/>
                        <a:pt x="1" y="341"/>
                        <a:pt x="1" y="341"/>
                      </a:cubicBezTo>
                      <a:cubicBezTo>
                        <a:pt x="1" y="341"/>
                        <a:pt x="1" y="341"/>
                        <a:pt x="1" y="341"/>
                      </a:cubicBezTo>
                      <a:lnTo>
                        <a:pt x="1" y="341"/>
                      </a:lnTo>
                      <a:cubicBezTo>
                        <a:pt x="17" y="357"/>
                        <a:pt x="514" y="1026"/>
                        <a:pt x="1270" y="1026"/>
                      </a:cubicBezTo>
                      <a:cubicBezTo>
                        <a:pt x="1564" y="1026"/>
                        <a:pt x="1896" y="926"/>
                        <a:pt x="2255" y="646"/>
                      </a:cubicBezTo>
                      <a:cubicBezTo>
                        <a:pt x="2255" y="646"/>
                        <a:pt x="1817" y="0"/>
                        <a:pt x="10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5664017" y="985276"/>
                  <a:ext cx="101661" cy="101731"/>
                </a:xfrm>
                <a:custGeom>
                  <a:avLst/>
                  <a:gdLst/>
                  <a:ahLst/>
                  <a:cxnLst/>
                  <a:rect l="l" t="t" r="r" b="b"/>
                  <a:pathLst>
                    <a:path w="1455" h="1456" extrusionOk="0">
                      <a:moveTo>
                        <a:pt x="844" y="1"/>
                      </a:moveTo>
                      <a:cubicBezTo>
                        <a:pt x="829" y="1"/>
                        <a:pt x="0" y="626"/>
                        <a:pt x="669" y="1455"/>
                      </a:cubicBezTo>
                      <a:cubicBezTo>
                        <a:pt x="669" y="1455"/>
                        <a:pt x="1454" y="903"/>
                        <a:pt x="844"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3908060" y="1160090"/>
                  <a:ext cx="256143" cy="248039"/>
                </a:xfrm>
                <a:custGeom>
                  <a:avLst/>
                  <a:gdLst/>
                  <a:ahLst/>
                  <a:cxnLst/>
                  <a:rect l="l" t="t" r="r" b="b"/>
                  <a:pathLst>
                    <a:path w="3666" h="3550" extrusionOk="0">
                      <a:moveTo>
                        <a:pt x="1280" y="0"/>
                      </a:moveTo>
                      <a:lnTo>
                        <a:pt x="1280" y="0"/>
                      </a:lnTo>
                      <a:cubicBezTo>
                        <a:pt x="1280" y="1"/>
                        <a:pt x="0" y="2386"/>
                        <a:pt x="2458" y="3549"/>
                      </a:cubicBezTo>
                      <a:cubicBezTo>
                        <a:pt x="2458" y="3549"/>
                        <a:pt x="3665" y="1440"/>
                        <a:pt x="128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4197668" y="1566590"/>
                  <a:ext cx="154483" cy="333350"/>
                </a:xfrm>
                <a:custGeom>
                  <a:avLst/>
                  <a:gdLst/>
                  <a:ahLst/>
                  <a:cxnLst/>
                  <a:rect l="l" t="t" r="r" b="b"/>
                  <a:pathLst>
                    <a:path w="2211" h="4771" extrusionOk="0">
                      <a:moveTo>
                        <a:pt x="713" y="0"/>
                      </a:moveTo>
                      <a:lnTo>
                        <a:pt x="0" y="262"/>
                      </a:lnTo>
                      <a:lnTo>
                        <a:pt x="349" y="2371"/>
                      </a:lnTo>
                      <a:cubicBezTo>
                        <a:pt x="393" y="2371"/>
                        <a:pt x="407" y="2385"/>
                        <a:pt x="436" y="2400"/>
                      </a:cubicBezTo>
                      <a:cubicBezTo>
                        <a:pt x="553" y="2443"/>
                        <a:pt x="640" y="2516"/>
                        <a:pt x="713" y="2603"/>
                      </a:cubicBezTo>
                      <a:cubicBezTo>
                        <a:pt x="829" y="2734"/>
                        <a:pt x="931" y="2880"/>
                        <a:pt x="1018" y="3025"/>
                      </a:cubicBezTo>
                      <a:lnTo>
                        <a:pt x="1382" y="3534"/>
                      </a:lnTo>
                      <a:cubicBezTo>
                        <a:pt x="1644" y="3898"/>
                        <a:pt x="1862" y="4232"/>
                        <a:pt x="2022" y="4480"/>
                      </a:cubicBezTo>
                      <a:cubicBezTo>
                        <a:pt x="2094" y="4596"/>
                        <a:pt x="2167" y="4698"/>
                        <a:pt x="2211" y="4771"/>
                      </a:cubicBezTo>
                      <a:lnTo>
                        <a:pt x="1774" y="3360"/>
                      </a:lnTo>
                      <a:cubicBezTo>
                        <a:pt x="1716" y="3272"/>
                        <a:pt x="1658" y="3185"/>
                        <a:pt x="1600" y="3112"/>
                      </a:cubicBezTo>
                      <a:cubicBezTo>
                        <a:pt x="1425" y="2923"/>
                        <a:pt x="1222" y="2763"/>
                        <a:pt x="1004" y="2633"/>
                      </a:cubicBezTo>
                      <a:cubicBezTo>
                        <a:pt x="785" y="2502"/>
                        <a:pt x="582" y="2327"/>
                        <a:pt x="436" y="2109"/>
                      </a:cubicBezTo>
                      <a:cubicBezTo>
                        <a:pt x="407" y="2036"/>
                        <a:pt x="364" y="1964"/>
                        <a:pt x="349" y="1891"/>
                      </a:cubicBezTo>
                      <a:lnTo>
                        <a:pt x="349" y="1804"/>
                      </a:lnTo>
                      <a:cubicBezTo>
                        <a:pt x="393" y="1891"/>
                        <a:pt x="422" y="2007"/>
                        <a:pt x="480" y="2094"/>
                      </a:cubicBezTo>
                      <a:cubicBezTo>
                        <a:pt x="625" y="2298"/>
                        <a:pt x="829" y="2473"/>
                        <a:pt x="1047" y="2603"/>
                      </a:cubicBezTo>
                      <a:cubicBezTo>
                        <a:pt x="1265" y="2734"/>
                        <a:pt x="1454" y="2894"/>
                        <a:pt x="1644" y="3098"/>
                      </a:cubicBezTo>
                      <a:cubicBezTo>
                        <a:pt x="1673" y="3127"/>
                        <a:pt x="1716" y="3185"/>
                        <a:pt x="1731" y="3229"/>
                      </a:cubicBezTo>
                      <a:lnTo>
                        <a:pt x="7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4111240" y="2378472"/>
                  <a:ext cx="274449" cy="228754"/>
                </a:xfrm>
                <a:custGeom>
                  <a:avLst/>
                  <a:gdLst/>
                  <a:ahLst/>
                  <a:cxnLst/>
                  <a:rect l="l" t="t" r="r" b="b"/>
                  <a:pathLst>
                    <a:path w="3928" h="3274" extrusionOk="0">
                      <a:moveTo>
                        <a:pt x="1" y="1"/>
                      </a:moveTo>
                      <a:lnTo>
                        <a:pt x="15" y="73"/>
                      </a:lnTo>
                      <a:cubicBezTo>
                        <a:pt x="132" y="466"/>
                        <a:pt x="219" y="815"/>
                        <a:pt x="263" y="1092"/>
                      </a:cubicBezTo>
                      <a:cubicBezTo>
                        <a:pt x="277" y="1222"/>
                        <a:pt x="292" y="1324"/>
                        <a:pt x="306" y="1397"/>
                      </a:cubicBezTo>
                      <a:lnTo>
                        <a:pt x="306" y="1455"/>
                      </a:lnTo>
                      <a:lnTo>
                        <a:pt x="554" y="1702"/>
                      </a:lnTo>
                      <a:lnTo>
                        <a:pt x="2851" y="2779"/>
                      </a:lnTo>
                      <a:cubicBezTo>
                        <a:pt x="2822" y="2677"/>
                        <a:pt x="2764" y="2560"/>
                        <a:pt x="2691" y="2459"/>
                      </a:cubicBezTo>
                      <a:cubicBezTo>
                        <a:pt x="2488" y="2051"/>
                        <a:pt x="2255" y="1761"/>
                        <a:pt x="2270" y="1746"/>
                      </a:cubicBezTo>
                      <a:lnTo>
                        <a:pt x="2270" y="1746"/>
                      </a:lnTo>
                      <a:cubicBezTo>
                        <a:pt x="2328" y="1804"/>
                        <a:pt x="2401" y="1848"/>
                        <a:pt x="2444" y="1921"/>
                      </a:cubicBezTo>
                      <a:cubicBezTo>
                        <a:pt x="2633" y="2197"/>
                        <a:pt x="2808" y="2488"/>
                        <a:pt x="2924" y="2822"/>
                      </a:cubicBezTo>
                      <a:lnTo>
                        <a:pt x="3928" y="3273"/>
                      </a:lnTo>
                      <a:cubicBezTo>
                        <a:pt x="3913" y="3040"/>
                        <a:pt x="3870" y="2793"/>
                        <a:pt x="3782" y="2575"/>
                      </a:cubicBezTo>
                      <a:cubicBezTo>
                        <a:pt x="3710" y="2400"/>
                        <a:pt x="3622" y="2211"/>
                        <a:pt x="3477" y="2051"/>
                      </a:cubicBezTo>
                      <a:lnTo>
                        <a:pt x="1814" y="1515"/>
                      </a:lnTo>
                      <a:lnTo>
                        <a:pt x="1814" y="1515"/>
                      </a:lnTo>
                      <a:cubicBezTo>
                        <a:pt x="1855" y="1549"/>
                        <a:pt x="2019" y="1835"/>
                        <a:pt x="2241" y="2110"/>
                      </a:cubicBezTo>
                      <a:cubicBezTo>
                        <a:pt x="2517" y="2430"/>
                        <a:pt x="2793" y="2633"/>
                        <a:pt x="2764" y="2633"/>
                      </a:cubicBezTo>
                      <a:cubicBezTo>
                        <a:pt x="2546" y="2502"/>
                        <a:pt x="2372" y="2342"/>
                        <a:pt x="2212" y="2139"/>
                      </a:cubicBezTo>
                      <a:cubicBezTo>
                        <a:pt x="2037" y="1964"/>
                        <a:pt x="1892" y="1746"/>
                        <a:pt x="1804" y="1513"/>
                      </a:cubicBezTo>
                      <a:cubicBezTo>
                        <a:pt x="1805" y="1513"/>
                        <a:pt x="1805" y="1512"/>
                        <a:pt x="1805" y="1512"/>
                      </a:cubicBezTo>
                      <a:lnTo>
                        <a:pt x="1805" y="1512"/>
                      </a:lnTo>
                      <a:lnTo>
                        <a:pt x="1814" y="1515"/>
                      </a:lnTo>
                      <a:lnTo>
                        <a:pt x="1814" y="1515"/>
                      </a:lnTo>
                      <a:cubicBezTo>
                        <a:pt x="1811" y="1513"/>
                        <a:pt x="1809" y="1511"/>
                        <a:pt x="1807" y="1511"/>
                      </a:cubicBezTo>
                      <a:cubicBezTo>
                        <a:pt x="1806" y="1511"/>
                        <a:pt x="1806" y="1512"/>
                        <a:pt x="1805" y="1512"/>
                      </a:cubicBezTo>
                      <a:lnTo>
                        <a:pt x="1805" y="1512"/>
                      </a:lnTo>
                      <a:lnTo>
                        <a:pt x="1223" y="1324"/>
                      </a:lnTo>
                      <a:lnTo>
                        <a:pt x="1"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3875501" y="2115274"/>
                  <a:ext cx="189068" cy="288703"/>
                </a:xfrm>
                <a:custGeom>
                  <a:avLst/>
                  <a:gdLst/>
                  <a:ahLst/>
                  <a:cxnLst/>
                  <a:rect l="l" t="t" r="r" b="b"/>
                  <a:pathLst>
                    <a:path w="2706" h="4132" extrusionOk="0">
                      <a:moveTo>
                        <a:pt x="102" y="1"/>
                      </a:moveTo>
                      <a:lnTo>
                        <a:pt x="1659" y="2648"/>
                      </a:lnTo>
                      <a:lnTo>
                        <a:pt x="1" y="2721"/>
                      </a:lnTo>
                      <a:cubicBezTo>
                        <a:pt x="277" y="2764"/>
                        <a:pt x="524" y="2837"/>
                        <a:pt x="786" y="2910"/>
                      </a:cubicBezTo>
                      <a:cubicBezTo>
                        <a:pt x="946" y="2968"/>
                        <a:pt x="1121" y="3011"/>
                        <a:pt x="1295" y="3084"/>
                      </a:cubicBezTo>
                      <a:cubicBezTo>
                        <a:pt x="1411" y="3142"/>
                        <a:pt x="1542" y="3215"/>
                        <a:pt x="1673" y="3317"/>
                      </a:cubicBezTo>
                      <a:cubicBezTo>
                        <a:pt x="1688" y="3331"/>
                        <a:pt x="1717" y="3346"/>
                        <a:pt x="1746" y="3361"/>
                      </a:cubicBezTo>
                      <a:lnTo>
                        <a:pt x="2022" y="3361"/>
                      </a:lnTo>
                      <a:lnTo>
                        <a:pt x="2706" y="4131"/>
                      </a:lnTo>
                      <a:cubicBezTo>
                        <a:pt x="2648" y="3870"/>
                        <a:pt x="2575" y="3550"/>
                        <a:pt x="2502" y="3201"/>
                      </a:cubicBezTo>
                      <a:cubicBezTo>
                        <a:pt x="2429" y="2982"/>
                        <a:pt x="2386" y="2779"/>
                        <a:pt x="2342" y="2619"/>
                      </a:cubicBezTo>
                      <a:lnTo>
                        <a:pt x="2313" y="2590"/>
                      </a:lnTo>
                      <a:lnTo>
                        <a:pt x="1324" y="961"/>
                      </a:lnTo>
                      <a:cubicBezTo>
                        <a:pt x="1164" y="815"/>
                        <a:pt x="975" y="641"/>
                        <a:pt x="757" y="466"/>
                      </a:cubicBezTo>
                      <a:cubicBezTo>
                        <a:pt x="524" y="277"/>
                        <a:pt x="292" y="103"/>
                        <a:pt x="10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4360254" y="2165091"/>
                  <a:ext cx="336424" cy="660621"/>
                </a:xfrm>
                <a:custGeom>
                  <a:avLst/>
                  <a:gdLst/>
                  <a:ahLst/>
                  <a:cxnLst/>
                  <a:rect l="l" t="t" r="r" b="b"/>
                  <a:pathLst>
                    <a:path w="4815" h="9455" extrusionOk="0">
                      <a:moveTo>
                        <a:pt x="3209" y="4431"/>
                      </a:moveTo>
                      <a:cubicBezTo>
                        <a:pt x="3231" y="4431"/>
                        <a:pt x="3252" y="4433"/>
                        <a:pt x="3273" y="4436"/>
                      </a:cubicBezTo>
                      <a:cubicBezTo>
                        <a:pt x="3374" y="4466"/>
                        <a:pt x="3447" y="4524"/>
                        <a:pt x="3491" y="4596"/>
                      </a:cubicBezTo>
                      <a:cubicBezTo>
                        <a:pt x="3549" y="4669"/>
                        <a:pt x="3593" y="4742"/>
                        <a:pt x="3622" y="4829"/>
                      </a:cubicBezTo>
                      <a:cubicBezTo>
                        <a:pt x="3738" y="5149"/>
                        <a:pt x="3782" y="5454"/>
                        <a:pt x="3825" y="5760"/>
                      </a:cubicBezTo>
                      <a:cubicBezTo>
                        <a:pt x="3840" y="6051"/>
                        <a:pt x="3840" y="6342"/>
                        <a:pt x="3811" y="6618"/>
                      </a:cubicBezTo>
                      <a:cubicBezTo>
                        <a:pt x="3767" y="6865"/>
                        <a:pt x="3709" y="7113"/>
                        <a:pt x="3636" y="7345"/>
                      </a:cubicBezTo>
                      <a:cubicBezTo>
                        <a:pt x="3549" y="7709"/>
                        <a:pt x="3389" y="8029"/>
                        <a:pt x="3185" y="8349"/>
                      </a:cubicBezTo>
                      <a:cubicBezTo>
                        <a:pt x="3127" y="8436"/>
                        <a:pt x="3083" y="8509"/>
                        <a:pt x="3011" y="8581"/>
                      </a:cubicBezTo>
                      <a:cubicBezTo>
                        <a:pt x="2982" y="8611"/>
                        <a:pt x="2967" y="8625"/>
                        <a:pt x="2923" y="8654"/>
                      </a:cubicBezTo>
                      <a:cubicBezTo>
                        <a:pt x="2953" y="8611"/>
                        <a:pt x="2967" y="8596"/>
                        <a:pt x="2982" y="8552"/>
                      </a:cubicBezTo>
                      <a:cubicBezTo>
                        <a:pt x="3025" y="8509"/>
                        <a:pt x="3069" y="8436"/>
                        <a:pt x="3142" y="8320"/>
                      </a:cubicBezTo>
                      <a:cubicBezTo>
                        <a:pt x="3331" y="8014"/>
                        <a:pt x="3491" y="7694"/>
                        <a:pt x="3593" y="7345"/>
                      </a:cubicBezTo>
                      <a:cubicBezTo>
                        <a:pt x="3665" y="7113"/>
                        <a:pt x="3709" y="6865"/>
                        <a:pt x="3738" y="6618"/>
                      </a:cubicBezTo>
                      <a:cubicBezTo>
                        <a:pt x="3767" y="6327"/>
                        <a:pt x="3767" y="6051"/>
                        <a:pt x="3752" y="5760"/>
                      </a:cubicBezTo>
                      <a:cubicBezTo>
                        <a:pt x="3738" y="5454"/>
                        <a:pt x="3651" y="5149"/>
                        <a:pt x="3549" y="4844"/>
                      </a:cubicBezTo>
                      <a:cubicBezTo>
                        <a:pt x="3534" y="4785"/>
                        <a:pt x="3491" y="4713"/>
                        <a:pt x="3447" y="4625"/>
                      </a:cubicBezTo>
                      <a:cubicBezTo>
                        <a:pt x="3403" y="4553"/>
                        <a:pt x="3331" y="4524"/>
                        <a:pt x="3258" y="4480"/>
                      </a:cubicBezTo>
                      <a:cubicBezTo>
                        <a:pt x="3240" y="4476"/>
                        <a:pt x="3221" y="4475"/>
                        <a:pt x="3201" y="4475"/>
                      </a:cubicBezTo>
                      <a:cubicBezTo>
                        <a:pt x="3143" y="4475"/>
                        <a:pt x="3083" y="4491"/>
                        <a:pt x="3040" y="4524"/>
                      </a:cubicBezTo>
                      <a:cubicBezTo>
                        <a:pt x="2967" y="4582"/>
                        <a:pt x="2909" y="4640"/>
                        <a:pt x="2880" y="4713"/>
                      </a:cubicBezTo>
                      <a:cubicBezTo>
                        <a:pt x="2502" y="5236"/>
                        <a:pt x="2298" y="5876"/>
                        <a:pt x="2313" y="6531"/>
                      </a:cubicBezTo>
                      <a:cubicBezTo>
                        <a:pt x="2313" y="6662"/>
                        <a:pt x="2327" y="6822"/>
                        <a:pt x="2356" y="6967"/>
                      </a:cubicBezTo>
                      <a:cubicBezTo>
                        <a:pt x="2371" y="7083"/>
                        <a:pt x="2400" y="7229"/>
                        <a:pt x="2473" y="7345"/>
                      </a:cubicBezTo>
                      <a:cubicBezTo>
                        <a:pt x="2516" y="7389"/>
                        <a:pt x="2545" y="7432"/>
                        <a:pt x="2604" y="7476"/>
                      </a:cubicBezTo>
                      <a:cubicBezTo>
                        <a:pt x="2638" y="7493"/>
                        <a:pt x="2672" y="7500"/>
                        <a:pt x="2703" y="7500"/>
                      </a:cubicBezTo>
                      <a:cubicBezTo>
                        <a:pt x="2725" y="7500"/>
                        <a:pt x="2745" y="7497"/>
                        <a:pt x="2763" y="7491"/>
                      </a:cubicBezTo>
                      <a:cubicBezTo>
                        <a:pt x="2880" y="7447"/>
                        <a:pt x="2967" y="7374"/>
                        <a:pt x="3025" y="7287"/>
                      </a:cubicBezTo>
                      <a:cubicBezTo>
                        <a:pt x="3127" y="7127"/>
                        <a:pt x="3229" y="6938"/>
                        <a:pt x="3258" y="6749"/>
                      </a:cubicBezTo>
                      <a:cubicBezTo>
                        <a:pt x="3302" y="6603"/>
                        <a:pt x="3302" y="6429"/>
                        <a:pt x="3273" y="6284"/>
                      </a:cubicBezTo>
                      <a:cubicBezTo>
                        <a:pt x="3258" y="6167"/>
                        <a:pt x="3229" y="6036"/>
                        <a:pt x="3185" y="5905"/>
                      </a:cubicBezTo>
                      <a:lnTo>
                        <a:pt x="3185" y="5905"/>
                      </a:lnTo>
                      <a:cubicBezTo>
                        <a:pt x="3243" y="6036"/>
                        <a:pt x="3273" y="6167"/>
                        <a:pt x="3302" y="6284"/>
                      </a:cubicBezTo>
                      <a:cubicBezTo>
                        <a:pt x="3316" y="6458"/>
                        <a:pt x="3316" y="6603"/>
                        <a:pt x="3273" y="6763"/>
                      </a:cubicBezTo>
                      <a:cubicBezTo>
                        <a:pt x="3243" y="6967"/>
                        <a:pt x="3171" y="7156"/>
                        <a:pt x="3040" y="7331"/>
                      </a:cubicBezTo>
                      <a:cubicBezTo>
                        <a:pt x="2967" y="7432"/>
                        <a:pt x="2880" y="7505"/>
                        <a:pt x="2749" y="7563"/>
                      </a:cubicBezTo>
                      <a:cubicBezTo>
                        <a:pt x="2719" y="7569"/>
                        <a:pt x="2689" y="7573"/>
                        <a:pt x="2660" y="7573"/>
                      </a:cubicBezTo>
                      <a:cubicBezTo>
                        <a:pt x="2618" y="7573"/>
                        <a:pt x="2579" y="7566"/>
                        <a:pt x="2545" y="7549"/>
                      </a:cubicBezTo>
                      <a:cubicBezTo>
                        <a:pt x="2502" y="7505"/>
                        <a:pt x="2444" y="7447"/>
                        <a:pt x="2400" y="7403"/>
                      </a:cubicBezTo>
                      <a:cubicBezTo>
                        <a:pt x="2356" y="7272"/>
                        <a:pt x="2298" y="7142"/>
                        <a:pt x="2284" y="6996"/>
                      </a:cubicBezTo>
                      <a:cubicBezTo>
                        <a:pt x="2254" y="6851"/>
                        <a:pt x="2240" y="6705"/>
                        <a:pt x="2240" y="6560"/>
                      </a:cubicBezTo>
                      <a:cubicBezTo>
                        <a:pt x="2225" y="5891"/>
                        <a:pt x="2429" y="5236"/>
                        <a:pt x="2822" y="4684"/>
                      </a:cubicBezTo>
                      <a:cubicBezTo>
                        <a:pt x="2880" y="4611"/>
                        <a:pt x="2938" y="4538"/>
                        <a:pt x="3011" y="4495"/>
                      </a:cubicBezTo>
                      <a:cubicBezTo>
                        <a:pt x="3066" y="4450"/>
                        <a:pt x="3139" y="4431"/>
                        <a:pt x="3209" y="4431"/>
                      </a:cubicBezTo>
                      <a:close/>
                      <a:moveTo>
                        <a:pt x="1513" y="0"/>
                      </a:moveTo>
                      <a:lnTo>
                        <a:pt x="1556" y="539"/>
                      </a:lnTo>
                      <a:cubicBezTo>
                        <a:pt x="1585" y="1091"/>
                        <a:pt x="1644" y="1848"/>
                        <a:pt x="1673" y="2691"/>
                      </a:cubicBezTo>
                      <a:cubicBezTo>
                        <a:pt x="1687" y="3084"/>
                        <a:pt x="1673" y="3491"/>
                        <a:pt x="1644" y="3869"/>
                      </a:cubicBezTo>
                      <a:cubicBezTo>
                        <a:pt x="1600" y="4204"/>
                        <a:pt x="1513" y="4509"/>
                        <a:pt x="1382" y="4800"/>
                      </a:cubicBezTo>
                      <a:cubicBezTo>
                        <a:pt x="1295" y="5004"/>
                        <a:pt x="1193" y="5178"/>
                        <a:pt x="1033" y="5367"/>
                      </a:cubicBezTo>
                      <a:cubicBezTo>
                        <a:pt x="989" y="5411"/>
                        <a:pt x="945" y="5469"/>
                        <a:pt x="916" y="5484"/>
                      </a:cubicBezTo>
                      <a:cubicBezTo>
                        <a:pt x="887" y="5513"/>
                        <a:pt x="873" y="5527"/>
                        <a:pt x="858" y="5527"/>
                      </a:cubicBezTo>
                      <a:cubicBezTo>
                        <a:pt x="873" y="5484"/>
                        <a:pt x="916" y="5454"/>
                        <a:pt x="931" y="5440"/>
                      </a:cubicBezTo>
                      <a:lnTo>
                        <a:pt x="0" y="5149"/>
                      </a:lnTo>
                      <a:lnTo>
                        <a:pt x="0" y="5149"/>
                      </a:lnTo>
                      <a:cubicBezTo>
                        <a:pt x="262" y="5454"/>
                        <a:pt x="407" y="5818"/>
                        <a:pt x="422" y="6211"/>
                      </a:cubicBezTo>
                      <a:lnTo>
                        <a:pt x="422" y="6342"/>
                      </a:lnTo>
                      <a:lnTo>
                        <a:pt x="1571" y="6865"/>
                      </a:lnTo>
                      <a:lnTo>
                        <a:pt x="1804" y="7185"/>
                      </a:lnTo>
                      <a:cubicBezTo>
                        <a:pt x="1760" y="6996"/>
                        <a:pt x="1745" y="6793"/>
                        <a:pt x="1760" y="6603"/>
                      </a:cubicBezTo>
                      <a:cubicBezTo>
                        <a:pt x="1804" y="6254"/>
                        <a:pt x="1876" y="5891"/>
                        <a:pt x="1978" y="5556"/>
                      </a:cubicBezTo>
                      <a:cubicBezTo>
                        <a:pt x="2036" y="5367"/>
                        <a:pt x="2094" y="5164"/>
                        <a:pt x="2124" y="4960"/>
                      </a:cubicBezTo>
                      <a:cubicBezTo>
                        <a:pt x="2167" y="4742"/>
                        <a:pt x="2196" y="4524"/>
                        <a:pt x="2196" y="4306"/>
                      </a:cubicBezTo>
                      <a:cubicBezTo>
                        <a:pt x="2225" y="3869"/>
                        <a:pt x="2196" y="3433"/>
                        <a:pt x="2153" y="3011"/>
                      </a:cubicBezTo>
                      <a:cubicBezTo>
                        <a:pt x="2109" y="2618"/>
                        <a:pt x="2036" y="2269"/>
                        <a:pt x="2007" y="1964"/>
                      </a:cubicBezTo>
                      <a:cubicBezTo>
                        <a:pt x="1964" y="1673"/>
                        <a:pt x="1934" y="1411"/>
                        <a:pt x="1920" y="1251"/>
                      </a:cubicBezTo>
                      <a:cubicBezTo>
                        <a:pt x="1920" y="1179"/>
                        <a:pt x="1891" y="1106"/>
                        <a:pt x="1891" y="1048"/>
                      </a:cubicBezTo>
                      <a:lnTo>
                        <a:pt x="1891" y="975"/>
                      </a:lnTo>
                      <a:cubicBezTo>
                        <a:pt x="1891" y="1004"/>
                        <a:pt x="1920" y="1019"/>
                        <a:pt x="1920" y="1048"/>
                      </a:cubicBezTo>
                      <a:cubicBezTo>
                        <a:pt x="1920" y="1106"/>
                        <a:pt x="1934" y="1179"/>
                        <a:pt x="1949" y="1251"/>
                      </a:cubicBezTo>
                      <a:cubicBezTo>
                        <a:pt x="1993" y="1440"/>
                        <a:pt x="2022" y="1673"/>
                        <a:pt x="2080" y="1964"/>
                      </a:cubicBezTo>
                      <a:cubicBezTo>
                        <a:pt x="2138" y="2255"/>
                        <a:pt x="2182" y="2618"/>
                        <a:pt x="2240" y="3011"/>
                      </a:cubicBezTo>
                      <a:cubicBezTo>
                        <a:pt x="2298" y="3447"/>
                        <a:pt x="2313" y="3884"/>
                        <a:pt x="2298" y="4320"/>
                      </a:cubicBezTo>
                      <a:cubicBezTo>
                        <a:pt x="2284" y="4538"/>
                        <a:pt x="2254" y="4785"/>
                        <a:pt x="2211" y="5004"/>
                      </a:cubicBezTo>
                      <a:cubicBezTo>
                        <a:pt x="2167" y="5222"/>
                        <a:pt x="2109" y="5411"/>
                        <a:pt x="2065" y="5614"/>
                      </a:cubicBezTo>
                      <a:cubicBezTo>
                        <a:pt x="1949" y="5949"/>
                        <a:pt x="1876" y="6284"/>
                        <a:pt x="1847" y="6647"/>
                      </a:cubicBezTo>
                      <a:cubicBezTo>
                        <a:pt x="1818" y="6851"/>
                        <a:pt x="1818" y="7069"/>
                        <a:pt x="1862" y="7272"/>
                      </a:cubicBezTo>
                      <a:lnTo>
                        <a:pt x="3534" y="9454"/>
                      </a:lnTo>
                      <a:cubicBezTo>
                        <a:pt x="3563" y="9410"/>
                        <a:pt x="3636" y="9381"/>
                        <a:pt x="3709" y="9309"/>
                      </a:cubicBezTo>
                      <a:cubicBezTo>
                        <a:pt x="3912" y="9105"/>
                        <a:pt x="4102" y="8901"/>
                        <a:pt x="4232" y="8683"/>
                      </a:cubicBezTo>
                      <a:cubicBezTo>
                        <a:pt x="4465" y="8363"/>
                        <a:pt x="4625" y="8000"/>
                        <a:pt x="4712" y="7622"/>
                      </a:cubicBezTo>
                      <a:cubicBezTo>
                        <a:pt x="4814" y="7142"/>
                        <a:pt x="4814" y="6647"/>
                        <a:pt x="4712" y="6196"/>
                      </a:cubicBezTo>
                      <a:cubicBezTo>
                        <a:pt x="4581" y="5702"/>
                        <a:pt x="4305" y="5295"/>
                        <a:pt x="4072" y="4931"/>
                      </a:cubicBezTo>
                      <a:cubicBezTo>
                        <a:pt x="3840" y="4567"/>
                        <a:pt x="3578" y="4233"/>
                        <a:pt x="3418" y="3942"/>
                      </a:cubicBezTo>
                      <a:cubicBezTo>
                        <a:pt x="3287" y="3724"/>
                        <a:pt x="3200" y="3506"/>
                        <a:pt x="3127" y="3273"/>
                      </a:cubicBezTo>
                      <a:lnTo>
                        <a:pt x="2967" y="3084"/>
                      </a:lnTo>
                      <a:lnTo>
                        <a:pt x="15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4581740" y="2394752"/>
                  <a:ext cx="518366" cy="465474"/>
                </a:xfrm>
                <a:custGeom>
                  <a:avLst/>
                  <a:gdLst/>
                  <a:ahLst/>
                  <a:cxnLst/>
                  <a:rect l="l" t="t" r="r" b="b"/>
                  <a:pathLst>
                    <a:path w="7419" h="6662" extrusionOk="0">
                      <a:moveTo>
                        <a:pt x="1" y="0"/>
                      </a:moveTo>
                      <a:lnTo>
                        <a:pt x="1" y="0"/>
                      </a:lnTo>
                      <a:cubicBezTo>
                        <a:pt x="73" y="219"/>
                        <a:pt x="175" y="422"/>
                        <a:pt x="292" y="597"/>
                      </a:cubicBezTo>
                      <a:cubicBezTo>
                        <a:pt x="452" y="888"/>
                        <a:pt x="684" y="1222"/>
                        <a:pt x="946" y="1586"/>
                      </a:cubicBezTo>
                      <a:cubicBezTo>
                        <a:pt x="1193" y="1949"/>
                        <a:pt x="1470" y="2357"/>
                        <a:pt x="1601" y="2895"/>
                      </a:cubicBezTo>
                      <a:cubicBezTo>
                        <a:pt x="1702" y="3360"/>
                        <a:pt x="1702" y="3869"/>
                        <a:pt x="1601" y="4349"/>
                      </a:cubicBezTo>
                      <a:cubicBezTo>
                        <a:pt x="1499" y="4727"/>
                        <a:pt x="1339" y="5091"/>
                        <a:pt x="1106" y="5411"/>
                      </a:cubicBezTo>
                      <a:cubicBezTo>
                        <a:pt x="946" y="5629"/>
                        <a:pt x="757" y="5833"/>
                        <a:pt x="553" y="5993"/>
                      </a:cubicBezTo>
                      <a:cubicBezTo>
                        <a:pt x="481" y="6051"/>
                        <a:pt x="408" y="6094"/>
                        <a:pt x="379" y="6123"/>
                      </a:cubicBezTo>
                      <a:lnTo>
                        <a:pt x="364" y="6153"/>
                      </a:lnTo>
                      <a:lnTo>
                        <a:pt x="597" y="6458"/>
                      </a:lnTo>
                      <a:cubicBezTo>
                        <a:pt x="626" y="6516"/>
                        <a:pt x="670" y="6545"/>
                        <a:pt x="684" y="6603"/>
                      </a:cubicBezTo>
                      <a:cubicBezTo>
                        <a:pt x="728" y="6618"/>
                        <a:pt x="772" y="6633"/>
                        <a:pt x="830" y="6647"/>
                      </a:cubicBezTo>
                      <a:cubicBezTo>
                        <a:pt x="888" y="6657"/>
                        <a:pt x="943" y="6662"/>
                        <a:pt x="996" y="6662"/>
                      </a:cubicBezTo>
                      <a:cubicBezTo>
                        <a:pt x="1101" y="6662"/>
                        <a:pt x="1198" y="6642"/>
                        <a:pt x="1295" y="6603"/>
                      </a:cubicBezTo>
                      <a:cubicBezTo>
                        <a:pt x="1470" y="6531"/>
                        <a:pt x="1630" y="6385"/>
                        <a:pt x="1761" y="6225"/>
                      </a:cubicBezTo>
                      <a:cubicBezTo>
                        <a:pt x="1906" y="6022"/>
                        <a:pt x="2022" y="5789"/>
                        <a:pt x="2124" y="5556"/>
                      </a:cubicBezTo>
                      <a:cubicBezTo>
                        <a:pt x="2255" y="5309"/>
                        <a:pt x="2415" y="5062"/>
                        <a:pt x="2575" y="4815"/>
                      </a:cubicBezTo>
                      <a:cubicBezTo>
                        <a:pt x="2982" y="4291"/>
                        <a:pt x="3491" y="3840"/>
                        <a:pt x="4044" y="3491"/>
                      </a:cubicBezTo>
                      <a:cubicBezTo>
                        <a:pt x="4669" y="3127"/>
                        <a:pt x="5324" y="2953"/>
                        <a:pt x="5862" y="2691"/>
                      </a:cubicBezTo>
                      <a:cubicBezTo>
                        <a:pt x="6124" y="2589"/>
                        <a:pt x="6371" y="2444"/>
                        <a:pt x="6618" y="2255"/>
                      </a:cubicBezTo>
                      <a:cubicBezTo>
                        <a:pt x="6807" y="2109"/>
                        <a:pt x="6996" y="1935"/>
                        <a:pt x="7127" y="1731"/>
                      </a:cubicBezTo>
                      <a:cubicBezTo>
                        <a:pt x="7316" y="1426"/>
                        <a:pt x="7418" y="1062"/>
                        <a:pt x="7389" y="699"/>
                      </a:cubicBezTo>
                      <a:cubicBezTo>
                        <a:pt x="7389" y="626"/>
                        <a:pt x="7375" y="553"/>
                        <a:pt x="7360" y="466"/>
                      </a:cubicBezTo>
                      <a:lnTo>
                        <a:pt x="5062" y="2793"/>
                      </a:lnTo>
                      <a:cubicBezTo>
                        <a:pt x="4746" y="3124"/>
                        <a:pt x="4322" y="3287"/>
                        <a:pt x="3895" y="3287"/>
                      </a:cubicBezTo>
                      <a:cubicBezTo>
                        <a:pt x="3478" y="3287"/>
                        <a:pt x="3059" y="3131"/>
                        <a:pt x="2735" y="2822"/>
                      </a:cubicBezTo>
                      <a:lnTo>
                        <a:pt x="2720" y="2793"/>
                      </a:lnTo>
                      <a:lnTo>
                        <a:pt x="1"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4353128" y="3337779"/>
                  <a:ext cx="763190" cy="892240"/>
                </a:xfrm>
                <a:custGeom>
                  <a:avLst/>
                  <a:gdLst/>
                  <a:ahLst/>
                  <a:cxnLst/>
                  <a:rect l="l" t="t" r="r" b="b"/>
                  <a:pathLst>
                    <a:path w="10923" h="12770" extrusionOk="0">
                      <a:moveTo>
                        <a:pt x="4480" y="3593"/>
                      </a:moveTo>
                      <a:cubicBezTo>
                        <a:pt x="4553" y="3593"/>
                        <a:pt x="4611" y="3636"/>
                        <a:pt x="4654" y="3680"/>
                      </a:cubicBezTo>
                      <a:cubicBezTo>
                        <a:pt x="4683" y="3738"/>
                        <a:pt x="4698" y="3811"/>
                        <a:pt x="4698" y="3869"/>
                      </a:cubicBezTo>
                      <a:cubicBezTo>
                        <a:pt x="4669" y="4014"/>
                        <a:pt x="4640" y="4160"/>
                        <a:pt x="4596" y="4291"/>
                      </a:cubicBezTo>
                      <a:cubicBezTo>
                        <a:pt x="4524" y="4538"/>
                        <a:pt x="4436" y="4829"/>
                        <a:pt x="4320" y="5120"/>
                      </a:cubicBezTo>
                      <a:cubicBezTo>
                        <a:pt x="4087" y="5745"/>
                        <a:pt x="3796" y="6341"/>
                        <a:pt x="3433" y="6909"/>
                      </a:cubicBezTo>
                      <a:cubicBezTo>
                        <a:pt x="3244" y="7200"/>
                        <a:pt x="3055" y="7461"/>
                        <a:pt x="2836" y="7738"/>
                      </a:cubicBezTo>
                      <a:cubicBezTo>
                        <a:pt x="2778" y="7810"/>
                        <a:pt x="2720" y="7869"/>
                        <a:pt x="2662" y="7941"/>
                      </a:cubicBezTo>
                      <a:cubicBezTo>
                        <a:pt x="2618" y="8014"/>
                        <a:pt x="2560" y="8072"/>
                        <a:pt x="2502" y="8116"/>
                      </a:cubicBezTo>
                      <a:cubicBezTo>
                        <a:pt x="2473" y="8159"/>
                        <a:pt x="2429" y="8174"/>
                        <a:pt x="2400" y="8189"/>
                      </a:cubicBezTo>
                      <a:cubicBezTo>
                        <a:pt x="2378" y="8203"/>
                        <a:pt x="2353" y="8210"/>
                        <a:pt x="2329" y="8210"/>
                      </a:cubicBezTo>
                      <a:cubicBezTo>
                        <a:pt x="2306" y="8210"/>
                        <a:pt x="2284" y="8203"/>
                        <a:pt x="2269" y="8189"/>
                      </a:cubicBezTo>
                      <a:cubicBezTo>
                        <a:pt x="2226" y="8174"/>
                        <a:pt x="2196" y="8145"/>
                        <a:pt x="2182" y="8101"/>
                      </a:cubicBezTo>
                      <a:cubicBezTo>
                        <a:pt x="2153" y="8058"/>
                        <a:pt x="2138" y="8029"/>
                        <a:pt x="2138" y="7970"/>
                      </a:cubicBezTo>
                      <a:cubicBezTo>
                        <a:pt x="2138" y="7898"/>
                        <a:pt x="2153" y="7810"/>
                        <a:pt x="2182" y="7738"/>
                      </a:cubicBezTo>
                      <a:lnTo>
                        <a:pt x="2226" y="7520"/>
                      </a:lnTo>
                      <a:cubicBezTo>
                        <a:pt x="2269" y="7374"/>
                        <a:pt x="2298" y="7243"/>
                        <a:pt x="2356" y="7112"/>
                      </a:cubicBezTo>
                      <a:cubicBezTo>
                        <a:pt x="2429" y="6880"/>
                        <a:pt x="2546" y="6647"/>
                        <a:pt x="2647" y="6414"/>
                      </a:cubicBezTo>
                      <a:cubicBezTo>
                        <a:pt x="2807" y="6080"/>
                        <a:pt x="2996" y="5760"/>
                        <a:pt x="3215" y="5469"/>
                      </a:cubicBezTo>
                      <a:cubicBezTo>
                        <a:pt x="3287" y="5352"/>
                        <a:pt x="3360" y="5280"/>
                        <a:pt x="3389" y="5222"/>
                      </a:cubicBezTo>
                      <a:cubicBezTo>
                        <a:pt x="3418" y="5192"/>
                        <a:pt x="3433" y="5178"/>
                        <a:pt x="3462" y="5149"/>
                      </a:cubicBezTo>
                      <a:lnTo>
                        <a:pt x="3462" y="5149"/>
                      </a:lnTo>
                      <a:cubicBezTo>
                        <a:pt x="3447" y="5192"/>
                        <a:pt x="3433" y="5207"/>
                        <a:pt x="3418" y="5251"/>
                      </a:cubicBezTo>
                      <a:cubicBezTo>
                        <a:pt x="3375" y="5294"/>
                        <a:pt x="3316" y="5382"/>
                        <a:pt x="3244" y="5483"/>
                      </a:cubicBezTo>
                      <a:cubicBezTo>
                        <a:pt x="3055" y="5789"/>
                        <a:pt x="2865" y="6094"/>
                        <a:pt x="2706" y="6429"/>
                      </a:cubicBezTo>
                      <a:cubicBezTo>
                        <a:pt x="2589" y="6661"/>
                        <a:pt x="2502" y="6880"/>
                        <a:pt x="2429" y="7112"/>
                      </a:cubicBezTo>
                      <a:cubicBezTo>
                        <a:pt x="2400" y="7243"/>
                        <a:pt x="2342" y="7374"/>
                        <a:pt x="2298" y="7520"/>
                      </a:cubicBezTo>
                      <a:lnTo>
                        <a:pt x="2255" y="7738"/>
                      </a:lnTo>
                      <a:cubicBezTo>
                        <a:pt x="2226" y="7810"/>
                        <a:pt x="2211" y="7883"/>
                        <a:pt x="2211" y="7956"/>
                      </a:cubicBezTo>
                      <a:cubicBezTo>
                        <a:pt x="2211" y="8029"/>
                        <a:pt x="2255" y="8087"/>
                        <a:pt x="2298" y="8116"/>
                      </a:cubicBezTo>
                      <a:cubicBezTo>
                        <a:pt x="2319" y="8124"/>
                        <a:pt x="2339" y="8128"/>
                        <a:pt x="2359" y="8128"/>
                      </a:cubicBezTo>
                      <a:cubicBezTo>
                        <a:pt x="2409" y="8128"/>
                        <a:pt x="2456" y="8104"/>
                        <a:pt x="2487" y="8072"/>
                      </a:cubicBezTo>
                      <a:cubicBezTo>
                        <a:pt x="2546" y="8014"/>
                        <a:pt x="2589" y="7956"/>
                        <a:pt x="2647" y="7883"/>
                      </a:cubicBezTo>
                      <a:cubicBezTo>
                        <a:pt x="2706" y="7825"/>
                        <a:pt x="2764" y="7752"/>
                        <a:pt x="2793" y="7680"/>
                      </a:cubicBezTo>
                      <a:cubicBezTo>
                        <a:pt x="3011" y="7418"/>
                        <a:pt x="3215" y="7141"/>
                        <a:pt x="3389" y="6851"/>
                      </a:cubicBezTo>
                      <a:cubicBezTo>
                        <a:pt x="3753" y="6283"/>
                        <a:pt x="4044" y="5702"/>
                        <a:pt x="4291" y="5091"/>
                      </a:cubicBezTo>
                      <a:cubicBezTo>
                        <a:pt x="4393" y="4785"/>
                        <a:pt x="4480" y="4523"/>
                        <a:pt x="4553" y="4262"/>
                      </a:cubicBezTo>
                      <a:cubicBezTo>
                        <a:pt x="4596" y="4131"/>
                        <a:pt x="4625" y="4014"/>
                        <a:pt x="4625" y="3884"/>
                      </a:cubicBezTo>
                      <a:cubicBezTo>
                        <a:pt x="4625" y="3825"/>
                        <a:pt x="4611" y="3767"/>
                        <a:pt x="4596" y="3724"/>
                      </a:cubicBezTo>
                      <a:cubicBezTo>
                        <a:pt x="4553" y="3680"/>
                        <a:pt x="4524" y="3651"/>
                        <a:pt x="4465" y="3651"/>
                      </a:cubicBezTo>
                      <a:cubicBezTo>
                        <a:pt x="4364" y="3665"/>
                        <a:pt x="4262" y="3724"/>
                        <a:pt x="4218" y="3796"/>
                      </a:cubicBezTo>
                      <a:cubicBezTo>
                        <a:pt x="4145" y="3869"/>
                        <a:pt x="4087" y="3956"/>
                        <a:pt x="4029" y="4029"/>
                      </a:cubicBezTo>
                      <a:lnTo>
                        <a:pt x="3738" y="4393"/>
                      </a:lnTo>
                      <a:cubicBezTo>
                        <a:pt x="3665" y="4480"/>
                        <a:pt x="3593" y="4553"/>
                        <a:pt x="3564" y="4625"/>
                      </a:cubicBezTo>
                      <a:cubicBezTo>
                        <a:pt x="3535" y="4669"/>
                        <a:pt x="3520" y="4683"/>
                        <a:pt x="3491" y="4698"/>
                      </a:cubicBezTo>
                      <a:cubicBezTo>
                        <a:pt x="3505" y="4669"/>
                        <a:pt x="3520" y="4640"/>
                        <a:pt x="3535" y="4611"/>
                      </a:cubicBezTo>
                      <a:cubicBezTo>
                        <a:pt x="3578" y="4553"/>
                        <a:pt x="3651" y="4465"/>
                        <a:pt x="3724" y="4378"/>
                      </a:cubicBezTo>
                      <a:cubicBezTo>
                        <a:pt x="3796" y="4276"/>
                        <a:pt x="3898" y="4131"/>
                        <a:pt x="4014" y="4014"/>
                      </a:cubicBezTo>
                      <a:cubicBezTo>
                        <a:pt x="4073" y="3942"/>
                        <a:pt x="4145" y="3869"/>
                        <a:pt x="4189" y="3767"/>
                      </a:cubicBezTo>
                      <a:cubicBezTo>
                        <a:pt x="4233" y="3738"/>
                        <a:pt x="4262" y="3680"/>
                        <a:pt x="4320" y="3651"/>
                      </a:cubicBezTo>
                      <a:cubicBezTo>
                        <a:pt x="4378" y="3607"/>
                        <a:pt x="4436" y="3593"/>
                        <a:pt x="4480" y="3593"/>
                      </a:cubicBezTo>
                      <a:close/>
                      <a:moveTo>
                        <a:pt x="8421" y="7127"/>
                      </a:moveTo>
                      <a:lnTo>
                        <a:pt x="8421" y="7200"/>
                      </a:lnTo>
                      <a:cubicBezTo>
                        <a:pt x="8421" y="7229"/>
                        <a:pt x="8421" y="7301"/>
                        <a:pt x="8392" y="7389"/>
                      </a:cubicBezTo>
                      <a:cubicBezTo>
                        <a:pt x="8363" y="7636"/>
                        <a:pt x="8305" y="7883"/>
                        <a:pt x="8232" y="8101"/>
                      </a:cubicBezTo>
                      <a:cubicBezTo>
                        <a:pt x="7970" y="8887"/>
                        <a:pt x="7549" y="9570"/>
                        <a:pt x="6923" y="10123"/>
                      </a:cubicBezTo>
                      <a:cubicBezTo>
                        <a:pt x="6560" y="10428"/>
                        <a:pt x="6196" y="10690"/>
                        <a:pt x="5847" y="10923"/>
                      </a:cubicBezTo>
                      <a:cubicBezTo>
                        <a:pt x="5556" y="11126"/>
                        <a:pt x="5294" y="11359"/>
                        <a:pt x="5047" y="11635"/>
                      </a:cubicBezTo>
                      <a:cubicBezTo>
                        <a:pt x="4887" y="11810"/>
                        <a:pt x="4756" y="12014"/>
                        <a:pt x="4654" y="12232"/>
                      </a:cubicBezTo>
                      <a:cubicBezTo>
                        <a:pt x="4582" y="12392"/>
                        <a:pt x="4553" y="12479"/>
                        <a:pt x="4538" y="12479"/>
                      </a:cubicBezTo>
                      <a:cubicBezTo>
                        <a:pt x="4538" y="12464"/>
                        <a:pt x="4538" y="12435"/>
                        <a:pt x="4567" y="12406"/>
                      </a:cubicBezTo>
                      <a:cubicBezTo>
                        <a:pt x="4582" y="12334"/>
                        <a:pt x="4596" y="12290"/>
                        <a:pt x="4640" y="12232"/>
                      </a:cubicBezTo>
                      <a:cubicBezTo>
                        <a:pt x="4727" y="12014"/>
                        <a:pt x="4873" y="11795"/>
                        <a:pt x="5033" y="11606"/>
                      </a:cubicBezTo>
                      <a:cubicBezTo>
                        <a:pt x="5265" y="11345"/>
                        <a:pt x="5542" y="11083"/>
                        <a:pt x="5832" y="10879"/>
                      </a:cubicBezTo>
                      <a:cubicBezTo>
                        <a:pt x="6167" y="10632"/>
                        <a:pt x="6545" y="10399"/>
                        <a:pt x="6894" y="10079"/>
                      </a:cubicBezTo>
                      <a:cubicBezTo>
                        <a:pt x="7665" y="9381"/>
                        <a:pt x="8203" y="8436"/>
                        <a:pt x="8363" y="7389"/>
                      </a:cubicBezTo>
                      <a:cubicBezTo>
                        <a:pt x="8392" y="7229"/>
                        <a:pt x="8392" y="7127"/>
                        <a:pt x="8421" y="7127"/>
                      </a:cubicBezTo>
                      <a:close/>
                      <a:moveTo>
                        <a:pt x="1426" y="12654"/>
                      </a:moveTo>
                      <a:lnTo>
                        <a:pt x="1411" y="12668"/>
                      </a:lnTo>
                      <a:cubicBezTo>
                        <a:pt x="1411" y="12654"/>
                        <a:pt x="1426" y="12654"/>
                        <a:pt x="1426" y="12654"/>
                      </a:cubicBezTo>
                      <a:close/>
                      <a:moveTo>
                        <a:pt x="7418" y="0"/>
                      </a:moveTo>
                      <a:cubicBezTo>
                        <a:pt x="7374" y="58"/>
                        <a:pt x="7345" y="131"/>
                        <a:pt x="7272" y="233"/>
                      </a:cubicBezTo>
                      <a:cubicBezTo>
                        <a:pt x="6981" y="698"/>
                        <a:pt x="6632" y="1135"/>
                        <a:pt x="6240" y="1542"/>
                      </a:cubicBezTo>
                      <a:cubicBezTo>
                        <a:pt x="5745" y="2051"/>
                        <a:pt x="5091" y="2575"/>
                        <a:pt x="4378" y="3200"/>
                      </a:cubicBezTo>
                      <a:cubicBezTo>
                        <a:pt x="4014" y="3520"/>
                        <a:pt x="3651" y="3854"/>
                        <a:pt x="3331" y="4218"/>
                      </a:cubicBezTo>
                      <a:cubicBezTo>
                        <a:pt x="3287" y="4262"/>
                        <a:pt x="3229" y="4305"/>
                        <a:pt x="3200" y="4363"/>
                      </a:cubicBezTo>
                      <a:lnTo>
                        <a:pt x="3069" y="4509"/>
                      </a:lnTo>
                      <a:cubicBezTo>
                        <a:pt x="2996" y="4596"/>
                        <a:pt x="2909" y="4698"/>
                        <a:pt x="2807" y="4814"/>
                      </a:cubicBezTo>
                      <a:cubicBezTo>
                        <a:pt x="2662" y="5033"/>
                        <a:pt x="2502" y="5236"/>
                        <a:pt x="2356" y="5469"/>
                      </a:cubicBezTo>
                      <a:cubicBezTo>
                        <a:pt x="1818" y="6327"/>
                        <a:pt x="1397" y="7243"/>
                        <a:pt x="1091" y="8218"/>
                      </a:cubicBezTo>
                      <a:cubicBezTo>
                        <a:pt x="829" y="8988"/>
                        <a:pt x="611" y="9788"/>
                        <a:pt x="437" y="10617"/>
                      </a:cubicBezTo>
                      <a:cubicBezTo>
                        <a:pt x="291" y="11301"/>
                        <a:pt x="175" y="11868"/>
                        <a:pt x="102" y="12246"/>
                      </a:cubicBezTo>
                      <a:cubicBezTo>
                        <a:pt x="73" y="12435"/>
                        <a:pt x="29" y="12595"/>
                        <a:pt x="15" y="12697"/>
                      </a:cubicBezTo>
                      <a:cubicBezTo>
                        <a:pt x="15" y="12741"/>
                        <a:pt x="0" y="12755"/>
                        <a:pt x="0" y="12770"/>
                      </a:cubicBezTo>
                      <a:lnTo>
                        <a:pt x="10923" y="12770"/>
                      </a:lnTo>
                      <a:lnTo>
                        <a:pt x="8247" y="6705"/>
                      </a:lnTo>
                      <a:cubicBezTo>
                        <a:pt x="7752" y="5571"/>
                        <a:pt x="7476" y="4378"/>
                        <a:pt x="7374" y="3156"/>
                      </a:cubicBezTo>
                      <a:cubicBezTo>
                        <a:pt x="7301" y="3433"/>
                        <a:pt x="7229" y="3796"/>
                        <a:pt x="7127" y="4233"/>
                      </a:cubicBezTo>
                      <a:cubicBezTo>
                        <a:pt x="6880" y="5192"/>
                        <a:pt x="6560" y="6516"/>
                        <a:pt x="6196" y="7999"/>
                      </a:cubicBezTo>
                      <a:cubicBezTo>
                        <a:pt x="6036" y="8683"/>
                        <a:pt x="5774" y="9352"/>
                        <a:pt x="5425" y="9992"/>
                      </a:cubicBezTo>
                      <a:cubicBezTo>
                        <a:pt x="5294" y="10268"/>
                        <a:pt x="5105" y="10516"/>
                        <a:pt x="4887" y="10763"/>
                      </a:cubicBezTo>
                      <a:cubicBezTo>
                        <a:pt x="4683" y="10981"/>
                        <a:pt x="4480" y="11156"/>
                        <a:pt x="4305" y="11316"/>
                      </a:cubicBezTo>
                      <a:cubicBezTo>
                        <a:pt x="4145" y="11461"/>
                        <a:pt x="4000" y="11650"/>
                        <a:pt x="3884" y="11825"/>
                      </a:cubicBezTo>
                      <a:cubicBezTo>
                        <a:pt x="3796" y="11970"/>
                        <a:pt x="3738" y="12145"/>
                        <a:pt x="3724" y="12305"/>
                      </a:cubicBezTo>
                      <a:cubicBezTo>
                        <a:pt x="3709" y="12450"/>
                        <a:pt x="3709" y="12595"/>
                        <a:pt x="3753" y="12726"/>
                      </a:cubicBezTo>
                      <a:cubicBezTo>
                        <a:pt x="3738" y="12683"/>
                        <a:pt x="3724" y="12654"/>
                        <a:pt x="3724" y="12610"/>
                      </a:cubicBezTo>
                      <a:cubicBezTo>
                        <a:pt x="3709" y="12508"/>
                        <a:pt x="3680" y="12392"/>
                        <a:pt x="3709" y="12290"/>
                      </a:cubicBezTo>
                      <a:cubicBezTo>
                        <a:pt x="3724" y="12115"/>
                        <a:pt x="3782" y="11955"/>
                        <a:pt x="3869" y="11810"/>
                      </a:cubicBezTo>
                      <a:cubicBezTo>
                        <a:pt x="3971" y="11606"/>
                        <a:pt x="4131" y="11446"/>
                        <a:pt x="4291" y="11286"/>
                      </a:cubicBezTo>
                      <a:cubicBezTo>
                        <a:pt x="4465" y="11097"/>
                        <a:pt x="4669" y="10923"/>
                        <a:pt x="4843" y="10705"/>
                      </a:cubicBezTo>
                      <a:cubicBezTo>
                        <a:pt x="5047" y="10472"/>
                        <a:pt x="5236" y="10210"/>
                        <a:pt x="5382" y="9934"/>
                      </a:cubicBezTo>
                      <a:cubicBezTo>
                        <a:pt x="5702" y="9308"/>
                        <a:pt x="5963" y="8654"/>
                        <a:pt x="6123" y="7956"/>
                      </a:cubicBezTo>
                      <a:cubicBezTo>
                        <a:pt x="6487" y="6487"/>
                        <a:pt x="6836" y="5163"/>
                        <a:pt x="7069" y="4189"/>
                      </a:cubicBezTo>
                      <a:cubicBezTo>
                        <a:pt x="7200" y="3724"/>
                        <a:pt x="7287" y="3345"/>
                        <a:pt x="7360" y="3055"/>
                      </a:cubicBezTo>
                      <a:cubicBezTo>
                        <a:pt x="7345" y="2836"/>
                        <a:pt x="7345" y="2618"/>
                        <a:pt x="7345" y="2400"/>
                      </a:cubicBezTo>
                      <a:lnTo>
                        <a:pt x="7345" y="1237"/>
                      </a:lnTo>
                      <a:lnTo>
                        <a:pt x="7345" y="1106"/>
                      </a:lnTo>
                      <a:lnTo>
                        <a:pt x="7127" y="1324"/>
                      </a:lnTo>
                      <a:cubicBezTo>
                        <a:pt x="6792" y="1673"/>
                        <a:pt x="6487" y="2051"/>
                        <a:pt x="6225" y="2473"/>
                      </a:cubicBezTo>
                      <a:cubicBezTo>
                        <a:pt x="5862" y="3084"/>
                        <a:pt x="5600" y="3753"/>
                        <a:pt x="5454" y="4451"/>
                      </a:cubicBezTo>
                      <a:cubicBezTo>
                        <a:pt x="5382" y="4843"/>
                        <a:pt x="5323" y="5265"/>
                        <a:pt x="5265" y="5702"/>
                      </a:cubicBezTo>
                      <a:cubicBezTo>
                        <a:pt x="5207" y="6138"/>
                        <a:pt x="5178" y="6589"/>
                        <a:pt x="5062" y="7040"/>
                      </a:cubicBezTo>
                      <a:cubicBezTo>
                        <a:pt x="4974" y="7505"/>
                        <a:pt x="4829" y="7941"/>
                        <a:pt x="4654" y="8363"/>
                      </a:cubicBezTo>
                      <a:cubicBezTo>
                        <a:pt x="4480" y="8741"/>
                        <a:pt x="4291" y="9119"/>
                        <a:pt x="4058" y="9483"/>
                      </a:cubicBezTo>
                      <a:cubicBezTo>
                        <a:pt x="3665" y="10079"/>
                        <a:pt x="3229" y="10661"/>
                        <a:pt x="2764" y="11214"/>
                      </a:cubicBezTo>
                      <a:cubicBezTo>
                        <a:pt x="2356" y="11679"/>
                        <a:pt x="2022" y="12043"/>
                        <a:pt x="1775" y="12290"/>
                      </a:cubicBezTo>
                      <a:cubicBezTo>
                        <a:pt x="2022" y="12028"/>
                        <a:pt x="2342" y="11665"/>
                        <a:pt x="2749" y="11199"/>
                      </a:cubicBezTo>
                      <a:cubicBezTo>
                        <a:pt x="3215" y="10646"/>
                        <a:pt x="3636" y="10079"/>
                        <a:pt x="4014" y="9468"/>
                      </a:cubicBezTo>
                      <a:cubicBezTo>
                        <a:pt x="4233" y="9105"/>
                        <a:pt x="4436" y="8741"/>
                        <a:pt x="4611" y="8334"/>
                      </a:cubicBezTo>
                      <a:cubicBezTo>
                        <a:pt x="4800" y="7927"/>
                        <a:pt x="4931" y="7476"/>
                        <a:pt x="5033" y="7040"/>
                      </a:cubicBezTo>
                      <a:cubicBezTo>
                        <a:pt x="5207" y="6138"/>
                        <a:pt x="5251" y="5251"/>
                        <a:pt x="5411" y="4451"/>
                      </a:cubicBezTo>
                      <a:cubicBezTo>
                        <a:pt x="5556" y="3738"/>
                        <a:pt x="5832" y="3069"/>
                        <a:pt x="6211" y="2444"/>
                      </a:cubicBezTo>
                      <a:cubicBezTo>
                        <a:pt x="6472" y="2036"/>
                        <a:pt x="6778" y="1644"/>
                        <a:pt x="7127" y="1309"/>
                      </a:cubicBezTo>
                      <a:cubicBezTo>
                        <a:pt x="7214" y="1207"/>
                        <a:pt x="7301" y="1135"/>
                        <a:pt x="7360" y="1091"/>
                      </a:cubicBezTo>
                      <a:cubicBezTo>
                        <a:pt x="7360" y="727"/>
                        <a:pt x="7374" y="364"/>
                        <a:pt x="7418"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4045213" y="2305319"/>
                  <a:ext cx="90482" cy="174885"/>
                </a:xfrm>
                <a:custGeom>
                  <a:avLst/>
                  <a:gdLst/>
                  <a:ahLst/>
                  <a:cxnLst/>
                  <a:rect l="l" t="t" r="r" b="b"/>
                  <a:pathLst>
                    <a:path w="1295" h="2503" extrusionOk="0">
                      <a:moveTo>
                        <a:pt x="0" y="1"/>
                      </a:moveTo>
                      <a:cubicBezTo>
                        <a:pt x="44" y="146"/>
                        <a:pt x="73" y="291"/>
                        <a:pt x="131" y="437"/>
                      </a:cubicBezTo>
                      <a:cubicBezTo>
                        <a:pt x="219" y="830"/>
                        <a:pt x="291" y="1164"/>
                        <a:pt x="335" y="1440"/>
                      </a:cubicBezTo>
                      <a:lnTo>
                        <a:pt x="1295" y="2502"/>
                      </a:lnTo>
                      <a:cubicBezTo>
                        <a:pt x="1280" y="2429"/>
                        <a:pt x="1251" y="2313"/>
                        <a:pt x="1222" y="2153"/>
                      </a:cubicBezTo>
                      <a:cubicBezTo>
                        <a:pt x="1135" y="1906"/>
                        <a:pt x="1048" y="1542"/>
                        <a:pt x="931" y="1150"/>
                      </a:cubicBezTo>
                      <a:lnTo>
                        <a:pt x="873" y="96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4050314" y="1655953"/>
                  <a:ext cx="431936" cy="890284"/>
                </a:xfrm>
                <a:custGeom>
                  <a:avLst/>
                  <a:gdLst/>
                  <a:ahLst/>
                  <a:cxnLst/>
                  <a:rect l="l" t="t" r="r" b="b"/>
                  <a:pathLst>
                    <a:path w="6182" h="12742" extrusionOk="0">
                      <a:moveTo>
                        <a:pt x="3650" y="4882"/>
                      </a:moveTo>
                      <a:cubicBezTo>
                        <a:pt x="3716" y="4882"/>
                        <a:pt x="3778" y="4892"/>
                        <a:pt x="3840" y="4902"/>
                      </a:cubicBezTo>
                      <a:cubicBezTo>
                        <a:pt x="4102" y="4975"/>
                        <a:pt x="4320" y="5120"/>
                        <a:pt x="4480" y="5324"/>
                      </a:cubicBezTo>
                      <a:cubicBezTo>
                        <a:pt x="5018" y="5979"/>
                        <a:pt x="5338" y="6793"/>
                        <a:pt x="5381" y="7651"/>
                      </a:cubicBezTo>
                      <a:cubicBezTo>
                        <a:pt x="5425" y="8146"/>
                        <a:pt x="5367" y="8611"/>
                        <a:pt x="5236" y="9062"/>
                      </a:cubicBezTo>
                      <a:cubicBezTo>
                        <a:pt x="5222" y="9120"/>
                        <a:pt x="5207" y="9178"/>
                        <a:pt x="5192" y="9207"/>
                      </a:cubicBezTo>
                      <a:cubicBezTo>
                        <a:pt x="5163" y="9265"/>
                        <a:pt x="5120" y="9309"/>
                        <a:pt x="5047" y="9309"/>
                      </a:cubicBezTo>
                      <a:cubicBezTo>
                        <a:pt x="4989" y="9309"/>
                        <a:pt x="4931" y="9265"/>
                        <a:pt x="4902" y="9207"/>
                      </a:cubicBezTo>
                      <a:cubicBezTo>
                        <a:pt x="4858" y="9178"/>
                        <a:pt x="4843" y="9120"/>
                        <a:pt x="4843" y="9062"/>
                      </a:cubicBezTo>
                      <a:cubicBezTo>
                        <a:pt x="4800" y="8887"/>
                        <a:pt x="4785" y="8727"/>
                        <a:pt x="4771" y="8538"/>
                      </a:cubicBezTo>
                      <a:cubicBezTo>
                        <a:pt x="4756" y="8291"/>
                        <a:pt x="4771" y="8029"/>
                        <a:pt x="4800" y="7782"/>
                      </a:cubicBezTo>
                      <a:cubicBezTo>
                        <a:pt x="4829" y="7680"/>
                        <a:pt x="4829" y="7607"/>
                        <a:pt x="4843" y="7578"/>
                      </a:cubicBezTo>
                      <a:cubicBezTo>
                        <a:pt x="4843" y="7564"/>
                        <a:pt x="4858" y="7520"/>
                        <a:pt x="4858" y="7506"/>
                      </a:cubicBezTo>
                      <a:lnTo>
                        <a:pt x="4858" y="7578"/>
                      </a:lnTo>
                      <a:cubicBezTo>
                        <a:pt x="4858" y="7637"/>
                        <a:pt x="4843" y="7709"/>
                        <a:pt x="4843" y="7782"/>
                      </a:cubicBezTo>
                      <a:cubicBezTo>
                        <a:pt x="4829" y="8029"/>
                        <a:pt x="4800" y="8291"/>
                        <a:pt x="4829" y="8538"/>
                      </a:cubicBezTo>
                      <a:cubicBezTo>
                        <a:pt x="4843" y="8727"/>
                        <a:pt x="4858" y="8887"/>
                        <a:pt x="4902" y="9047"/>
                      </a:cubicBezTo>
                      <a:cubicBezTo>
                        <a:pt x="4916" y="9091"/>
                        <a:pt x="4931" y="9135"/>
                        <a:pt x="4945" y="9178"/>
                      </a:cubicBezTo>
                      <a:cubicBezTo>
                        <a:pt x="4974" y="9207"/>
                        <a:pt x="5003" y="9236"/>
                        <a:pt x="5047" y="9251"/>
                      </a:cubicBezTo>
                      <a:cubicBezTo>
                        <a:pt x="5076" y="9251"/>
                        <a:pt x="5120" y="9207"/>
                        <a:pt x="5134" y="9178"/>
                      </a:cubicBezTo>
                      <a:cubicBezTo>
                        <a:pt x="5149" y="9135"/>
                        <a:pt x="5163" y="9091"/>
                        <a:pt x="5192" y="9033"/>
                      </a:cubicBezTo>
                      <a:cubicBezTo>
                        <a:pt x="5309" y="8596"/>
                        <a:pt x="5367" y="8117"/>
                        <a:pt x="5338" y="7666"/>
                      </a:cubicBezTo>
                      <a:cubicBezTo>
                        <a:pt x="5294" y="6837"/>
                        <a:pt x="4989" y="6037"/>
                        <a:pt x="4465" y="5382"/>
                      </a:cubicBezTo>
                      <a:cubicBezTo>
                        <a:pt x="4291" y="5179"/>
                        <a:pt x="4073" y="5033"/>
                        <a:pt x="3840" y="4946"/>
                      </a:cubicBezTo>
                      <a:lnTo>
                        <a:pt x="3563" y="4888"/>
                      </a:lnTo>
                      <a:cubicBezTo>
                        <a:pt x="3593" y="4883"/>
                        <a:pt x="3622" y="4882"/>
                        <a:pt x="3650" y="4882"/>
                      </a:cubicBezTo>
                      <a:close/>
                      <a:moveTo>
                        <a:pt x="306" y="1"/>
                      </a:moveTo>
                      <a:lnTo>
                        <a:pt x="0" y="248"/>
                      </a:lnTo>
                      <a:lnTo>
                        <a:pt x="960" y="2764"/>
                      </a:lnTo>
                      <a:lnTo>
                        <a:pt x="2924" y="4015"/>
                      </a:lnTo>
                      <a:lnTo>
                        <a:pt x="4640" y="9193"/>
                      </a:lnTo>
                      <a:lnTo>
                        <a:pt x="5381" y="12741"/>
                      </a:lnTo>
                      <a:cubicBezTo>
                        <a:pt x="5396" y="12727"/>
                        <a:pt x="5425" y="12683"/>
                        <a:pt x="5440" y="12669"/>
                      </a:cubicBezTo>
                      <a:cubicBezTo>
                        <a:pt x="5556" y="12451"/>
                        <a:pt x="5658" y="12262"/>
                        <a:pt x="5745" y="12072"/>
                      </a:cubicBezTo>
                      <a:cubicBezTo>
                        <a:pt x="5876" y="11782"/>
                        <a:pt x="5949" y="11462"/>
                        <a:pt x="6007" y="11142"/>
                      </a:cubicBezTo>
                      <a:cubicBezTo>
                        <a:pt x="6065" y="10734"/>
                        <a:pt x="6065" y="10356"/>
                        <a:pt x="6036" y="9964"/>
                      </a:cubicBezTo>
                      <a:cubicBezTo>
                        <a:pt x="6007" y="9120"/>
                        <a:pt x="5963" y="8364"/>
                        <a:pt x="5934" y="7811"/>
                      </a:cubicBezTo>
                      <a:cubicBezTo>
                        <a:pt x="5920" y="7564"/>
                        <a:pt x="5920" y="7360"/>
                        <a:pt x="5920" y="7215"/>
                      </a:cubicBezTo>
                      <a:lnTo>
                        <a:pt x="5483" y="6299"/>
                      </a:lnTo>
                      <a:lnTo>
                        <a:pt x="6138" y="4800"/>
                      </a:lnTo>
                      <a:lnTo>
                        <a:pt x="6181" y="175"/>
                      </a:lnTo>
                      <a:lnTo>
                        <a:pt x="5876" y="234"/>
                      </a:lnTo>
                      <a:lnTo>
                        <a:pt x="5731" y="4364"/>
                      </a:lnTo>
                      <a:lnTo>
                        <a:pt x="4989" y="5557"/>
                      </a:lnTo>
                      <a:lnTo>
                        <a:pt x="4712" y="4728"/>
                      </a:lnTo>
                      <a:lnTo>
                        <a:pt x="4712" y="4728"/>
                      </a:lnTo>
                      <a:cubicBezTo>
                        <a:pt x="4712" y="4757"/>
                        <a:pt x="4727" y="4771"/>
                        <a:pt x="4727" y="4800"/>
                      </a:cubicBezTo>
                      <a:lnTo>
                        <a:pt x="4727" y="4888"/>
                      </a:lnTo>
                      <a:lnTo>
                        <a:pt x="4727" y="4917"/>
                      </a:lnTo>
                      <a:cubicBezTo>
                        <a:pt x="4712" y="4800"/>
                        <a:pt x="4654" y="4655"/>
                        <a:pt x="4582" y="4539"/>
                      </a:cubicBezTo>
                      <a:cubicBezTo>
                        <a:pt x="4494" y="4408"/>
                        <a:pt x="4392" y="4321"/>
                        <a:pt x="4276" y="4233"/>
                      </a:cubicBezTo>
                      <a:cubicBezTo>
                        <a:pt x="4145" y="4117"/>
                        <a:pt x="3985" y="4015"/>
                        <a:pt x="3840" y="3899"/>
                      </a:cubicBezTo>
                      <a:cubicBezTo>
                        <a:pt x="3520" y="3666"/>
                        <a:pt x="3244" y="3462"/>
                        <a:pt x="3025" y="3302"/>
                      </a:cubicBezTo>
                      <a:cubicBezTo>
                        <a:pt x="2938" y="3230"/>
                        <a:pt x="2851" y="3172"/>
                        <a:pt x="2807" y="3142"/>
                      </a:cubicBezTo>
                      <a:lnTo>
                        <a:pt x="2807" y="3142"/>
                      </a:lnTo>
                      <a:lnTo>
                        <a:pt x="2822" y="3273"/>
                      </a:lnTo>
                      <a:lnTo>
                        <a:pt x="1178" y="2357"/>
                      </a:lnTo>
                      <a:lnTo>
                        <a:pt x="306"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4222053" y="1734206"/>
                  <a:ext cx="155531" cy="244964"/>
                </a:xfrm>
                <a:custGeom>
                  <a:avLst/>
                  <a:gdLst/>
                  <a:ahLst/>
                  <a:cxnLst/>
                  <a:rect l="l" t="t" r="r" b="b"/>
                  <a:pathLst>
                    <a:path w="2226" h="3506" extrusionOk="0">
                      <a:moveTo>
                        <a:pt x="0" y="1"/>
                      </a:moveTo>
                      <a:lnTo>
                        <a:pt x="335" y="1979"/>
                      </a:lnTo>
                      <a:cubicBezTo>
                        <a:pt x="378" y="2022"/>
                        <a:pt x="480" y="2081"/>
                        <a:pt x="582" y="2153"/>
                      </a:cubicBezTo>
                      <a:cubicBezTo>
                        <a:pt x="786" y="2255"/>
                        <a:pt x="1076" y="2459"/>
                        <a:pt x="1396" y="2691"/>
                      </a:cubicBezTo>
                      <a:cubicBezTo>
                        <a:pt x="1571" y="2822"/>
                        <a:pt x="1716" y="2910"/>
                        <a:pt x="1833" y="3011"/>
                      </a:cubicBezTo>
                      <a:cubicBezTo>
                        <a:pt x="1964" y="3113"/>
                        <a:pt x="2051" y="3244"/>
                        <a:pt x="2153" y="3361"/>
                      </a:cubicBezTo>
                      <a:cubicBezTo>
                        <a:pt x="2182" y="3419"/>
                        <a:pt x="2196" y="3448"/>
                        <a:pt x="2225" y="3506"/>
                      </a:cubicBezTo>
                      <a:lnTo>
                        <a:pt x="1876" y="2430"/>
                      </a:lnTo>
                      <a:lnTo>
                        <a:pt x="1833" y="2386"/>
                      </a:lnTo>
                      <a:cubicBezTo>
                        <a:pt x="1789" y="2313"/>
                        <a:pt x="1716" y="2226"/>
                        <a:pt x="1644" y="2110"/>
                      </a:cubicBezTo>
                      <a:cubicBezTo>
                        <a:pt x="1469" y="1877"/>
                        <a:pt x="1236" y="1543"/>
                        <a:pt x="989" y="1179"/>
                      </a:cubicBezTo>
                      <a:lnTo>
                        <a:pt x="626" y="670"/>
                      </a:lnTo>
                      <a:cubicBezTo>
                        <a:pt x="509" y="510"/>
                        <a:pt x="422" y="364"/>
                        <a:pt x="335" y="263"/>
                      </a:cubicBezTo>
                      <a:cubicBezTo>
                        <a:pt x="233" y="146"/>
                        <a:pt x="131" y="59"/>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5283928" y="2553216"/>
                  <a:ext cx="148474" cy="109906"/>
                </a:xfrm>
                <a:custGeom>
                  <a:avLst/>
                  <a:gdLst/>
                  <a:ahLst/>
                  <a:cxnLst/>
                  <a:rect l="l" t="t" r="r" b="b"/>
                  <a:pathLst>
                    <a:path w="2125" h="1573" extrusionOk="0">
                      <a:moveTo>
                        <a:pt x="1849" y="0"/>
                      </a:moveTo>
                      <a:cubicBezTo>
                        <a:pt x="1490" y="0"/>
                        <a:pt x="1133" y="129"/>
                        <a:pt x="815" y="336"/>
                      </a:cubicBezTo>
                      <a:cubicBezTo>
                        <a:pt x="495" y="554"/>
                        <a:pt x="262" y="874"/>
                        <a:pt x="102" y="1238"/>
                      </a:cubicBezTo>
                      <a:lnTo>
                        <a:pt x="1" y="1572"/>
                      </a:lnTo>
                      <a:lnTo>
                        <a:pt x="2124" y="1"/>
                      </a:lnTo>
                      <a:lnTo>
                        <a:pt x="1906" y="1"/>
                      </a:lnTo>
                      <a:cubicBezTo>
                        <a:pt x="1887" y="1"/>
                        <a:pt x="1868" y="0"/>
                        <a:pt x="184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3748478" y="1821613"/>
                  <a:ext cx="139321" cy="226658"/>
                </a:xfrm>
                <a:custGeom>
                  <a:avLst/>
                  <a:gdLst/>
                  <a:ahLst/>
                  <a:cxnLst/>
                  <a:rect l="l" t="t" r="r" b="b"/>
                  <a:pathLst>
                    <a:path w="1994" h="3244" extrusionOk="0">
                      <a:moveTo>
                        <a:pt x="44" y="1"/>
                      </a:moveTo>
                      <a:lnTo>
                        <a:pt x="1" y="859"/>
                      </a:lnTo>
                      <a:lnTo>
                        <a:pt x="1266" y="3040"/>
                      </a:lnTo>
                      <a:cubicBezTo>
                        <a:pt x="1353" y="3098"/>
                        <a:pt x="1455" y="3128"/>
                        <a:pt x="1542" y="3171"/>
                      </a:cubicBezTo>
                      <a:cubicBezTo>
                        <a:pt x="1688" y="3200"/>
                        <a:pt x="1833" y="3244"/>
                        <a:pt x="1993" y="3244"/>
                      </a:cubicBezTo>
                      <a:lnTo>
                        <a:pt x="4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3604198" y="2171170"/>
                  <a:ext cx="386241" cy="180544"/>
                </a:xfrm>
                <a:custGeom>
                  <a:avLst/>
                  <a:gdLst/>
                  <a:ahLst/>
                  <a:cxnLst/>
                  <a:rect l="l" t="t" r="r" b="b"/>
                  <a:pathLst>
                    <a:path w="5528" h="2584" extrusionOk="0">
                      <a:moveTo>
                        <a:pt x="0" y="1"/>
                      </a:moveTo>
                      <a:lnTo>
                        <a:pt x="0" y="510"/>
                      </a:lnTo>
                      <a:cubicBezTo>
                        <a:pt x="0" y="510"/>
                        <a:pt x="2967" y="2531"/>
                        <a:pt x="3113" y="2561"/>
                      </a:cubicBezTo>
                      <a:cubicBezTo>
                        <a:pt x="3164" y="2578"/>
                        <a:pt x="3439" y="2584"/>
                        <a:pt x="3797" y="2584"/>
                      </a:cubicBezTo>
                      <a:cubicBezTo>
                        <a:pt x="4351" y="2584"/>
                        <a:pt x="5103" y="2569"/>
                        <a:pt x="5527" y="2561"/>
                      </a:cubicBezTo>
                      <a:lnTo>
                        <a:pt x="5513" y="2546"/>
                      </a:lnTo>
                      <a:cubicBezTo>
                        <a:pt x="5396" y="2459"/>
                        <a:pt x="5265" y="2386"/>
                        <a:pt x="5134" y="2328"/>
                      </a:cubicBezTo>
                      <a:cubicBezTo>
                        <a:pt x="4974" y="2255"/>
                        <a:pt x="4814" y="2197"/>
                        <a:pt x="4640" y="2153"/>
                      </a:cubicBezTo>
                      <a:cubicBezTo>
                        <a:pt x="4335" y="2051"/>
                        <a:pt x="4015" y="1979"/>
                        <a:pt x="3695" y="1935"/>
                      </a:cubicBezTo>
                      <a:lnTo>
                        <a:pt x="3665" y="1935"/>
                      </a:lnTo>
                      <a:lnTo>
                        <a:pt x="3171" y="195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4512640" y="3003454"/>
                  <a:ext cx="435011" cy="224632"/>
                </a:xfrm>
                <a:custGeom>
                  <a:avLst/>
                  <a:gdLst/>
                  <a:ahLst/>
                  <a:cxnLst/>
                  <a:rect l="l" t="t" r="r" b="b"/>
                  <a:pathLst>
                    <a:path w="6226" h="3215" extrusionOk="0">
                      <a:moveTo>
                        <a:pt x="6226" y="0"/>
                      </a:moveTo>
                      <a:lnTo>
                        <a:pt x="6226" y="0"/>
                      </a:lnTo>
                      <a:cubicBezTo>
                        <a:pt x="6095" y="73"/>
                        <a:pt x="5935" y="146"/>
                        <a:pt x="5717" y="248"/>
                      </a:cubicBezTo>
                      <a:cubicBezTo>
                        <a:pt x="5440" y="378"/>
                        <a:pt x="5135" y="495"/>
                        <a:pt x="4844" y="568"/>
                      </a:cubicBezTo>
                      <a:cubicBezTo>
                        <a:pt x="4560" y="633"/>
                        <a:pt x="4268" y="666"/>
                        <a:pt x="3981" y="666"/>
                      </a:cubicBezTo>
                      <a:cubicBezTo>
                        <a:pt x="3885" y="666"/>
                        <a:pt x="3789" y="662"/>
                        <a:pt x="3695" y="655"/>
                      </a:cubicBezTo>
                      <a:cubicBezTo>
                        <a:pt x="3302" y="611"/>
                        <a:pt x="2910" y="568"/>
                        <a:pt x="2575" y="524"/>
                      </a:cubicBezTo>
                      <a:cubicBezTo>
                        <a:pt x="2472" y="510"/>
                        <a:pt x="2371" y="503"/>
                        <a:pt x="2271" y="503"/>
                      </a:cubicBezTo>
                      <a:cubicBezTo>
                        <a:pt x="2059" y="503"/>
                        <a:pt x="1852" y="533"/>
                        <a:pt x="1644" y="582"/>
                      </a:cubicBezTo>
                      <a:cubicBezTo>
                        <a:pt x="1441" y="626"/>
                        <a:pt x="1237" y="713"/>
                        <a:pt x="1062" y="815"/>
                      </a:cubicBezTo>
                      <a:cubicBezTo>
                        <a:pt x="1004" y="844"/>
                        <a:pt x="975" y="873"/>
                        <a:pt x="932" y="902"/>
                      </a:cubicBezTo>
                      <a:cubicBezTo>
                        <a:pt x="612" y="1673"/>
                        <a:pt x="292" y="2429"/>
                        <a:pt x="1" y="3215"/>
                      </a:cubicBezTo>
                      <a:cubicBezTo>
                        <a:pt x="44" y="3215"/>
                        <a:pt x="103" y="3200"/>
                        <a:pt x="146" y="3171"/>
                      </a:cubicBezTo>
                      <a:cubicBezTo>
                        <a:pt x="364" y="3127"/>
                        <a:pt x="582" y="3055"/>
                        <a:pt x="801" y="2953"/>
                      </a:cubicBezTo>
                      <a:cubicBezTo>
                        <a:pt x="1121" y="2807"/>
                        <a:pt x="1412" y="2647"/>
                        <a:pt x="1702" y="2473"/>
                      </a:cubicBezTo>
                      <a:cubicBezTo>
                        <a:pt x="2022" y="2269"/>
                        <a:pt x="2371" y="2036"/>
                        <a:pt x="2750" y="1789"/>
                      </a:cubicBezTo>
                      <a:cubicBezTo>
                        <a:pt x="3113" y="1571"/>
                        <a:pt x="3491" y="1397"/>
                        <a:pt x="3899" y="1280"/>
                      </a:cubicBezTo>
                      <a:cubicBezTo>
                        <a:pt x="4167" y="1207"/>
                        <a:pt x="4455" y="1175"/>
                        <a:pt x="4747" y="1175"/>
                      </a:cubicBezTo>
                      <a:cubicBezTo>
                        <a:pt x="4803" y="1175"/>
                        <a:pt x="4860" y="1176"/>
                        <a:pt x="4917" y="1178"/>
                      </a:cubicBezTo>
                      <a:cubicBezTo>
                        <a:pt x="5149" y="1193"/>
                        <a:pt x="5367" y="1251"/>
                        <a:pt x="5586" y="1353"/>
                      </a:cubicBezTo>
                      <a:cubicBezTo>
                        <a:pt x="5644" y="1382"/>
                        <a:pt x="5673" y="1411"/>
                        <a:pt x="5731" y="1426"/>
                      </a:cubicBezTo>
                      <a:cubicBezTo>
                        <a:pt x="5877" y="946"/>
                        <a:pt x="6036" y="466"/>
                        <a:pt x="622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3840985" y="2040095"/>
                  <a:ext cx="119967" cy="130168"/>
                </a:xfrm>
                <a:custGeom>
                  <a:avLst/>
                  <a:gdLst/>
                  <a:ahLst/>
                  <a:cxnLst/>
                  <a:rect l="l" t="t" r="r" b="b"/>
                  <a:pathLst>
                    <a:path w="1717" h="1863" extrusionOk="0">
                      <a:moveTo>
                        <a:pt x="0" y="1"/>
                      </a:moveTo>
                      <a:lnTo>
                        <a:pt x="567" y="960"/>
                      </a:lnTo>
                      <a:cubicBezTo>
                        <a:pt x="815" y="1135"/>
                        <a:pt x="1076" y="1295"/>
                        <a:pt x="1309" y="1470"/>
                      </a:cubicBezTo>
                      <a:cubicBezTo>
                        <a:pt x="1440" y="1600"/>
                        <a:pt x="1585" y="1731"/>
                        <a:pt x="1716" y="1862"/>
                      </a:cubicBezTo>
                      <a:lnTo>
                        <a:pt x="713" y="190"/>
                      </a:lnTo>
                      <a:cubicBezTo>
                        <a:pt x="538" y="190"/>
                        <a:pt x="364" y="146"/>
                        <a:pt x="204" y="88"/>
                      </a:cubicBezTo>
                      <a:cubicBezTo>
                        <a:pt x="131" y="73"/>
                        <a:pt x="58" y="44"/>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4628483" y="2101091"/>
                  <a:ext cx="950232" cy="837392"/>
                </a:xfrm>
                <a:custGeom>
                  <a:avLst/>
                  <a:gdLst/>
                  <a:ahLst/>
                  <a:cxnLst/>
                  <a:rect l="l" t="t" r="r" b="b"/>
                  <a:pathLst>
                    <a:path w="13600" h="11985" extrusionOk="0">
                      <a:moveTo>
                        <a:pt x="10225" y="0"/>
                      </a:moveTo>
                      <a:lnTo>
                        <a:pt x="9673" y="844"/>
                      </a:lnTo>
                      <a:cubicBezTo>
                        <a:pt x="9571" y="1295"/>
                        <a:pt x="9527" y="1760"/>
                        <a:pt x="9571" y="2240"/>
                      </a:cubicBezTo>
                      <a:cubicBezTo>
                        <a:pt x="9585" y="2560"/>
                        <a:pt x="9600" y="2909"/>
                        <a:pt x="9614" y="3287"/>
                      </a:cubicBezTo>
                      <a:cubicBezTo>
                        <a:pt x="9643" y="3694"/>
                        <a:pt x="9614" y="4116"/>
                        <a:pt x="9542" y="4494"/>
                      </a:cubicBezTo>
                      <a:cubicBezTo>
                        <a:pt x="9382" y="5396"/>
                        <a:pt x="8960" y="6254"/>
                        <a:pt x="8364" y="6967"/>
                      </a:cubicBezTo>
                      <a:cubicBezTo>
                        <a:pt x="8058" y="7330"/>
                        <a:pt x="7695" y="7650"/>
                        <a:pt x="7287" y="7912"/>
                      </a:cubicBezTo>
                      <a:cubicBezTo>
                        <a:pt x="6909" y="8145"/>
                        <a:pt x="6516" y="8348"/>
                        <a:pt x="6095" y="8508"/>
                      </a:cubicBezTo>
                      <a:cubicBezTo>
                        <a:pt x="5687" y="8654"/>
                        <a:pt x="5309" y="8785"/>
                        <a:pt x="4946" y="8916"/>
                      </a:cubicBezTo>
                      <a:cubicBezTo>
                        <a:pt x="4582" y="9047"/>
                        <a:pt x="4262" y="9148"/>
                        <a:pt x="3971" y="9279"/>
                      </a:cubicBezTo>
                      <a:cubicBezTo>
                        <a:pt x="3491" y="9454"/>
                        <a:pt x="3055" y="9716"/>
                        <a:pt x="2662" y="10021"/>
                      </a:cubicBezTo>
                      <a:cubicBezTo>
                        <a:pt x="2590" y="10079"/>
                        <a:pt x="2531" y="10137"/>
                        <a:pt x="2473" y="10166"/>
                      </a:cubicBezTo>
                      <a:lnTo>
                        <a:pt x="2342" y="10297"/>
                      </a:lnTo>
                      <a:lnTo>
                        <a:pt x="2270" y="10370"/>
                      </a:lnTo>
                      <a:cubicBezTo>
                        <a:pt x="2255" y="10385"/>
                        <a:pt x="2255" y="10385"/>
                        <a:pt x="2241" y="10385"/>
                      </a:cubicBezTo>
                      <a:cubicBezTo>
                        <a:pt x="2241" y="10370"/>
                        <a:pt x="2255" y="10370"/>
                        <a:pt x="2255" y="10356"/>
                      </a:cubicBezTo>
                      <a:lnTo>
                        <a:pt x="2328" y="10283"/>
                      </a:lnTo>
                      <a:lnTo>
                        <a:pt x="2459" y="10152"/>
                      </a:lnTo>
                      <a:cubicBezTo>
                        <a:pt x="2517" y="10094"/>
                        <a:pt x="2560" y="10065"/>
                        <a:pt x="2633" y="9992"/>
                      </a:cubicBezTo>
                      <a:cubicBezTo>
                        <a:pt x="3040" y="9657"/>
                        <a:pt x="3477" y="9396"/>
                        <a:pt x="3942" y="9221"/>
                      </a:cubicBezTo>
                      <a:cubicBezTo>
                        <a:pt x="4233" y="9090"/>
                        <a:pt x="4582" y="8988"/>
                        <a:pt x="4931" y="8858"/>
                      </a:cubicBezTo>
                      <a:cubicBezTo>
                        <a:pt x="5295" y="8727"/>
                        <a:pt x="5673" y="8610"/>
                        <a:pt x="6051" y="8450"/>
                      </a:cubicBezTo>
                      <a:cubicBezTo>
                        <a:pt x="6473" y="8290"/>
                        <a:pt x="6880" y="8087"/>
                        <a:pt x="7244" y="7854"/>
                      </a:cubicBezTo>
                      <a:cubicBezTo>
                        <a:pt x="7636" y="7607"/>
                        <a:pt x="8000" y="7287"/>
                        <a:pt x="8305" y="6923"/>
                      </a:cubicBezTo>
                      <a:cubicBezTo>
                        <a:pt x="8916" y="6240"/>
                        <a:pt x="9309" y="5382"/>
                        <a:pt x="9498" y="4480"/>
                      </a:cubicBezTo>
                      <a:cubicBezTo>
                        <a:pt x="9571" y="4073"/>
                        <a:pt x="9585" y="3680"/>
                        <a:pt x="9571" y="3273"/>
                      </a:cubicBezTo>
                      <a:cubicBezTo>
                        <a:pt x="9542" y="2894"/>
                        <a:pt x="9527" y="2545"/>
                        <a:pt x="9513" y="2225"/>
                      </a:cubicBezTo>
                      <a:cubicBezTo>
                        <a:pt x="9469" y="1760"/>
                        <a:pt x="9513" y="1338"/>
                        <a:pt x="9600" y="902"/>
                      </a:cubicBezTo>
                      <a:lnTo>
                        <a:pt x="9600" y="902"/>
                      </a:lnTo>
                      <a:lnTo>
                        <a:pt x="8727" y="2211"/>
                      </a:lnTo>
                      <a:cubicBezTo>
                        <a:pt x="8436" y="2647"/>
                        <a:pt x="7946" y="2891"/>
                        <a:pt x="7449" y="2891"/>
                      </a:cubicBezTo>
                      <a:cubicBezTo>
                        <a:pt x="7151" y="2891"/>
                        <a:pt x="6851" y="2803"/>
                        <a:pt x="6589" y="2618"/>
                      </a:cubicBezTo>
                      <a:cubicBezTo>
                        <a:pt x="6487" y="2575"/>
                        <a:pt x="6415" y="2487"/>
                        <a:pt x="6342" y="2444"/>
                      </a:cubicBezTo>
                      <a:lnTo>
                        <a:pt x="6080" y="2167"/>
                      </a:lnTo>
                      <a:cubicBezTo>
                        <a:pt x="6022" y="2153"/>
                        <a:pt x="5949" y="2124"/>
                        <a:pt x="5891" y="2095"/>
                      </a:cubicBezTo>
                      <a:cubicBezTo>
                        <a:pt x="5717" y="2007"/>
                        <a:pt x="5440" y="1891"/>
                        <a:pt x="5164" y="1731"/>
                      </a:cubicBezTo>
                      <a:cubicBezTo>
                        <a:pt x="4888" y="1586"/>
                        <a:pt x="4640" y="1426"/>
                        <a:pt x="4480" y="1309"/>
                      </a:cubicBezTo>
                      <a:cubicBezTo>
                        <a:pt x="4378" y="1236"/>
                        <a:pt x="4306" y="1193"/>
                        <a:pt x="4262" y="1164"/>
                      </a:cubicBezTo>
                      <a:lnTo>
                        <a:pt x="4262" y="1164"/>
                      </a:lnTo>
                      <a:lnTo>
                        <a:pt x="4335" y="1484"/>
                      </a:lnTo>
                      <a:lnTo>
                        <a:pt x="4728" y="1993"/>
                      </a:lnTo>
                      <a:cubicBezTo>
                        <a:pt x="4844" y="2036"/>
                        <a:pt x="4946" y="2080"/>
                        <a:pt x="5062" y="2109"/>
                      </a:cubicBezTo>
                      <a:cubicBezTo>
                        <a:pt x="5353" y="2182"/>
                        <a:pt x="5615" y="2284"/>
                        <a:pt x="5891" y="2385"/>
                      </a:cubicBezTo>
                      <a:cubicBezTo>
                        <a:pt x="6226" y="2545"/>
                        <a:pt x="6516" y="2793"/>
                        <a:pt x="6735" y="3054"/>
                      </a:cubicBezTo>
                      <a:cubicBezTo>
                        <a:pt x="6953" y="3345"/>
                        <a:pt x="7113" y="3680"/>
                        <a:pt x="7171" y="4043"/>
                      </a:cubicBezTo>
                      <a:cubicBezTo>
                        <a:pt x="7215" y="4334"/>
                        <a:pt x="7215" y="4640"/>
                        <a:pt x="7142" y="4931"/>
                      </a:cubicBezTo>
                      <a:cubicBezTo>
                        <a:pt x="7113" y="5134"/>
                        <a:pt x="7040" y="5309"/>
                        <a:pt x="6953" y="5498"/>
                      </a:cubicBezTo>
                      <a:cubicBezTo>
                        <a:pt x="6924" y="5556"/>
                        <a:pt x="6895" y="5585"/>
                        <a:pt x="6880" y="5643"/>
                      </a:cubicBezTo>
                      <a:cubicBezTo>
                        <a:pt x="6880" y="5657"/>
                        <a:pt x="6853" y="5671"/>
                        <a:pt x="6838" y="5698"/>
                      </a:cubicBezTo>
                      <a:lnTo>
                        <a:pt x="6838" y="5698"/>
                      </a:lnTo>
                      <a:cubicBezTo>
                        <a:pt x="6968" y="5452"/>
                        <a:pt x="7055" y="5206"/>
                        <a:pt x="7113" y="4931"/>
                      </a:cubicBezTo>
                      <a:cubicBezTo>
                        <a:pt x="7171" y="4640"/>
                        <a:pt x="7171" y="4349"/>
                        <a:pt x="7113" y="4058"/>
                      </a:cubicBezTo>
                      <a:cubicBezTo>
                        <a:pt x="7040" y="3709"/>
                        <a:pt x="6895" y="3389"/>
                        <a:pt x="6676" y="3098"/>
                      </a:cubicBezTo>
                      <a:cubicBezTo>
                        <a:pt x="6458" y="2822"/>
                        <a:pt x="6182" y="2589"/>
                        <a:pt x="5862" y="2429"/>
                      </a:cubicBezTo>
                      <a:cubicBezTo>
                        <a:pt x="5586" y="2313"/>
                        <a:pt x="5309" y="2225"/>
                        <a:pt x="5018" y="2138"/>
                      </a:cubicBezTo>
                      <a:lnTo>
                        <a:pt x="4742" y="2022"/>
                      </a:lnTo>
                      <a:lnTo>
                        <a:pt x="4742" y="2022"/>
                      </a:lnTo>
                      <a:lnTo>
                        <a:pt x="6764" y="4567"/>
                      </a:lnTo>
                      <a:lnTo>
                        <a:pt x="6676" y="4654"/>
                      </a:lnTo>
                      <a:lnTo>
                        <a:pt x="6735" y="4872"/>
                      </a:lnTo>
                      <a:cubicBezTo>
                        <a:pt x="6764" y="5236"/>
                        <a:pt x="6691" y="5629"/>
                        <a:pt x="6473" y="5934"/>
                      </a:cubicBezTo>
                      <a:cubicBezTo>
                        <a:pt x="6327" y="6152"/>
                        <a:pt x="6167" y="6327"/>
                        <a:pt x="5949" y="6472"/>
                      </a:cubicBezTo>
                      <a:cubicBezTo>
                        <a:pt x="5717" y="6661"/>
                        <a:pt x="5455" y="6807"/>
                        <a:pt x="5208" y="6909"/>
                      </a:cubicBezTo>
                      <a:cubicBezTo>
                        <a:pt x="4640" y="7170"/>
                        <a:pt x="3986" y="7345"/>
                        <a:pt x="3390" y="7709"/>
                      </a:cubicBezTo>
                      <a:cubicBezTo>
                        <a:pt x="2822" y="8058"/>
                        <a:pt x="2313" y="8494"/>
                        <a:pt x="1935" y="9018"/>
                      </a:cubicBezTo>
                      <a:cubicBezTo>
                        <a:pt x="1761" y="9265"/>
                        <a:pt x="1601" y="9497"/>
                        <a:pt x="1470" y="9745"/>
                      </a:cubicBezTo>
                      <a:cubicBezTo>
                        <a:pt x="1368" y="9992"/>
                        <a:pt x="1237" y="10210"/>
                        <a:pt x="1092" y="10399"/>
                      </a:cubicBezTo>
                      <a:cubicBezTo>
                        <a:pt x="961" y="10588"/>
                        <a:pt x="801" y="10719"/>
                        <a:pt x="597" y="10792"/>
                      </a:cubicBezTo>
                      <a:cubicBezTo>
                        <a:pt x="502" y="10820"/>
                        <a:pt x="401" y="10843"/>
                        <a:pt x="298" y="10843"/>
                      </a:cubicBezTo>
                      <a:cubicBezTo>
                        <a:pt x="243" y="10843"/>
                        <a:pt x="187" y="10836"/>
                        <a:pt x="132" y="10821"/>
                      </a:cubicBezTo>
                      <a:cubicBezTo>
                        <a:pt x="88" y="10806"/>
                        <a:pt x="59" y="10806"/>
                        <a:pt x="1" y="10792"/>
                      </a:cubicBezTo>
                      <a:lnTo>
                        <a:pt x="1" y="10792"/>
                      </a:lnTo>
                      <a:cubicBezTo>
                        <a:pt x="204" y="11155"/>
                        <a:pt x="233" y="11606"/>
                        <a:pt x="73" y="11984"/>
                      </a:cubicBezTo>
                      <a:cubicBezTo>
                        <a:pt x="117" y="11912"/>
                        <a:pt x="161" y="11854"/>
                        <a:pt x="219" y="11810"/>
                      </a:cubicBezTo>
                      <a:cubicBezTo>
                        <a:pt x="481" y="11592"/>
                        <a:pt x="728" y="11345"/>
                        <a:pt x="1019" y="11155"/>
                      </a:cubicBezTo>
                      <a:cubicBezTo>
                        <a:pt x="1441" y="10865"/>
                        <a:pt x="1891" y="10603"/>
                        <a:pt x="2371" y="10428"/>
                      </a:cubicBezTo>
                      <a:cubicBezTo>
                        <a:pt x="2953" y="10181"/>
                        <a:pt x="3549" y="10006"/>
                        <a:pt x="4160" y="9876"/>
                      </a:cubicBezTo>
                      <a:cubicBezTo>
                        <a:pt x="4815" y="9730"/>
                        <a:pt x="5440" y="9599"/>
                        <a:pt x="5978" y="9483"/>
                      </a:cubicBezTo>
                      <a:cubicBezTo>
                        <a:pt x="6473" y="9367"/>
                        <a:pt x="6967" y="9221"/>
                        <a:pt x="7433" y="9047"/>
                      </a:cubicBezTo>
                      <a:cubicBezTo>
                        <a:pt x="7767" y="8916"/>
                        <a:pt x="8073" y="8785"/>
                        <a:pt x="8364" y="8625"/>
                      </a:cubicBezTo>
                      <a:lnTo>
                        <a:pt x="8378" y="8625"/>
                      </a:lnTo>
                      <a:lnTo>
                        <a:pt x="8378" y="8436"/>
                      </a:lnTo>
                      <a:cubicBezTo>
                        <a:pt x="8393" y="8130"/>
                        <a:pt x="8480" y="7825"/>
                        <a:pt x="8582" y="7519"/>
                      </a:cubicBezTo>
                      <a:cubicBezTo>
                        <a:pt x="8756" y="7083"/>
                        <a:pt x="9033" y="6676"/>
                        <a:pt x="9382" y="6370"/>
                      </a:cubicBezTo>
                      <a:cubicBezTo>
                        <a:pt x="9789" y="6007"/>
                        <a:pt x="10327" y="5774"/>
                        <a:pt x="10880" y="5512"/>
                      </a:cubicBezTo>
                      <a:cubicBezTo>
                        <a:pt x="11141" y="5411"/>
                        <a:pt x="11403" y="5265"/>
                        <a:pt x="11650" y="5120"/>
                      </a:cubicBezTo>
                      <a:cubicBezTo>
                        <a:pt x="11898" y="4989"/>
                        <a:pt x="12116" y="4800"/>
                        <a:pt x="12290" y="4611"/>
                      </a:cubicBezTo>
                      <a:cubicBezTo>
                        <a:pt x="12639" y="4218"/>
                        <a:pt x="12799" y="3753"/>
                        <a:pt x="12959" y="3389"/>
                      </a:cubicBezTo>
                      <a:cubicBezTo>
                        <a:pt x="13076" y="3098"/>
                        <a:pt x="13221" y="2807"/>
                        <a:pt x="13396" y="2545"/>
                      </a:cubicBezTo>
                      <a:cubicBezTo>
                        <a:pt x="13454" y="2473"/>
                        <a:pt x="13512" y="2400"/>
                        <a:pt x="13570" y="2356"/>
                      </a:cubicBezTo>
                      <a:lnTo>
                        <a:pt x="13599" y="2313"/>
                      </a:lnTo>
                      <a:lnTo>
                        <a:pt x="11680" y="3651"/>
                      </a:lnTo>
                      <a:cubicBezTo>
                        <a:pt x="11624" y="3695"/>
                        <a:pt x="11557" y="3717"/>
                        <a:pt x="11490" y="3717"/>
                      </a:cubicBezTo>
                      <a:cubicBezTo>
                        <a:pt x="11382" y="3717"/>
                        <a:pt x="11271" y="3662"/>
                        <a:pt x="11200" y="3564"/>
                      </a:cubicBezTo>
                      <a:cubicBezTo>
                        <a:pt x="11127" y="3476"/>
                        <a:pt x="11127" y="3345"/>
                        <a:pt x="11171" y="3258"/>
                      </a:cubicBezTo>
                      <a:lnTo>
                        <a:pt x="11200" y="3171"/>
                      </a:lnTo>
                      <a:cubicBezTo>
                        <a:pt x="11200" y="3127"/>
                        <a:pt x="11200" y="3098"/>
                        <a:pt x="11185" y="3040"/>
                      </a:cubicBezTo>
                      <a:cubicBezTo>
                        <a:pt x="11171" y="2894"/>
                        <a:pt x="11098" y="2764"/>
                        <a:pt x="10996" y="2662"/>
                      </a:cubicBezTo>
                      <a:cubicBezTo>
                        <a:pt x="10880" y="2487"/>
                        <a:pt x="10705" y="2342"/>
                        <a:pt x="10545" y="2225"/>
                      </a:cubicBezTo>
                      <a:cubicBezTo>
                        <a:pt x="10458" y="2153"/>
                        <a:pt x="10342" y="2051"/>
                        <a:pt x="10269" y="1964"/>
                      </a:cubicBezTo>
                      <a:cubicBezTo>
                        <a:pt x="10182" y="1862"/>
                        <a:pt x="10109" y="1746"/>
                        <a:pt x="10051" y="1615"/>
                      </a:cubicBezTo>
                      <a:cubicBezTo>
                        <a:pt x="9963" y="1367"/>
                        <a:pt x="9934" y="1106"/>
                        <a:pt x="9963" y="844"/>
                      </a:cubicBezTo>
                      <a:cubicBezTo>
                        <a:pt x="10007" y="626"/>
                        <a:pt x="10051" y="422"/>
                        <a:pt x="10123" y="218"/>
                      </a:cubicBezTo>
                      <a:cubicBezTo>
                        <a:pt x="10167" y="131"/>
                        <a:pt x="10196" y="58"/>
                        <a:pt x="10225"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4980066" y="1607184"/>
                  <a:ext cx="66167" cy="330345"/>
                </a:xfrm>
                <a:custGeom>
                  <a:avLst/>
                  <a:gdLst/>
                  <a:ahLst/>
                  <a:cxnLst/>
                  <a:rect l="l" t="t" r="r" b="b"/>
                  <a:pathLst>
                    <a:path w="947" h="4728" extrusionOk="0">
                      <a:moveTo>
                        <a:pt x="365" y="1"/>
                      </a:moveTo>
                      <a:lnTo>
                        <a:pt x="1" y="103"/>
                      </a:lnTo>
                      <a:lnTo>
                        <a:pt x="481" y="2968"/>
                      </a:lnTo>
                      <a:lnTo>
                        <a:pt x="205" y="3535"/>
                      </a:lnTo>
                      <a:cubicBezTo>
                        <a:pt x="205" y="3622"/>
                        <a:pt x="146" y="3899"/>
                        <a:pt x="146" y="4219"/>
                      </a:cubicBezTo>
                      <a:cubicBezTo>
                        <a:pt x="190" y="4408"/>
                        <a:pt x="190" y="4568"/>
                        <a:pt x="205" y="4728"/>
                      </a:cubicBezTo>
                      <a:lnTo>
                        <a:pt x="946" y="2881"/>
                      </a:lnTo>
                      <a:lnTo>
                        <a:pt x="801" y="2153"/>
                      </a:lnTo>
                      <a:cubicBezTo>
                        <a:pt x="728" y="2037"/>
                        <a:pt x="641" y="1921"/>
                        <a:pt x="568" y="1804"/>
                      </a:cubicBezTo>
                      <a:cubicBezTo>
                        <a:pt x="423" y="1601"/>
                        <a:pt x="321" y="1383"/>
                        <a:pt x="219" y="1164"/>
                      </a:cubicBezTo>
                      <a:cubicBezTo>
                        <a:pt x="146" y="990"/>
                        <a:pt x="132" y="772"/>
                        <a:pt x="132" y="568"/>
                      </a:cubicBezTo>
                      <a:cubicBezTo>
                        <a:pt x="132" y="437"/>
                        <a:pt x="176" y="292"/>
                        <a:pt x="219" y="190"/>
                      </a:cubicBezTo>
                      <a:cubicBezTo>
                        <a:pt x="231" y="153"/>
                        <a:pt x="254" y="126"/>
                        <a:pt x="270" y="102"/>
                      </a:cubicBezTo>
                      <a:lnTo>
                        <a:pt x="270" y="102"/>
                      </a:lnTo>
                      <a:cubicBezTo>
                        <a:pt x="197" y="248"/>
                        <a:pt x="161" y="396"/>
                        <a:pt x="161" y="568"/>
                      </a:cubicBezTo>
                      <a:cubicBezTo>
                        <a:pt x="161" y="772"/>
                        <a:pt x="205" y="946"/>
                        <a:pt x="263" y="1135"/>
                      </a:cubicBezTo>
                      <a:cubicBezTo>
                        <a:pt x="350" y="1353"/>
                        <a:pt x="452" y="1557"/>
                        <a:pt x="583" y="1761"/>
                      </a:cubicBezTo>
                      <a:cubicBezTo>
                        <a:pt x="641" y="1833"/>
                        <a:pt x="699" y="1921"/>
                        <a:pt x="743" y="1993"/>
                      </a:cubicBezTo>
                      <a:lnTo>
                        <a:pt x="365"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4871349" y="1940531"/>
                  <a:ext cx="108788" cy="224632"/>
                </a:xfrm>
                <a:custGeom>
                  <a:avLst/>
                  <a:gdLst/>
                  <a:ahLst/>
                  <a:cxnLst/>
                  <a:rect l="l" t="t" r="r" b="b"/>
                  <a:pathLst>
                    <a:path w="1557" h="3215" extrusionOk="0">
                      <a:moveTo>
                        <a:pt x="1" y="0"/>
                      </a:moveTo>
                      <a:lnTo>
                        <a:pt x="321" y="1469"/>
                      </a:lnTo>
                      <a:lnTo>
                        <a:pt x="597" y="1862"/>
                      </a:lnTo>
                      <a:cubicBezTo>
                        <a:pt x="902" y="2284"/>
                        <a:pt x="1164" y="2662"/>
                        <a:pt x="1368" y="2938"/>
                      </a:cubicBezTo>
                      <a:lnTo>
                        <a:pt x="1557" y="3214"/>
                      </a:lnTo>
                      <a:lnTo>
                        <a:pt x="1557" y="3214"/>
                      </a:lnTo>
                      <a:lnTo>
                        <a:pt x="1310" y="1556"/>
                      </a:lnTo>
                      <a:cubicBezTo>
                        <a:pt x="1193" y="1353"/>
                        <a:pt x="1062" y="1178"/>
                        <a:pt x="902" y="1018"/>
                      </a:cubicBezTo>
                      <a:cubicBezTo>
                        <a:pt x="597" y="669"/>
                        <a:pt x="306" y="378"/>
                        <a:pt x="103" y="146"/>
                      </a:cubicBezTo>
                      <a:cubicBezTo>
                        <a:pt x="73" y="88"/>
                        <a:pt x="30" y="44"/>
                        <a:pt x="1"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4845986" y="1625490"/>
                  <a:ext cx="46813" cy="282554"/>
                </a:xfrm>
                <a:custGeom>
                  <a:avLst/>
                  <a:gdLst/>
                  <a:ahLst/>
                  <a:cxnLst/>
                  <a:rect l="l" t="t" r="r" b="b"/>
                  <a:pathLst>
                    <a:path w="670" h="4044" extrusionOk="0">
                      <a:moveTo>
                        <a:pt x="306" y="1"/>
                      </a:moveTo>
                      <a:lnTo>
                        <a:pt x="0" y="2866"/>
                      </a:lnTo>
                      <a:lnTo>
                        <a:pt x="277" y="4044"/>
                      </a:lnTo>
                      <a:cubicBezTo>
                        <a:pt x="291" y="4000"/>
                        <a:pt x="320" y="3928"/>
                        <a:pt x="364" y="3826"/>
                      </a:cubicBezTo>
                      <a:cubicBezTo>
                        <a:pt x="466" y="3564"/>
                        <a:pt x="538" y="3288"/>
                        <a:pt x="611" y="3011"/>
                      </a:cubicBezTo>
                      <a:lnTo>
                        <a:pt x="524" y="2706"/>
                      </a:lnTo>
                      <a:lnTo>
                        <a:pt x="582" y="1688"/>
                      </a:lnTo>
                      <a:lnTo>
                        <a:pt x="582" y="1688"/>
                      </a:lnTo>
                      <a:cubicBezTo>
                        <a:pt x="524" y="1964"/>
                        <a:pt x="422" y="2211"/>
                        <a:pt x="291" y="2444"/>
                      </a:cubicBezTo>
                      <a:cubicBezTo>
                        <a:pt x="233" y="2560"/>
                        <a:pt x="175" y="2648"/>
                        <a:pt x="102" y="2764"/>
                      </a:cubicBezTo>
                      <a:cubicBezTo>
                        <a:pt x="87" y="2793"/>
                        <a:pt x="58" y="2837"/>
                        <a:pt x="29" y="2866"/>
                      </a:cubicBezTo>
                      <a:cubicBezTo>
                        <a:pt x="15" y="2866"/>
                        <a:pt x="131" y="2706"/>
                        <a:pt x="247" y="2444"/>
                      </a:cubicBezTo>
                      <a:cubicBezTo>
                        <a:pt x="422" y="2110"/>
                        <a:pt x="524" y="1746"/>
                        <a:pt x="582" y="1353"/>
                      </a:cubicBezTo>
                      <a:cubicBezTo>
                        <a:pt x="611" y="1164"/>
                        <a:pt x="611" y="946"/>
                        <a:pt x="611" y="742"/>
                      </a:cubicBezTo>
                      <a:cubicBezTo>
                        <a:pt x="596" y="553"/>
                        <a:pt x="596" y="393"/>
                        <a:pt x="640" y="219"/>
                      </a:cubicBezTo>
                      <a:cubicBezTo>
                        <a:pt x="640" y="175"/>
                        <a:pt x="655" y="161"/>
                        <a:pt x="669" y="117"/>
                      </a:cubicBezTo>
                      <a:lnTo>
                        <a:pt x="66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4864222" y="1842993"/>
                  <a:ext cx="105783" cy="196195"/>
                </a:xfrm>
                <a:custGeom>
                  <a:avLst/>
                  <a:gdLst/>
                  <a:ahLst/>
                  <a:cxnLst/>
                  <a:rect l="l" t="t" r="r" b="b"/>
                  <a:pathLst>
                    <a:path w="1514" h="2808" extrusionOk="0">
                      <a:moveTo>
                        <a:pt x="365" y="0"/>
                      </a:moveTo>
                      <a:cubicBezTo>
                        <a:pt x="321" y="262"/>
                        <a:pt x="219" y="495"/>
                        <a:pt x="132" y="713"/>
                      </a:cubicBezTo>
                      <a:cubicBezTo>
                        <a:pt x="103" y="829"/>
                        <a:pt x="45" y="902"/>
                        <a:pt x="1" y="974"/>
                      </a:cubicBezTo>
                      <a:lnTo>
                        <a:pt x="74" y="1294"/>
                      </a:lnTo>
                      <a:cubicBezTo>
                        <a:pt x="117" y="1353"/>
                        <a:pt x="175" y="1425"/>
                        <a:pt x="248" y="1498"/>
                      </a:cubicBezTo>
                      <a:cubicBezTo>
                        <a:pt x="452" y="1731"/>
                        <a:pt x="757" y="2022"/>
                        <a:pt x="1063" y="2371"/>
                      </a:cubicBezTo>
                      <a:cubicBezTo>
                        <a:pt x="1194" y="2502"/>
                        <a:pt x="1281" y="2647"/>
                        <a:pt x="1383" y="2807"/>
                      </a:cubicBezTo>
                      <a:lnTo>
                        <a:pt x="1354" y="2603"/>
                      </a:lnTo>
                      <a:lnTo>
                        <a:pt x="1514" y="2211"/>
                      </a:lnTo>
                      <a:cubicBezTo>
                        <a:pt x="1499" y="2167"/>
                        <a:pt x="1484" y="2094"/>
                        <a:pt x="1441" y="2022"/>
                      </a:cubicBezTo>
                      <a:cubicBezTo>
                        <a:pt x="1383" y="1818"/>
                        <a:pt x="1339" y="1629"/>
                        <a:pt x="1310" y="1425"/>
                      </a:cubicBezTo>
                      <a:cubicBezTo>
                        <a:pt x="1310" y="1396"/>
                        <a:pt x="1295" y="1353"/>
                        <a:pt x="1295" y="1324"/>
                      </a:cubicBezTo>
                      <a:lnTo>
                        <a:pt x="990" y="1934"/>
                      </a:lnTo>
                      <a:lnTo>
                        <a:pt x="365"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4581740" y="2216934"/>
                  <a:ext cx="1058950" cy="845497"/>
                </a:xfrm>
                <a:custGeom>
                  <a:avLst/>
                  <a:gdLst/>
                  <a:ahLst/>
                  <a:cxnLst/>
                  <a:rect l="l" t="t" r="r" b="b"/>
                  <a:pathLst>
                    <a:path w="15156" h="12101" extrusionOk="0">
                      <a:moveTo>
                        <a:pt x="6308" y="8472"/>
                      </a:moveTo>
                      <a:cubicBezTo>
                        <a:pt x="6378" y="8472"/>
                        <a:pt x="6447" y="8479"/>
                        <a:pt x="6516" y="8494"/>
                      </a:cubicBezTo>
                      <a:cubicBezTo>
                        <a:pt x="6647" y="8508"/>
                        <a:pt x="6778" y="8581"/>
                        <a:pt x="6880" y="8668"/>
                      </a:cubicBezTo>
                      <a:cubicBezTo>
                        <a:pt x="6982" y="8770"/>
                        <a:pt x="7025" y="8916"/>
                        <a:pt x="7025" y="9032"/>
                      </a:cubicBezTo>
                      <a:cubicBezTo>
                        <a:pt x="7055" y="9105"/>
                        <a:pt x="6996" y="9236"/>
                        <a:pt x="6924" y="9352"/>
                      </a:cubicBezTo>
                      <a:cubicBezTo>
                        <a:pt x="6851" y="9454"/>
                        <a:pt x="6764" y="9541"/>
                        <a:pt x="6647" y="9614"/>
                      </a:cubicBezTo>
                      <a:cubicBezTo>
                        <a:pt x="6560" y="9687"/>
                        <a:pt x="6458" y="9759"/>
                        <a:pt x="6342" y="9817"/>
                      </a:cubicBezTo>
                      <a:cubicBezTo>
                        <a:pt x="6240" y="9876"/>
                        <a:pt x="6138" y="9948"/>
                        <a:pt x="6036" y="10007"/>
                      </a:cubicBezTo>
                      <a:cubicBezTo>
                        <a:pt x="5309" y="10399"/>
                        <a:pt x="4524" y="10705"/>
                        <a:pt x="3724" y="10908"/>
                      </a:cubicBezTo>
                      <a:cubicBezTo>
                        <a:pt x="3171" y="11054"/>
                        <a:pt x="2633" y="11141"/>
                        <a:pt x="2066" y="11185"/>
                      </a:cubicBezTo>
                      <a:cubicBezTo>
                        <a:pt x="1877" y="11199"/>
                        <a:pt x="1702" y="11199"/>
                        <a:pt x="1615" y="11199"/>
                      </a:cubicBezTo>
                      <a:cubicBezTo>
                        <a:pt x="1717" y="11199"/>
                        <a:pt x="1877" y="11185"/>
                        <a:pt x="2066" y="11170"/>
                      </a:cubicBezTo>
                      <a:cubicBezTo>
                        <a:pt x="2619" y="11112"/>
                        <a:pt x="3171" y="11025"/>
                        <a:pt x="3709" y="10879"/>
                      </a:cubicBezTo>
                      <a:cubicBezTo>
                        <a:pt x="4509" y="10646"/>
                        <a:pt x="5266" y="10341"/>
                        <a:pt x="5993" y="9963"/>
                      </a:cubicBezTo>
                      <a:cubicBezTo>
                        <a:pt x="6109" y="9905"/>
                        <a:pt x="6196" y="9832"/>
                        <a:pt x="6298" y="9788"/>
                      </a:cubicBezTo>
                      <a:cubicBezTo>
                        <a:pt x="6415" y="9730"/>
                        <a:pt x="6502" y="9657"/>
                        <a:pt x="6589" y="9585"/>
                      </a:cubicBezTo>
                      <a:cubicBezTo>
                        <a:pt x="6691" y="9512"/>
                        <a:pt x="6778" y="9425"/>
                        <a:pt x="6851" y="9323"/>
                      </a:cubicBezTo>
                      <a:cubicBezTo>
                        <a:pt x="6924" y="9236"/>
                        <a:pt x="6953" y="9105"/>
                        <a:pt x="6982" y="9003"/>
                      </a:cubicBezTo>
                      <a:cubicBezTo>
                        <a:pt x="6982" y="8872"/>
                        <a:pt x="6924" y="8770"/>
                        <a:pt x="6851" y="8668"/>
                      </a:cubicBezTo>
                      <a:cubicBezTo>
                        <a:pt x="6764" y="8581"/>
                        <a:pt x="6647" y="8523"/>
                        <a:pt x="6516" y="8508"/>
                      </a:cubicBezTo>
                      <a:cubicBezTo>
                        <a:pt x="6444" y="8491"/>
                        <a:pt x="6372" y="8484"/>
                        <a:pt x="6298" y="8484"/>
                      </a:cubicBezTo>
                      <a:cubicBezTo>
                        <a:pt x="6122" y="8484"/>
                        <a:pt x="5941" y="8526"/>
                        <a:pt x="5746" y="8567"/>
                      </a:cubicBezTo>
                      <a:cubicBezTo>
                        <a:pt x="4742" y="8741"/>
                        <a:pt x="3797" y="9105"/>
                        <a:pt x="2924" y="9643"/>
                      </a:cubicBezTo>
                      <a:cubicBezTo>
                        <a:pt x="2720" y="9759"/>
                        <a:pt x="2546" y="9890"/>
                        <a:pt x="2357" y="10021"/>
                      </a:cubicBezTo>
                      <a:cubicBezTo>
                        <a:pt x="2270" y="10094"/>
                        <a:pt x="2182" y="10152"/>
                        <a:pt x="2110" y="10225"/>
                      </a:cubicBezTo>
                      <a:cubicBezTo>
                        <a:pt x="2066" y="10254"/>
                        <a:pt x="2037" y="10297"/>
                        <a:pt x="2022" y="10326"/>
                      </a:cubicBezTo>
                      <a:cubicBezTo>
                        <a:pt x="1993" y="10370"/>
                        <a:pt x="1993" y="10414"/>
                        <a:pt x="2022" y="10457"/>
                      </a:cubicBezTo>
                      <a:cubicBezTo>
                        <a:pt x="2051" y="10545"/>
                        <a:pt x="2124" y="10617"/>
                        <a:pt x="2211" y="10632"/>
                      </a:cubicBezTo>
                      <a:cubicBezTo>
                        <a:pt x="2251" y="10645"/>
                        <a:pt x="2293" y="10652"/>
                        <a:pt x="2335" y="10652"/>
                      </a:cubicBezTo>
                      <a:cubicBezTo>
                        <a:pt x="2387" y="10652"/>
                        <a:pt x="2440" y="10641"/>
                        <a:pt x="2488" y="10617"/>
                      </a:cubicBezTo>
                      <a:cubicBezTo>
                        <a:pt x="2662" y="10559"/>
                        <a:pt x="2851" y="10486"/>
                        <a:pt x="2997" y="10443"/>
                      </a:cubicBezTo>
                      <a:cubicBezTo>
                        <a:pt x="3506" y="10239"/>
                        <a:pt x="4015" y="10007"/>
                        <a:pt x="4509" y="9730"/>
                      </a:cubicBezTo>
                      <a:cubicBezTo>
                        <a:pt x="4538" y="9716"/>
                        <a:pt x="4582" y="9687"/>
                        <a:pt x="4626" y="9657"/>
                      </a:cubicBezTo>
                      <a:cubicBezTo>
                        <a:pt x="4669" y="9643"/>
                        <a:pt x="4669" y="9599"/>
                        <a:pt x="4669" y="9541"/>
                      </a:cubicBezTo>
                      <a:cubicBezTo>
                        <a:pt x="4669" y="9497"/>
                        <a:pt x="4626" y="9439"/>
                        <a:pt x="4568" y="9396"/>
                      </a:cubicBezTo>
                      <a:cubicBezTo>
                        <a:pt x="4557" y="9392"/>
                        <a:pt x="4547" y="9390"/>
                        <a:pt x="4537" y="9390"/>
                      </a:cubicBezTo>
                      <a:lnTo>
                        <a:pt x="4537" y="9390"/>
                      </a:lnTo>
                      <a:cubicBezTo>
                        <a:pt x="4538" y="9390"/>
                        <a:pt x="4539" y="9390"/>
                        <a:pt x="4541" y="9390"/>
                      </a:cubicBezTo>
                      <a:cubicBezTo>
                        <a:pt x="4553" y="9390"/>
                        <a:pt x="4566" y="9392"/>
                        <a:pt x="4582" y="9396"/>
                      </a:cubicBezTo>
                      <a:cubicBezTo>
                        <a:pt x="4655" y="9425"/>
                        <a:pt x="4684" y="9468"/>
                        <a:pt x="4713" y="9541"/>
                      </a:cubicBezTo>
                      <a:cubicBezTo>
                        <a:pt x="4713" y="9585"/>
                        <a:pt x="4684" y="9643"/>
                        <a:pt x="4669" y="9672"/>
                      </a:cubicBezTo>
                      <a:cubicBezTo>
                        <a:pt x="4640" y="9716"/>
                        <a:pt x="4597" y="9730"/>
                        <a:pt x="4538" y="9745"/>
                      </a:cubicBezTo>
                      <a:cubicBezTo>
                        <a:pt x="4059" y="10021"/>
                        <a:pt x="3549" y="10254"/>
                        <a:pt x="3040" y="10472"/>
                      </a:cubicBezTo>
                      <a:cubicBezTo>
                        <a:pt x="2866" y="10545"/>
                        <a:pt x="2706" y="10617"/>
                        <a:pt x="2502" y="10676"/>
                      </a:cubicBezTo>
                      <a:cubicBezTo>
                        <a:pt x="2451" y="10693"/>
                        <a:pt x="2395" y="10700"/>
                        <a:pt x="2334" y="10700"/>
                      </a:cubicBezTo>
                      <a:cubicBezTo>
                        <a:pt x="2291" y="10700"/>
                        <a:pt x="2245" y="10696"/>
                        <a:pt x="2197" y="10690"/>
                      </a:cubicBezTo>
                      <a:cubicBezTo>
                        <a:pt x="2095" y="10676"/>
                        <a:pt x="1993" y="10588"/>
                        <a:pt x="1964" y="10486"/>
                      </a:cubicBezTo>
                      <a:cubicBezTo>
                        <a:pt x="1950" y="10443"/>
                        <a:pt x="1950" y="10385"/>
                        <a:pt x="1964" y="10326"/>
                      </a:cubicBezTo>
                      <a:cubicBezTo>
                        <a:pt x="1979" y="10268"/>
                        <a:pt x="2022" y="10239"/>
                        <a:pt x="2066" y="10196"/>
                      </a:cubicBezTo>
                      <a:cubicBezTo>
                        <a:pt x="2153" y="10123"/>
                        <a:pt x="2241" y="10079"/>
                        <a:pt x="2328" y="10007"/>
                      </a:cubicBezTo>
                      <a:cubicBezTo>
                        <a:pt x="2502" y="9876"/>
                        <a:pt x="2691" y="9745"/>
                        <a:pt x="2880" y="9614"/>
                      </a:cubicBezTo>
                      <a:cubicBezTo>
                        <a:pt x="3753" y="9090"/>
                        <a:pt x="4728" y="8727"/>
                        <a:pt x="5717" y="8552"/>
                      </a:cubicBezTo>
                      <a:cubicBezTo>
                        <a:pt x="5920" y="8520"/>
                        <a:pt x="6115" y="8472"/>
                        <a:pt x="6308" y="8472"/>
                      </a:cubicBezTo>
                      <a:close/>
                      <a:moveTo>
                        <a:pt x="15156" y="0"/>
                      </a:moveTo>
                      <a:lnTo>
                        <a:pt x="14268" y="626"/>
                      </a:lnTo>
                      <a:cubicBezTo>
                        <a:pt x="14196" y="713"/>
                        <a:pt x="14123" y="800"/>
                        <a:pt x="14065" y="887"/>
                      </a:cubicBezTo>
                      <a:cubicBezTo>
                        <a:pt x="13905" y="1164"/>
                        <a:pt x="13774" y="1440"/>
                        <a:pt x="13672" y="1731"/>
                      </a:cubicBezTo>
                      <a:cubicBezTo>
                        <a:pt x="13599" y="1906"/>
                        <a:pt x="13527" y="2109"/>
                        <a:pt x="13410" y="2327"/>
                      </a:cubicBezTo>
                      <a:cubicBezTo>
                        <a:pt x="13308" y="2560"/>
                        <a:pt x="13178" y="2764"/>
                        <a:pt x="13018" y="2967"/>
                      </a:cubicBezTo>
                      <a:cubicBezTo>
                        <a:pt x="12829" y="3171"/>
                        <a:pt x="12610" y="3345"/>
                        <a:pt x="12363" y="3491"/>
                      </a:cubicBezTo>
                      <a:cubicBezTo>
                        <a:pt x="12101" y="3636"/>
                        <a:pt x="11825" y="3782"/>
                        <a:pt x="11563" y="3898"/>
                      </a:cubicBezTo>
                      <a:cubicBezTo>
                        <a:pt x="11011" y="4131"/>
                        <a:pt x="10472" y="4378"/>
                        <a:pt x="10080" y="4727"/>
                      </a:cubicBezTo>
                      <a:cubicBezTo>
                        <a:pt x="9745" y="5032"/>
                        <a:pt x="9469" y="5425"/>
                        <a:pt x="9280" y="5861"/>
                      </a:cubicBezTo>
                      <a:cubicBezTo>
                        <a:pt x="9163" y="6152"/>
                        <a:pt x="9091" y="6458"/>
                        <a:pt x="9062" y="6763"/>
                      </a:cubicBezTo>
                      <a:cubicBezTo>
                        <a:pt x="9062" y="6836"/>
                        <a:pt x="9062" y="6894"/>
                        <a:pt x="9047" y="6923"/>
                      </a:cubicBezTo>
                      <a:cubicBezTo>
                        <a:pt x="9134" y="6880"/>
                        <a:pt x="9207" y="6836"/>
                        <a:pt x="9265" y="6807"/>
                      </a:cubicBezTo>
                      <a:cubicBezTo>
                        <a:pt x="9280" y="6778"/>
                        <a:pt x="9323" y="6763"/>
                        <a:pt x="9353" y="6749"/>
                      </a:cubicBezTo>
                      <a:lnTo>
                        <a:pt x="9353" y="6749"/>
                      </a:lnTo>
                      <a:cubicBezTo>
                        <a:pt x="9338" y="6763"/>
                        <a:pt x="9309" y="6778"/>
                        <a:pt x="9280" y="6807"/>
                      </a:cubicBezTo>
                      <a:cubicBezTo>
                        <a:pt x="9236" y="6836"/>
                        <a:pt x="9163" y="6894"/>
                        <a:pt x="9062" y="6952"/>
                      </a:cubicBezTo>
                      <a:cubicBezTo>
                        <a:pt x="8771" y="7127"/>
                        <a:pt x="8465" y="7272"/>
                        <a:pt x="8145" y="7374"/>
                      </a:cubicBezTo>
                      <a:cubicBezTo>
                        <a:pt x="7665" y="7563"/>
                        <a:pt x="7171" y="7709"/>
                        <a:pt x="6691" y="7839"/>
                      </a:cubicBezTo>
                      <a:cubicBezTo>
                        <a:pt x="6124" y="7985"/>
                        <a:pt x="5498" y="8087"/>
                        <a:pt x="4873" y="8247"/>
                      </a:cubicBezTo>
                      <a:cubicBezTo>
                        <a:pt x="4262" y="8378"/>
                        <a:pt x="3666" y="8567"/>
                        <a:pt x="3084" y="8799"/>
                      </a:cubicBezTo>
                      <a:cubicBezTo>
                        <a:pt x="2619" y="8974"/>
                        <a:pt x="2153" y="9221"/>
                        <a:pt x="1746" y="9512"/>
                      </a:cubicBezTo>
                      <a:cubicBezTo>
                        <a:pt x="1470" y="9701"/>
                        <a:pt x="1193" y="9919"/>
                        <a:pt x="975" y="10181"/>
                      </a:cubicBezTo>
                      <a:cubicBezTo>
                        <a:pt x="888" y="10268"/>
                        <a:pt x="830" y="10341"/>
                        <a:pt x="801" y="10399"/>
                      </a:cubicBezTo>
                      <a:lnTo>
                        <a:pt x="772" y="10414"/>
                      </a:lnTo>
                      <a:cubicBezTo>
                        <a:pt x="510" y="10981"/>
                        <a:pt x="233" y="11548"/>
                        <a:pt x="1" y="12101"/>
                      </a:cubicBezTo>
                      <a:cubicBezTo>
                        <a:pt x="15" y="12086"/>
                        <a:pt x="44" y="12057"/>
                        <a:pt x="88" y="12043"/>
                      </a:cubicBezTo>
                      <a:cubicBezTo>
                        <a:pt x="263" y="11912"/>
                        <a:pt x="452" y="11839"/>
                        <a:pt x="670" y="11781"/>
                      </a:cubicBezTo>
                      <a:cubicBezTo>
                        <a:pt x="907" y="11725"/>
                        <a:pt x="1152" y="11703"/>
                        <a:pt x="1393" y="11703"/>
                      </a:cubicBezTo>
                      <a:cubicBezTo>
                        <a:pt x="1463" y="11703"/>
                        <a:pt x="1532" y="11705"/>
                        <a:pt x="1601" y="11708"/>
                      </a:cubicBezTo>
                      <a:cubicBezTo>
                        <a:pt x="1964" y="11723"/>
                        <a:pt x="2328" y="11795"/>
                        <a:pt x="2735" y="11839"/>
                      </a:cubicBezTo>
                      <a:cubicBezTo>
                        <a:pt x="2833" y="11846"/>
                        <a:pt x="2930" y="11850"/>
                        <a:pt x="3027" y="11850"/>
                      </a:cubicBezTo>
                      <a:cubicBezTo>
                        <a:pt x="3316" y="11850"/>
                        <a:pt x="3597" y="11817"/>
                        <a:pt x="3869" y="11752"/>
                      </a:cubicBezTo>
                      <a:cubicBezTo>
                        <a:pt x="4160" y="11679"/>
                        <a:pt x="4466" y="11563"/>
                        <a:pt x="4742" y="11432"/>
                      </a:cubicBezTo>
                      <a:cubicBezTo>
                        <a:pt x="4960" y="11345"/>
                        <a:pt x="5135" y="11257"/>
                        <a:pt x="5280" y="11185"/>
                      </a:cubicBezTo>
                      <a:lnTo>
                        <a:pt x="9163" y="7025"/>
                      </a:lnTo>
                      <a:lnTo>
                        <a:pt x="10065" y="6371"/>
                      </a:lnTo>
                      <a:cubicBezTo>
                        <a:pt x="10080" y="6240"/>
                        <a:pt x="10123" y="6123"/>
                        <a:pt x="10152" y="6007"/>
                      </a:cubicBezTo>
                      <a:cubicBezTo>
                        <a:pt x="10425" y="5232"/>
                        <a:pt x="11150" y="4727"/>
                        <a:pt x="11979" y="4727"/>
                      </a:cubicBezTo>
                      <a:cubicBezTo>
                        <a:pt x="11991" y="4727"/>
                        <a:pt x="12002" y="4727"/>
                        <a:pt x="12014" y="4727"/>
                      </a:cubicBezTo>
                      <a:cubicBezTo>
                        <a:pt x="12101" y="4727"/>
                        <a:pt x="12174" y="4742"/>
                        <a:pt x="12261" y="4742"/>
                      </a:cubicBezTo>
                      <a:lnTo>
                        <a:pt x="12625" y="4480"/>
                      </a:lnTo>
                      <a:cubicBezTo>
                        <a:pt x="12698" y="4407"/>
                        <a:pt x="12770" y="4305"/>
                        <a:pt x="12843" y="4218"/>
                      </a:cubicBezTo>
                      <a:cubicBezTo>
                        <a:pt x="13018" y="4000"/>
                        <a:pt x="13178" y="3724"/>
                        <a:pt x="13323" y="3462"/>
                      </a:cubicBezTo>
                      <a:cubicBezTo>
                        <a:pt x="13483" y="3142"/>
                        <a:pt x="13658" y="2778"/>
                        <a:pt x="13818" y="2400"/>
                      </a:cubicBezTo>
                      <a:cubicBezTo>
                        <a:pt x="13978" y="2022"/>
                        <a:pt x="14123" y="1658"/>
                        <a:pt x="14283" y="1324"/>
                      </a:cubicBezTo>
                      <a:cubicBezTo>
                        <a:pt x="14414" y="1033"/>
                        <a:pt x="14574" y="771"/>
                        <a:pt x="14763" y="495"/>
                      </a:cubicBezTo>
                      <a:cubicBezTo>
                        <a:pt x="14879" y="335"/>
                        <a:pt x="15010" y="160"/>
                        <a:pt x="1515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5752402" y="2211834"/>
                  <a:ext cx="181941" cy="116962"/>
                </a:xfrm>
                <a:custGeom>
                  <a:avLst/>
                  <a:gdLst/>
                  <a:ahLst/>
                  <a:cxnLst/>
                  <a:rect l="l" t="t" r="r" b="b"/>
                  <a:pathLst>
                    <a:path w="2604" h="1674" extrusionOk="0">
                      <a:moveTo>
                        <a:pt x="2604" y="1"/>
                      </a:moveTo>
                      <a:lnTo>
                        <a:pt x="1440" y="437"/>
                      </a:lnTo>
                      <a:cubicBezTo>
                        <a:pt x="1394" y="456"/>
                        <a:pt x="1344" y="465"/>
                        <a:pt x="1293" y="465"/>
                      </a:cubicBezTo>
                      <a:cubicBezTo>
                        <a:pt x="1152" y="465"/>
                        <a:pt x="1006" y="395"/>
                        <a:pt x="931" y="277"/>
                      </a:cubicBezTo>
                      <a:cubicBezTo>
                        <a:pt x="873" y="437"/>
                        <a:pt x="800" y="582"/>
                        <a:pt x="728" y="728"/>
                      </a:cubicBezTo>
                      <a:cubicBezTo>
                        <a:pt x="582" y="1033"/>
                        <a:pt x="393" y="1309"/>
                        <a:pt x="131" y="1571"/>
                      </a:cubicBezTo>
                      <a:cubicBezTo>
                        <a:pt x="102" y="1600"/>
                        <a:pt x="59" y="1644"/>
                        <a:pt x="0" y="1673"/>
                      </a:cubicBezTo>
                      <a:lnTo>
                        <a:pt x="1993" y="800"/>
                      </a:lnTo>
                      <a:cubicBezTo>
                        <a:pt x="2109" y="713"/>
                        <a:pt x="2226" y="597"/>
                        <a:pt x="2327" y="480"/>
                      </a:cubicBezTo>
                      <a:cubicBezTo>
                        <a:pt x="2444" y="335"/>
                        <a:pt x="2531" y="161"/>
                        <a:pt x="2604"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5903809" y="1972042"/>
                  <a:ext cx="270397" cy="289681"/>
                </a:xfrm>
                <a:custGeom>
                  <a:avLst/>
                  <a:gdLst/>
                  <a:ahLst/>
                  <a:cxnLst/>
                  <a:rect l="l" t="t" r="r" b="b"/>
                  <a:pathLst>
                    <a:path w="3870" h="4146" extrusionOk="0">
                      <a:moveTo>
                        <a:pt x="2706" y="1193"/>
                      </a:moveTo>
                      <a:cubicBezTo>
                        <a:pt x="2720" y="1193"/>
                        <a:pt x="2415" y="1745"/>
                        <a:pt x="2022" y="2400"/>
                      </a:cubicBezTo>
                      <a:cubicBezTo>
                        <a:pt x="1606" y="3060"/>
                        <a:pt x="1289" y="3578"/>
                        <a:pt x="1281" y="3578"/>
                      </a:cubicBezTo>
                      <a:cubicBezTo>
                        <a:pt x="1280" y="3578"/>
                        <a:pt x="1280" y="3578"/>
                        <a:pt x="1280" y="3578"/>
                      </a:cubicBezTo>
                      <a:cubicBezTo>
                        <a:pt x="1251" y="3563"/>
                        <a:pt x="1557" y="3040"/>
                        <a:pt x="1964" y="2385"/>
                      </a:cubicBezTo>
                      <a:cubicBezTo>
                        <a:pt x="2371" y="1731"/>
                        <a:pt x="2691" y="1193"/>
                        <a:pt x="2706" y="1193"/>
                      </a:cubicBezTo>
                      <a:close/>
                      <a:moveTo>
                        <a:pt x="3564" y="0"/>
                      </a:moveTo>
                      <a:lnTo>
                        <a:pt x="2982" y="742"/>
                      </a:lnTo>
                      <a:cubicBezTo>
                        <a:pt x="2953" y="873"/>
                        <a:pt x="2837" y="1178"/>
                        <a:pt x="2691" y="1585"/>
                      </a:cubicBezTo>
                      <a:cubicBezTo>
                        <a:pt x="2604" y="1876"/>
                        <a:pt x="2473" y="2138"/>
                        <a:pt x="2342" y="2429"/>
                      </a:cubicBezTo>
                      <a:cubicBezTo>
                        <a:pt x="2415" y="2138"/>
                        <a:pt x="2517" y="1847"/>
                        <a:pt x="2633" y="1556"/>
                      </a:cubicBezTo>
                      <a:cubicBezTo>
                        <a:pt x="2764" y="1236"/>
                        <a:pt x="2851" y="960"/>
                        <a:pt x="2924" y="815"/>
                      </a:cubicBezTo>
                      <a:lnTo>
                        <a:pt x="2924" y="815"/>
                      </a:lnTo>
                      <a:lnTo>
                        <a:pt x="1091" y="3185"/>
                      </a:lnTo>
                      <a:lnTo>
                        <a:pt x="466" y="3418"/>
                      </a:lnTo>
                      <a:cubicBezTo>
                        <a:pt x="422" y="3622"/>
                        <a:pt x="320" y="3796"/>
                        <a:pt x="204" y="3942"/>
                      </a:cubicBezTo>
                      <a:cubicBezTo>
                        <a:pt x="146" y="4014"/>
                        <a:pt x="73" y="4087"/>
                        <a:pt x="0" y="4145"/>
                      </a:cubicBezTo>
                      <a:lnTo>
                        <a:pt x="1658" y="3418"/>
                      </a:lnTo>
                      <a:lnTo>
                        <a:pt x="3869" y="349"/>
                      </a:lnTo>
                      <a:lnTo>
                        <a:pt x="356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5324592" y="1628564"/>
                  <a:ext cx="204300" cy="691084"/>
                </a:xfrm>
                <a:custGeom>
                  <a:avLst/>
                  <a:gdLst/>
                  <a:ahLst/>
                  <a:cxnLst/>
                  <a:rect l="l" t="t" r="r" b="b"/>
                  <a:pathLst>
                    <a:path w="2924" h="9891" extrusionOk="0">
                      <a:moveTo>
                        <a:pt x="1580" y="3845"/>
                      </a:moveTo>
                      <a:cubicBezTo>
                        <a:pt x="1608" y="3845"/>
                        <a:pt x="1634" y="3848"/>
                        <a:pt x="1658" y="3854"/>
                      </a:cubicBezTo>
                      <a:cubicBezTo>
                        <a:pt x="1833" y="3913"/>
                        <a:pt x="1978" y="4043"/>
                        <a:pt x="2095" y="4203"/>
                      </a:cubicBezTo>
                      <a:cubicBezTo>
                        <a:pt x="2240" y="4407"/>
                        <a:pt x="2327" y="4640"/>
                        <a:pt x="2371" y="4887"/>
                      </a:cubicBezTo>
                      <a:cubicBezTo>
                        <a:pt x="2400" y="5207"/>
                        <a:pt x="2400" y="5498"/>
                        <a:pt x="2327" y="5803"/>
                      </a:cubicBezTo>
                      <a:cubicBezTo>
                        <a:pt x="2240" y="6123"/>
                        <a:pt x="2124" y="6472"/>
                        <a:pt x="1978" y="6778"/>
                      </a:cubicBezTo>
                      <a:cubicBezTo>
                        <a:pt x="1833" y="7127"/>
                        <a:pt x="1615" y="7461"/>
                        <a:pt x="1368" y="7752"/>
                      </a:cubicBezTo>
                      <a:cubicBezTo>
                        <a:pt x="1295" y="7825"/>
                        <a:pt x="1222" y="7898"/>
                        <a:pt x="1149" y="7941"/>
                      </a:cubicBezTo>
                      <a:cubicBezTo>
                        <a:pt x="1077" y="8014"/>
                        <a:pt x="960" y="8072"/>
                        <a:pt x="873" y="8116"/>
                      </a:cubicBezTo>
                      <a:cubicBezTo>
                        <a:pt x="841" y="8125"/>
                        <a:pt x="806" y="8130"/>
                        <a:pt x="770" y="8130"/>
                      </a:cubicBezTo>
                      <a:cubicBezTo>
                        <a:pt x="693" y="8130"/>
                        <a:pt x="613" y="8107"/>
                        <a:pt x="553" y="8058"/>
                      </a:cubicBezTo>
                      <a:cubicBezTo>
                        <a:pt x="451" y="7985"/>
                        <a:pt x="422" y="7854"/>
                        <a:pt x="437" y="7752"/>
                      </a:cubicBezTo>
                      <a:cubicBezTo>
                        <a:pt x="422" y="7636"/>
                        <a:pt x="451" y="7520"/>
                        <a:pt x="495" y="7403"/>
                      </a:cubicBezTo>
                      <a:cubicBezTo>
                        <a:pt x="524" y="7272"/>
                        <a:pt x="568" y="7170"/>
                        <a:pt x="626" y="7054"/>
                      </a:cubicBezTo>
                      <a:cubicBezTo>
                        <a:pt x="713" y="6836"/>
                        <a:pt x="800" y="6618"/>
                        <a:pt x="917" y="6429"/>
                      </a:cubicBezTo>
                      <a:cubicBezTo>
                        <a:pt x="1018" y="6225"/>
                        <a:pt x="1135" y="6036"/>
                        <a:pt x="1280" y="5861"/>
                      </a:cubicBezTo>
                      <a:cubicBezTo>
                        <a:pt x="1353" y="5774"/>
                        <a:pt x="1397" y="5702"/>
                        <a:pt x="1469" y="5600"/>
                      </a:cubicBezTo>
                      <a:cubicBezTo>
                        <a:pt x="1513" y="5571"/>
                        <a:pt x="1542" y="5527"/>
                        <a:pt x="1600" y="5498"/>
                      </a:cubicBezTo>
                      <a:cubicBezTo>
                        <a:pt x="1637" y="5474"/>
                        <a:pt x="1678" y="5462"/>
                        <a:pt x="1718" y="5462"/>
                      </a:cubicBezTo>
                      <a:cubicBezTo>
                        <a:pt x="1774" y="5462"/>
                        <a:pt x="1828" y="5485"/>
                        <a:pt x="1862" y="5527"/>
                      </a:cubicBezTo>
                      <a:cubicBezTo>
                        <a:pt x="1877" y="5556"/>
                        <a:pt x="1877" y="5571"/>
                        <a:pt x="1891" y="5585"/>
                      </a:cubicBezTo>
                      <a:cubicBezTo>
                        <a:pt x="1906" y="5643"/>
                        <a:pt x="1906" y="5702"/>
                        <a:pt x="1906" y="5745"/>
                      </a:cubicBezTo>
                      <a:cubicBezTo>
                        <a:pt x="1906" y="5803"/>
                        <a:pt x="1906" y="5861"/>
                        <a:pt x="1891" y="5891"/>
                      </a:cubicBezTo>
                      <a:cubicBezTo>
                        <a:pt x="1877" y="5949"/>
                        <a:pt x="1877" y="5978"/>
                        <a:pt x="1862" y="6036"/>
                      </a:cubicBezTo>
                      <a:cubicBezTo>
                        <a:pt x="1731" y="6516"/>
                        <a:pt x="1455" y="6952"/>
                        <a:pt x="1091" y="7287"/>
                      </a:cubicBezTo>
                      <a:lnTo>
                        <a:pt x="1062" y="7330"/>
                      </a:lnTo>
                      <a:lnTo>
                        <a:pt x="1062" y="7287"/>
                      </a:lnTo>
                      <a:cubicBezTo>
                        <a:pt x="1062" y="6967"/>
                        <a:pt x="1135" y="6661"/>
                        <a:pt x="1280" y="6371"/>
                      </a:cubicBezTo>
                      <a:cubicBezTo>
                        <a:pt x="1322" y="6259"/>
                        <a:pt x="1377" y="6174"/>
                        <a:pt x="1446" y="6090"/>
                      </a:cubicBezTo>
                      <a:lnTo>
                        <a:pt x="1446" y="6090"/>
                      </a:lnTo>
                      <a:cubicBezTo>
                        <a:pt x="1435" y="6106"/>
                        <a:pt x="1426" y="6129"/>
                        <a:pt x="1426" y="6152"/>
                      </a:cubicBezTo>
                      <a:cubicBezTo>
                        <a:pt x="1382" y="6225"/>
                        <a:pt x="1324" y="6298"/>
                        <a:pt x="1295" y="6371"/>
                      </a:cubicBezTo>
                      <a:cubicBezTo>
                        <a:pt x="1164" y="6632"/>
                        <a:pt x="1091" y="6923"/>
                        <a:pt x="1091" y="7243"/>
                      </a:cubicBezTo>
                      <a:cubicBezTo>
                        <a:pt x="1440" y="6909"/>
                        <a:pt x="1673" y="6487"/>
                        <a:pt x="1804" y="6036"/>
                      </a:cubicBezTo>
                      <a:cubicBezTo>
                        <a:pt x="1833" y="5949"/>
                        <a:pt x="1833" y="5861"/>
                        <a:pt x="1862" y="5760"/>
                      </a:cubicBezTo>
                      <a:cubicBezTo>
                        <a:pt x="1862" y="5672"/>
                        <a:pt x="1833" y="5571"/>
                        <a:pt x="1746" y="5527"/>
                      </a:cubicBezTo>
                      <a:cubicBezTo>
                        <a:pt x="1735" y="5523"/>
                        <a:pt x="1723" y="5520"/>
                        <a:pt x="1711" y="5520"/>
                      </a:cubicBezTo>
                      <a:cubicBezTo>
                        <a:pt x="1647" y="5520"/>
                        <a:pt x="1575" y="5584"/>
                        <a:pt x="1513" y="5658"/>
                      </a:cubicBezTo>
                      <a:cubicBezTo>
                        <a:pt x="1455" y="5731"/>
                        <a:pt x="1382" y="5818"/>
                        <a:pt x="1309" y="5905"/>
                      </a:cubicBezTo>
                      <a:cubicBezTo>
                        <a:pt x="1033" y="6269"/>
                        <a:pt x="844" y="6676"/>
                        <a:pt x="669" y="7098"/>
                      </a:cubicBezTo>
                      <a:cubicBezTo>
                        <a:pt x="640" y="7200"/>
                        <a:pt x="597" y="7316"/>
                        <a:pt x="553" y="7418"/>
                      </a:cubicBezTo>
                      <a:cubicBezTo>
                        <a:pt x="509" y="7534"/>
                        <a:pt x="480" y="7650"/>
                        <a:pt x="480" y="7767"/>
                      </a:cubicBezTo>
                      <a:cubicBezTo>
                        <a:pt x="451" y="7854"/>
                        <a:pt x="495" y="7970"/>
                        <a:pt x="568" y="8014"/>
                      </a:cubicBezTo>
                      <a:cubicBezTo>
                        <a:pt x="616" y="8053"/>
                        <a:pt x="677" y="8072"/>
                        <a:pt x="735" y="8072"/>
                      </a:cubicBezTo>
                      <a:cubicBezTo>
                        <a:pt x="763" y="8072"/>
                        <a:pt x="791" y="8067"/>
                        <a:pt x="815" y="8058"/>
                      </a:cubicBezTo>
                      <a:cubicBezTo>
                        <a:pt x="1004" y="7985"/>
                        <a:pt x="1164" y="7854"/>
                        <a:pt x="1295" y="7709"/>
                      </a:cubicBezTo>
                      <a:cubicBezTo>
                        <a:pt x="1542" y="7432"/>
                        <a:pt x="1746" y="7112"/>
                        <a:pt x="1906" y="6763"/>
                      </a:cubicBezTo>
                      <a:cubicBezTo>
                        <a:pt x="2051" y="6458"/>
                        <a:pt x="2167" y="6123"/>
                        <a:pt x="2255" y="5803"/>
                      </a:cubicBezTo>
                      <a:cubicBezTo>
                        <a:pt x="2327" y="5512"/>
                        <a:pt x="2342" y="5222"/>
                        <a:pt x="2313" y="4916"/>
                      </a:cubicBezTo>
                      <a:cubicBezTo>
                        <a:pt x="2269" y="4669"/>
                        <a:pt x="2182" y="4436"/>
                        <a:pt x="2051" y="4233"/>
                      </a:cubicBezTo>
                      <a:cubicBezTo>
                        <a:pt x="1964" y="4073"/>
                        <a:pt x="1818" y="3971"/>
                        <a:pt x="1644" y="3898"/>
                      </a:cubicBezTo>
                      <a:cubicBezTo>
                        <a:pt x="1613" y="3886"/>
                        <a:pt x="1580" y="3881"/>
                        <a:pt x="1549" y="3881"/>
                      </a:cubicBezTo>
                      <a:cubicBezTo>
                        <a:pt x="1462" y="3881"/>
                        <a:pt x="1377" y="3921"/>
                        <a:pt x="1324" y="3985"/>
                      </a:cubicBezTo>
                      <a:cubicBezTo>
                        <a:pt x="1309" y="4014"/>
                        <a:pt x="1295" y="4058"/>
                        <a:pt x="1295" y="4087"/>
                      </a:cubicBezTo>
                      <a:lnTo>
                        <a:pt x="1295" y="4058"/>
                      </a:lnTo>
                      <a:cubicBezTo>
                        <a:pt x="1295" y="4014"/>
                        <a:pt x="1309" y="4000"/>
                        <a:pt x="1324" y="3971"/>
                      </a:cubicBezTo>
                      <a:cubicBezTo>
                        <a:pt x="1368" y="3927"/>
                        <a:pt x="1397" y="3898"/>
                        <a:pt x="1455" y="3869"/>
                      </a:cubicBezTo>
                      <a:cubicBezTo>
                        <a:pt x="1497" y="3852"/>
                        <a:pt x="1540" y="3845"/>
                        <a:pt x="1580" y="3845"/>
                      </a:cubicBezTo>
                      <a:close/>
                      <a:moveTo>
                        <a:pt x="2924" y="0"/>
                      </a:moveTo>
                      <a:lnTo>
                        <a:pt x="2255" y="131"/>
                      </a:lnTo>
                      <a:cubicBezTo>
                        <a:pt x="2240" y="189"/>
                        <a:pt x="2240" y="248"/>
                        <a:pt x="2240" y="291"/>
                      </a:cubicBezTo>
                      <a:cubicBezTo>
                        <a:pt x="2240" y="393"/>
                        <a:pt x="2255" y="466"/>
                        <a:pt x="2298" y="553"/>
                      </a:cubicBezTo>
                      <a:cubicBezTo>
                        <a:pt x="2327" y="640"/>
                        <a:pt x="2386" y="727"/>
                        <a:pt x="2458" y="829"/>
                      </a:cubicBezTo>
                      <a:cubicBezTo>
                        <a:pt x="2589" y="975"/>
                        <a:pt x="2691" y="1149"/>
                        <a:pt x="2778" y="1309"/>
                      </a:cubicBezTo>
                      <a:cubicBezTo>
                        <a:pt x="2822" y="1382"/>
                        <a:pt x="2851" y="1455"/>
                        <a:pt x="2851" y="1556"/>
                      </a:cubicBezTo>
                      <a:cubicBezTo>
                        <a:pt x="2836" y="1556"/>
                        <a:pt x="2822" y="1455"/>
                        <a:pt x="2749" y="1338"/>
                      </a:cubicBezTo>
                      <a:cubicBezTo>
                        <a:pt x="2676" y="1207"/>
                        <a:pt x="2546" y="1047"/>
                        <a:pt x="2400" y="858"/>
                      </a:cubicBezTo>
                      <a:cubicBezTo>
                        <a:pt x="2327" y="771"/>
                        <a:pt x="2269" y="684"/>
                        <a:pt x="2240" y="567"/>
                      </a:cubicBezTo>
                      <a:cubicBezTo>
                        <a:pt x="2197" y="480"/>
                        <a:pt x="2182" y="393"/>
                        <a:pt x="2182" y="291"/>
                      </a:cubicBezTo>
                      <a:cubicBezTo>
                        <a:pt x="2182" y="248"/>
                        <a:pt x="2182" y="189"/>
                        <a:pt x="2197" y="131"/>
                      </a:cubicBezTo>
                      <a:lnTo>
                        <a:pt x="2197" y="131"/>
                      </a:lnTo>
                      <a:lnTo>
                        <a:pt x="1586" y="262"/>
                      </a:lnTo>
                      <a:lnTo>
                        <a:pt x="1135" y="5440"/>
                      </a:lnTo>
                      <a:lnTo>
                        <a:pt x="335" y="6647"/>
                      </a:lnTo>
                      <a:cubicBezTo>
                        <a:pt x="291" y="6734"/>
                        <a:pt x="233" y="6865"/>
                        <a:pt x="189" y="7025"/>
                      </a:cubicBezTo>
                      <a:cubicBezTo>
                        <a:pt x="117" y="7200"/>
                        <a:pt x="73" y="7418"/>
                        <a:pt x="44" y="7621"/>
                      </a:cubicBezTo>
                      <a:cubicBezTo>
                        <a:pt x="0" y="7883"/>
                        <a:pt x="44" y="8130"/>
                        <a:pt x="131" y="8363"/>
                      </a:cubicBezTo>
                      <a:cubicBezTo>
                        <a:pt x="233" y="8610"/>
                        <a:pt x="408" y="8799"/>
                        <a:pt x="626" y="8945"/>
                      </a:cubicBezTo>
                      <a:cubicBezTo>
                        <a:pt x="786" y="9076"/>
                        <a:pt x="946" y="9221"/>
                        <a:pt x="1077" y="9410"/>
                      </a:cubicBezTo>
                      <a:cubicBezTo>
                        <a:pt x="1164" y="9512"/>
                        <a:pt x="1222" y="9657"/>
                        <a:pt x="1237" y="9803"/>
                      </a:cubicBezTo>
                      <a:lnTo>
                        <a:pt x="1237" y="9890"/>
                      </a:lnTo>
                      <a:lnTo>
                        <a:pt x="2909" y="5483"/>
                      </a:lnTo>
                      <a:lnTo>
                        <a:pt x="2909" y="5352"/>
                      </a:lnTo>
                      <a:cubicBezTo>
                        <a:pt x="2909" y="5411"/>
                        <a:pt x="2909" y="5454"/>
                        <a:pt x="2895" y="5512"/>
                      </a:cubicBezTo>
                      <a:cubicBezTo>
                        <a:pt x="2880" y="5512"/>
                        <a:pt x="2895" y="5280"/>
                        <a:pt x="2851" y="4916"/>
                      </a:cubicBezTo>
                      <a:cubicBezTo>
                        <a:pt x="2793" y="4436"/>
                        <a:pt x="2662" y="3971"/>
                        <a:pt x="2429" y="3549"/>
                      </a:cubicBezTo>
                      <a:cubicBezTo>
                        <a:pt x="2313" y="3316"/>
                        <a:pt x="2167" y="3098"/>
                        <a:pt x="1993" y="2895"/>
                      </a:cubicBezTo>
                      <a:cubicBezTo>
                        <a:pt x="1847" y="2735"/>
                        <a:pt x="1731" y="2545"/>
                        <a:pt x="1600" y="2371"/>
                      </a:cubicBezTo>
                      <a:cubicBezTo>
                        <a:pt x="1528" y="2240"/>
                        <a:pt x="1484" y="2095"/>
                        <a:pt x="1469" y="1935"/>
                      </a:cubicBezTo>
                      <a:lnTo>
                        <a:pt x="1469" y="1804"/>
                      </a:lnTo>
                      <a:cubicBezTo>
                        <a:pt x="1469" y="1789"/>
                        <a:pt x="1484" y="1775"/>
                        <a:pt x="1484" y="1775"/>
                      </a:cubicBezTo>
                      <a:lnTo>
                        <a:pt x="1484" y="1775"/>
                      </a:lnTo>
                      <a:cubicBezTo>
                        <a:pt x="1484" y="1775"/>
                        <a:pt x="1469" y="1818"/>
                        <a:pt x="1484" y="1935"/>
                      </a:cubicBezTo>
                      <a:cubicBezTo>
                        <a:pt x="1513" y="2080"/>
                        <a:pt x="1542" y="2225"/>
                        <a:pt x="1615" y="2327"/>
                      </a:cubicBezTo>
                      <a:cubicBezTo>
                        <a:pt x="1731" y="2516"/>
                        <a:pt x="1877" y="2676"/>
                        <a:pt x="2022" y="2836"/>
                      </a:cubicBezTo>
                      <a:cubicBezTo>
                        <a:pt x="2182" y="3040"/>
                        <a:pt x="2342" y="3273"/>
                        <a:pt x="2473" y="3520"/>
                      </a:cubicBezTo>
                      <a:cubicBezTo>
                        <a:pt x="2691" y="3956"/>
                        <a:pt x="2836" y="4422"/>
                        <a:pt x="2895" y="4916"/>
                      </a:cubicBezTo>
                      <a:cubicBezTo>
                        <a:pt x="2909" y="5062"/>
                        <a:pt x="2909" y="5207"/>
                        <a:pt x="2909" y="5352"/>
                      </a:cubicBezTo>
                      <a:lnTo>
                        <a:pt x="2909" y="3534"/>
                      </a:lnTo>
                      <a:cubicBezTo>
                        <a:pt x="2909" y="3462"/>
                        <a:pt x="2895" y="3404"/>
                        <a:pt x="2895" y="3316"/>
                      </a:cubicBezTo>
                      <a:cubicBezTo>
                        <a:pt x="2851" y="2909"/>
                        <a:pt x="2764" y="2516"/>
                        <a:pt x="2604" y="2138"/>
                      </a:cubicBezTo>
                      <a:cubicBezTo>
                        <a:pt x="2517" y="1935"/>
                        <a:pt x="2400" y="1731"/>
                        <a:pt x="2255" y="1571"/>
                      </a:cubicBezTo>
                      <a:cubicBezTo>
                        <a:pt x="2124" y="1440"/>
                        <a:pt x="2007" y="1309"/>
                        <a:pt x="1862" y="1193"/>
                      </a:cubicBezTo>
                      <a:cubicBezTo>
                        <a:pt x="1760" y="1120"/>
                        <a:pt x="1673" y="1004"/>
                        <a:pt x="1615" y="902"/>
                      </a:cubicBezTo>
                      <a:cubicBezTo>
                        <a:pt x="1600" y="858"/>
                        <a:pt x="1600" y="829"/>
                        <a:pt x="1586" y="800"/>
                      </a:cubicBezTo>
                      <a:lnTo>
                        <a:pt x="1586" y="771"/>
                      </a:lnTo>
                      <a:cubicBezTo>
                        <a:pt x="1586" y="771"/>
                        <a:pt x="1600" y="829"/>
                        <a:pt x="1644" y="902"/>
                      </a:cubicBezTo>
                      <a:cubicBezTo>
                        <a:pt x="1717" y="1004"/>
                        <a:pt x="1789" y="1091"/>
                        <a:pt x="1891" y="1164"/>
                      </a:cubicBezTo>
                      <a:cubicBezTo>
                        <a:pt x="2037" y="1280"/>
                        <a:pt x="2182" y="1411"/>
                        <a:pt x="2313" y="1527"/>
                      </a:cubicBezTo>
                      <a:cubicBezTo>
                        <a:pt x="2458" y="1716"/>
                        <a:pt x="2589" y="1891"/>
                        <a:pt x="2676" y="2109"/>
                      </a:cubicBezTo>
                      <a:cubicBezTo>
                        <a:pt x="2807" y="2444"/>
                        <a:pt x="2895" y="2793"/>
                        <a:pt x="2924" y="3127"/>
                      </a:cubicBezTo>
                      <a:lnTo>
                        <a:pt x="292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5650812" y="1790102"/>
                  <a:ext cx="369962" cy="603677"/>
                </a:xfrm>
                <a:custGeom>
                  <a:avLst/>
                  <a:gdLst/>
                  <a:ahLst/>
                  <a:cxnLst/>
                  <a:rect l="l" t="t" r="r" b="b"/>
                  <a:pathLst>
                    <a:path w="5295" h="8640" extrusionOk="0">
                      <a:moveTo>
                        <a:pt x="4843" y="1"/>
                      </a:moveTo>
                      <a:lnTo>
                        <a:pt x="1673" y="4873"/>
                      </a:lnTo>
                      <a:lnTo>
                        <a:pt x="902" y="5426"/>
                      </a:lnTo>
                      <a:cubicBezTo>
                        <a:pt x="756" y="5557"/>
                        <a:pt x="640" y="5731"/>
                        <a:pt x="538" y="5891"/>
                      </a:cubicBezTo>
                      <a:cubicBezTo>
                        <a:pt x="465" y="6022"/>
                        <a:pt x="422" y="6153"/>
                        <a:pt x="393" y="6269"/>
                      </a:cubicBezTo>
                      <a:cubicBezTo>
                        <a:pt x="349" y="6415"/>
                        <a:pt x="349" y="6560"/>
                        <a:pt x="364" y="6735"/>
                      </a:cubicBezTo>
                      <a:cubicBezTo>
                        <a:pt x="364" y="6895"/>
                        <a:pt x="393" y="7040"/>
                        <a:pt x="407" y="7185"/>
                      </a:cubicBezTo>
                      <a:cubicBezTo>
                        <a:pt x="422" y="7331"/>
                        <a:pt x="407" y="7476"/>
                        <a:pt x="393" y="7622"/>
                      </a:cubicBezTo>
                      <a:cubicBezTo>
                        <a:pt x="349" y="7855"/>
                        <a:pt x="291" y="8087"/>
                        <a:pt x="189" y="8305"/>
                      </a:cubicBezTo>
                      <a:cubicBezTo>
                        <a:pt x="131" y="8422"/>
                        <a:pt x="73" y="8524"/>
                        <a:pt x="0" y="8640"/>
                      </a:cubicBezTo>
                      <a:lnTo>
                        <a:pt x="945" y="7942"/>
                      </a:lnTo>
                      <a:lnTo>
                        <a:pt x="1425" y="7738"/>
                      </a:lnTo>
                      <a:lnTo>
                        <a:pt x="1571" y="7607"/>
                      </a:lnTo>
                      <a:cubicBezTo>
                        <a:pt x="1803" y="7345"/>
                        <a:pt x="2007" y="7055"/>
                        <a:pt x="2153" y="6749"/>
                      </a:cubicBezTo>
                      <a:lnTo>
                        <a:pt x="2371" y="6255"/>
                      </a:lnTo>
                      <a:cubicBezTo>
                        <a:pt x="2298" y="6124"/>
                        <a:pt x="2313" y="5964"/>
                        <a:pt x="2385" y="5833"/>
                      </a:cubicBezTo>
                      <a:lnTo>
                        <a:pt x="2589" y="5513"/>
                      </a:lnTo>
                      <a:cubicBezTo>
                        <a:pt x="2603" y="5455"/>
                        <a:pt x="2618" y="5382"/>
                        <a:pt x="2618" y="5324"/>
                      </a:cubicBezTo>
                      <a:cubicBezTo>
                        <a:pt x="2749" y="4786"/>
                        <a:pt x="2836" y="4146"/>
                        <a:pt x="3025" y="3506"/>
                      </a:cubicBezTo>
                      <a:cubicBezTo>
                        <a:pt x="3112" y="3200"/>
                        <a:pt x="3214" y="2895"/>
                        <a:pt x="3374" y="2619"/>
                      </a:cubicBezTo>
                      <a:cubicBezTo>
                        <a:pt x="3520" y="2342"/>
                        <a:pt x="3680" y="2110"/>
                        <a:pt x="3883" y="1877"/>
                      </a:cubicBezTo>
                      <a:cubicBezTo>
                        <a:pt x="4261" y="1455"/>
                        <a:pt x="4654" y="1135"/>
                        <a:pt x="4945" y="801"/>
                      </a:cubicBezTo>
                      <a:cubicBezTo>
                        <a:pt x="5076" y="655"/>
                        <a:pt x="5207" y="495"/>
                        <a:pt x="5294" y="306"/>
                      </a:cubicBezTo>
                      <a:lnTo>
                        <a:pt x="4843"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4897760" y="2055326"/>
                  <a:ext cx="151478" cy="195217"/>
                </a:xfrm>
                <a:custGeom>
                  <a:avLst/>
                  <a:gdLst/>
                  <a:ahLst/>
                  <a:cxnLst/>
                  <a:rect l="l" t="t" r="r" b="b"/>
                  <a:pathLst>
                    <a:path w="2168" h="2794" extrusionOk="0">
                      <a:moveTo>
                        <a:pt x="1" y="1"/>
                      </a:moveTo>
                      <a:lnTo>
                        <a:pt x="408" y="1804"/>
                      </a:lnTo>
                      <a:cubicBezTo>
                        <a:pt x="452" y="1819"/>
                        <a:pt x="524" y="1877"/>
                        <a:pt x="641" y="1950"/>
                      </a:cubicBezTo>
                      <a:cubicBezTo>
                        <a:pt x="815" y="2037"/>
                        <a:pt x="1063" y="2182"/>
                        <a:pt x="1354" y="2357"/>
                      </a:cubicBezTo>
                      <a:cubicBezTo>
                        <a:pt x="1615" y="2502"/>
                        <a:pt x="1877" y="2648"/>
                        <a:pt x="2052" y="2735"/>
                      </a:cubicBezTo>
                      <a:lnTo>
                        <a:pt x="2168" y="2793"/>
                      </a:lnTo>
                      <a:lnTo>
                        <a:pt x="1223" y="1848"/>
                      </a:lnTo>
                      <a:lnTo>
                        <a:pt x="1179" y="1644"/>
                      </a:lnTo>
                      <a:cubicBezTo>
                        <a:pt x="1135" y="1571"/>
                        <a:pt x="1034" y="1455"/>
                        <a:pt x="946" y="1324"/>
                      </a:cubicBezTo>
                      <a:cubicBezTo>
                        <a:pt x="743" y="1077"/>
                        <a:pt x="481" y="699"/>
                        <a:pt x="175" y="277"/>
                      </a:cubicBezTo>
                      <a:cubicBezTo>
                        <a:pt x="103" y="190"/>
                        <a:pt x="59" y="103"/>
                        <a:pt x="1"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5472924" y="2177318"/>
                  <a:ext cx="227706" cy="349629"/>
                </a:xfrm>
                <a:custGeom>
                  <a:avLst/>
                  <a:gdLst/>
                  <a:ahLst/>
                  <a:cxnLst/>
                  <a:rect l="l" t="t" r="r" b="b"/>
                  <a:pathLst>
                    <a:path w="3259" h="5004" extrusionOk="0">
                      <a:moveTo>
                        <a:pt x="3259" y="0"/>
                      </a:moveTo>
                      <a:lnTo>
                        <a:pt x="2531" y="509"/>
                      </a:lnTo>
                      <a:lnTo>
                        <a:pt x="2459" y="582"/>
                      </a:lnTo>
                      <a:cubicBezTo>
                        <a:pt x="2313" y="756"/>
                        <a:pt x="2182" y="916"/>
                        <a:pt x="2052" y="1091"/>
                      </a:cubicBezTo>
                      <a:cubicBezTo>
                        <a:pt x="1877" y="1367"/>
                        <a:pt x="1732" y="1643"/>
                        <a:pt x="1586" y="1934"/>
                      </a:cubicBezTo>
                      <a:cubicBezTo>
                        <a:pt x="1426" y="2254"/>
                        <a:pt x="1281" y="2618"/>
                        <a:pt x="1121" y="3011"/>
                      </a:cubicBezTo>
                      <a:cubicBezTo>
                        <a:pt x="975" y="3374"/>
                        <a:pt x="801" y="3738"/>
                        <a:pt x="626" y="4072"/>
                      </a:cubicBezTo>
                      <a:cubicBezTo>
                        <a:pt x="481" y="4363"/>
                        <a:pt x="292" y="4625"/>
                        <a:pt x="88" y="4872"/>
                      </a:cubicBezTo>
                      <a:cubicBezTo>
                        <a:pt x="59" y="4916"/>
                        <a:pt x="15" y="4945"/>
                        <a:pt x="1" y="5003"/>
                      </a:cubicBezTo>
                      <a:lnTo>
                        <a:pt x="2488" y="3185"/>
                      </a:lnTo>
                      <a:cubicBezTo>
                        <a:pt x="2575" y="3054"/>
                        <a:pt x="2633" y="2938"/>
                        <a:pt x="2691" y="2807"/>
                      </a:cubicBezTo>
                      <a:cubicBezTo>
                        <a:pt x="2793" y="2531"/>
                        <a:pt x="2837" y="2298"/>
                        <a:pt x="2851" y="2065"/>
                      </a:cubicBezTo>
                      <a:cubicBezTo>
                        <a:pt x="2881" y="1920"/>
                        <a:pt x="2881" y="1789"/>
                        <a:pt x="2851" y="1643"/>
                      </a:cubicBezTo>
                      <a:cubicBezTo>
                        <a:pt x="2837" y="1498"/>
                        <a:pt x="2822" y="1353"/>
                        <a:pt x="2822" y="1193"/>
                      </a:cubicBezTo>
                      <a:cubicBezTo>
                        <a:pt x="2808" y="1018"/>
                        <a:pt x="2822" y="873"/>
                        <a:pt x="2851" y="727"/>
                      </a:cubicBezTo>
                      <a:cubicBezTo>
                        <a:pt x="2895" y="582"/>
                        <a:pt x="2953" y="465"/>
                        <a:pt x="3026" y="335"/>
                      </a:cubicBezTo>
                      <a:cubicBezTo>
                        <a:pt x="3099" y="218"/>
                        <a:pt x="3171" y="116"/>
                        <a:pt x="325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837782" y="1813508"/>
                  <a:ext cx="206326" cy="350608"/>
                </a:xfrm>
                <a:custGeom>
                  <a:avLst/>
                  <a:gdLst/>
                  <a:ahLst/>
                  <a:cxnLst/>
                  <a:rect l="l" t="t" r="r" b="b"/>
                  <a:pathLst>
                    <a:path w="2953" h="5018" extrusionOk="0">
                      <a:moveTo>
                        <a:pt x="2618" y="0"/>
                      </a:moveTo>
                      <a:cubicBezTo>
                        <a:pt x="2531" y="175"/>
                        <a:pt x="2400" y="335"/>
                        <a:pt x="2269" y="495"/>
                      </a:cubicBezTo>
                      <a:cubicBezTo>
                        <a:pt x="2022" y="829"/>
                        <a:pt x="1614" y="1164"/>
                        <a:pt x="1236" y="1571"/>
                      </a:cubicBezTo>
                      <a:cubicBezTo>
                        <a:pt x="1033" y="1789"/>
                        <a:pt x="873" y="2051"/>
                        <a:pt x="742" y="2298"/>
                      </a:cubicBezTo>
                      <a:cubicBezTo>
                        <a:pt x="596" y="2589"/>
                        <a:pt x="495" y="2880"/>
                        <a:pt x="407" y="3200"/>
                      </a:cubicBezTo>
                      <a:cubicBezTo>
                        <a:pt x="218" y="3825"/>
                        <a:pt x="131" y="4451"/>
                        <a:pt x="0" y="4989"/>
                      </a:cubicBezTo>
                      <a:lnTo>
                        <a:pt x="0" y="5018"/>
                      </a:lnTo>
                      <a:lnTo>
                        <a:pt x="2953" y="218"/>
                      </a:lnTo>
                      <a:lnTo>
                        <a:pt x="2618"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4959804" y="1859203"/>
                  <a:ext cx="34586" cy="135268"/>
                </a:xfrm>
                <a:custGeom>
                  <a:avLst/>
                  <a:gdLst/>
                  <a:ahLst/>
                  <a:cxnLst/>
                  <a:rect l="l" t="t" r="r" b="b"/>
                  <a:pathLst>
                    <a:path w="495" h="1936" extrusionOk="0">
                      <a:moveTo>
                        <a:pt x="495" y="1"/>
                      </a:moveTo>
                      <a:lnTo>
                        <a:pt x="0" y="990"/>
                      </a:lnTo>
                      <a:cubicBezTo>
                        <a:pt x="0" y="1048"/>
                        <a:pt x="29" y="1121"/>
                        <a:pt x="29" y="1193"/>
                      </a:cubicBezTo>
                      <a:cubicBezTo>
                        <a:pt x="58" y="1528"/>
                        <a:pt x="131" y="1819"/>
                        <a:pt x="175" y="1935"/>
                      </a:cubicBezTo>
                      <a:lnTo>
                        <a:pt x="480" y="1193"/>
                      </a:lnTo>
                      <a:cubicBezTo>
                        <a:pt x="436" y="1019"/>
                        <a:pt x="422" y="815"/>
                        <a:pt x="422" y="612"/>
                      </a:cubicBezTo>
                      <a:cubicBezTo>
                        <a:pt x="422" y="408"/>
                        <a:pt x="436" y="190"/>
                        <a:pt x="495"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4348027" y="3089603"/>
                  <a:ext cx="565109" cy="1138392"/>
                </a:xfrm>
                <a:custGeom>
                  <a:avLst/>
                  <a:gdLst/>
                  <a:ahLst/>
                  <a:cxnLst/>
                  <a:rect l="l" t="t" r="r" b="b"/>
                  <a:pathLst>
                    <a:path w="8088" h="16293" extrusionOk="0">
                      <a:moveTo>
                        <a:pt x="7112" y="0"/>
                      </a:moveTo>
                      <a:cubicBezTo>
                        <a:pt x="6820" y="0"/>
                        <a:pt x="6540" y="36"/>
                        <a:pt x="6269" y="134"/>
                      </a:cubicBezTo>
                      <a:cubicBezTo>
                        <a:pt x="5862" y="251"/>
                        <a:pt x="5484" y="425"/>
                        <a:pt x="5135" y="643"/>
                      </a:cubicBezTo>
                      <a:cubicBezTo>
                        <a:pt x="4756" y="862"/>
                        <a:pt x="4407" y="1094"/>
                        <a:pt x="4087" y="1298"/>
                      </a:cubicBezTo>
                      <a:cubicBezTo>
                        <a:pt x="3797" y="1472"/>
                        <a:pt x="3491" y="1632"/>
                        <a:pt x="3186" y="1763"/>
                      </a:cubicBezTo>
                      <a:cubicBezTo>
                        <a:pt x="2953" y="1851"/>
                        <a:pt x="2735" y="1923"/>
                        <a:pt x="2531" y="1967"/>
                      </a:cubicBezTo>
                      <a:cubicBezTo>
                        <a:pt x="2459" y="1982"/>
                        <a:pt x="2400" y="1982"/>
                        <a:pt x="2357" y="1982"/>
                      </a:cubicBezTo>
                      <a:cubicBezTo>
                        <a:pt x="1455" y="4469"/>
                        <a:pt x="815" y="7043"/>
                        <a:pt x="408" y="9661"/>
                      </a:cubicBezTo>
                      <a:cubicBezTo>
                        <a:pt x="451" y="9443"/>
                        <a:pt x="510" y="9224"/>
                        <a:pt x="553" y="9006"/>
                      </a:cubicBezTo>
                      <a:cubicBezTo>
                        <a:pt x="757" y="8352"/>
                        <a:pt x="1062" y="7741"/>
                        <a:pt x="1470" y="7203"/>
                      </a:cubicBezTo>
                      <a:cubicBezTo>
                        <a:pt x="1702" y="6897"/>
                        <a:pt x="1993" y="6607"/>
                        <a:pt x="2299" y="6345"/>
                      </a:cubicBezTo>
                      <a:cubicBezTo>
                        <a:pt x="2619" y="6068"/>
                        <a:pt x="2982" y="5836"/>
                        <a:pt x="3317" y="5588"/>
                      </a:cubicBezTo>
                      <a:cubicBezTo>
                        <a:pt x="3666" y="5341"/>
                        <a:pt x="4000" y="5079"/>
                        <a:pt x="4306" y="4789"/>
                      </a:cubicBezTo>
                      <a:cubicBezTo>
                        <a:pt x="4582" y="4498"/>
                        <a:pt x="4815" y="4178"/>
                        <a:pt x="5033" y="3858"/>
                      </a:cubicBezTo>
                      <a:cubicBezTo>
                        <a:pt x="5251" y="3552"/>
                        <a:pt x="5426" y="3232"/>
                        <a:pt x="5629" y="2941"/>
                      </a:cubicBezTo>
                      <a:cubicBezTo>
                        <a:pt x="5818" y="2694"/>
                        <a:pt x="5993" y="2432"/>
                        <a:pt x="6211" y="2200"/>
                      </a:cubicBezTo>
                      <a:cubicBezTo>
                        <a:pt x="6516" y="1851"/>
                        <a:pt x="6880" y="1589"/>
                        <a:pt x="7302" y="1400"/>
                      </a:cubicBezTo>
                      <a:cubicBezTo>
                        <a:pt x="7418" y="1342"/>
                        <a:pt x="7534" y="1312"/>
                        <a:pt x="7665" y="1298"/>
                      </a:cubicBezTo>
                      <a:lnTo>
                        <a:pt x="7753" y="1269"/>
                      </a:lnTo>
                      <a:lnTo>
                        <a:pt x="7796" y="1269"/>
                      </a:lnTo>
                      <a:cubicBezTo>
                        <a:pt x="7782" y="1269"/>
                        <a:pt x="7782" y="1269"/>
                        <a:pt x="7753" y="1298"/>
                      </a:cubicBezTo>
                      <a:lnTo>
                        <a:pt x="7665" y="1312"/>
                      </a:lnTo>
                      <a:cubicBezTo>
                        <a:pt x="7534" y="1342"/>
                        <a:pt x="7433" y="1385"/>
                        <a:pt x="7316" y="1443"/>
                      </a:cubicBezTo>
                      <a:cubicBezTo>
                        <a:pt x="6909" y="1618"/>
                        <a:pt x="6545" y="1894"/>
                        <a:pt x="6255" y="2243"/>
                      </a:cubicBezTo>
                      <a:cubicBezTo>
                        <a:pt x="6051" y="2476"/>
                        <a:pt x="5847" y="2709"/>
                        <a:pt x="5687" y="2985"/>
                      </a:cubicBezTo>
                      <a:cubicBezTo>
                        <a:pt x="5498" y="3261"/>
                        <a:pt x="5309" y="3581"/>
                        <a:pt x="5106" y="3887"/>
                      </a:cubicBezTo>
                      <a:cubicBezTo>
                        <a:pt x="4887" y="4221"/>
                        <a:pt x="4655" y="4541"/>
                        <a:pt x="4378" y="4832"/>
                      </a:cubicBezTo>
                      <a:cubicBezTo>
                        <a:pt x="4073" y="5123"/>
                        <a:pt x="3738" y="5399"/>
                        <a:pt x="3389" y="5661"/>
                      </a:cubicBezTo>
                      <a:cubicBezTo>
                        <a:pt x="3026" y="5908"/>
                        <a:pt x="2691" y="6141"/>
                        <a:pt x="2371" y="6417"/>
                      </a:cubicBezTo>
                      <a:cubicBezTo>
                        <a:pt x="2066" y="6679"/>
                        <a:pt x="1790" y="6970"/>
                        <a:pt x="1557" y="7276"/>
                      </a:cubicBezTo>
                      <a:cubicBezTo>
                        <a:pt x="873" y="8163"/>
                        <a:pt x="466" y="9254"/>
                        <a:pt x="393" y="10359"/>
                      </a:cubicBezTo>
                      <a:cubicBezTo>
                        <a:pt x="393" y="10432"/>
                        <a:pt x="393" y="10504"/>
                        <a:pt x="379" y="10577"/>
                      </a:cubicBezTo>
                      <a:lnTo>
                        <a:pt x="379" y="10359"/>
                      </a:lnTo>
                      <a:cubicBezTo>
                        <a:pt x="379" y="10213"/>
                        <a:pt x="393" y="10053"/>
                        <a:pt x="408" y="9850"/>
                      </a:cubicBezTo>
                      <a:lnTo>
                        <a:pt x="408" y="9850"/>
                      </a:lnTo>
                      <a:cubicBezTo>
                        <a:pt x="117" y="11784"/>
                        <a:pt x="1" y="13733"/>
                        <a:pt x="1" y="15667"/>
                      </a:cubicBezTo>
                      <a:lnTo>
                        <a:pt x="1" y="16293"/>
                      </a:lnTo>
                      <a:lnTo>
                        <a:pt x="88" y="16293"/>
                      </a:lnTo>
                      <a:cubicBezTo>
                        <a:pt x="88" y="16278"/>
                        <a:pt x="88" y="16235"/>
                        <a:pt x="102" y="16206"/>
                      </a:cubicBezTo>
                      <a:cubicBezTo>
                        <a:pt x="117" y="16089"/>
                        <a:pt x="146" y="15944"/>
                        <a:pt x="175" y="15740"/>
                      </a:cubicBezTo>
                      <a:cubicBezTo>
                        <a:pt x="248" y="15362"/>
                        <a:pt x="335" y="14795"/>
                        <a:pt x="481" y="14111"/>
                      </a:cubicBezTo>
                      <a:cubicBezTo>
                        <a:pt x="655" y="13297"/>
                        <a:pt x="873" y="12497"/>
                        <a:pt x="1120" y="11711"/>
                      </a:cubicBezTo>
                      <a:cubicBezTo>
                        <a:pt x="1426" y="10752"/>
                        <a:pt x="1862" y="9821"/>
                        <a:pt x="2400" y="8948"/>
                      </a:cubicBezTo>
                      <a:cubicBezTo>
                        <a:pt x="2546" y="8715"/>
                        <a:pt x="2706" y="8512"/>
                        <a:pt x="2851" y="8294"/>
                      </a:cubicBezTo>
                      <a:cubicBezTo>
                        <a:pt x="2924" y="8177"/>
                        <a:pt x="3011" y="8090"/>
                        <a:pt x="3098" y="7988"/>
                      </a:cubicBezTo>
                      <a:lnTo>
                        <a:pt x="3229" y="7843"/>
                      </a:lnTo>
                      <a:cubicBezTo>
                        <a:pt x="3273" y="7785"/>
                        <a:pt x="3317" y="7741"/>
                        <a:pt x="3360" y="7697"/>
                      </a:cubicBezTo>
                      <a:cubicBezTo>
                        <a:pt x="3680" y="7334"/>
                        <a:pt x="4044" y="6999"/>
                        <a:pt x="4407" y="6679"/>
                      </a:cubicBezTo>
                      <a:cubicBezTo>
                        <a:pt x="5120" y="6054"/>
                        <a:pt x="5775" y="5530"/>
                        <a:pt x="6269" y="5021"/>
                      </a:cubicBezTo>
                      <a:cubicBezTo>
                        <a:pt x="6676" y="4643"/>
                        <a:pt x="7011" y="4207"/>
                        <a:pt x="7316" y="3727"/>
                      </a:cubicBezTo>
                      <a:cubicBezTo>
                        <a:pt x="7404" y="3625"/>
                        <a:pt x="7447" y="3523"/>
                        <a:pt x="7491" y="3450"/>
                      </a:cubicBezTo>
                      <a:cubicBezTo>
                        <a:pt x="7578" y="2345"/>
                        <a:pt x="7782" y="1254"/>
                        <a:pt x="8087" y="178"/>
                      </a:cubicBezTo>
                      <a:cubicBezTo>
                        <a:pt x="8043" y="164"/>
                        <a:pt x="8000" y="149"/>
                        <a:pt x="7942" y="105"/>
                      </a:cubicBezTo>
                      <a:cubicBezTo>
                        <a:pt x="7723" y="62"/>
                        <a:pt x="7505" y="18"/>
                        <a:pt x="7273" y="4"/>
                      </a:cubicBezTo>
                      <a:cubicBezTo>
                        <a:pt x="7219" y="1"/>
                        <a:pt x="7165" y="0"/>
                        <a:pt x="71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4354106" y="3334705"/>
                  <a:ext cx="518366" cy="895314"/>
                </a:xfrm>
                <a:custGeom>
                  <a:avLst/>
                  <a:gdLst/>
                  <a:ahLst/>
                  <a:cxnLst/>
                  <a:rect l="l" t="t" r="r" b="b"/>
                  <a:pathLst>
                    <a:path w="7419" h="12814" extrusionOk="0">
                      <a:moveTo>
                        <a:pt x="7418" y="1"/>
                      </a:moveTo>
                      <a:cubicBezTo>
                        <a:pt x="7375" y="73"/>
                        <a:pt x="7331" y="161"/>
                        <a:pt x="7258" y="277"/>
                      </a:cubicBezTo>
                      <a:cubicBezTo>
                        <a:pt x="6924" y="728"/>
                        <a:pt x="6589" y="1164"/>
                        <a:pt x="6182" y="1542"/>
                      </a:cubicBezTo>
                      <a:cubicBezTo>
                        <a:pt x="5688" y="2051"/>
                        <a:pt x="5033" y="2589"/>
                        <a:pt x="4320" y="3200"/>
                      </a:cubicBezTo>
                      <a:cubicBezTo>
                        <a:pt x="3957" y="3535"/>
                        <a:pt x="3593" y="3855"/>
                        <a:pt x="3273" y="4218"/>
                      </a:cubicBezTo>
                      <a:cubicBezTo>
                        <a:pt x="3230" y="4277"/>
                        <a:pt x="3186" y="4306"/>
                        <a:pt x="3142" y="4364"/>
                      </a:cubicBezTo>
                      <a:lnTo>
                        <a:pt x="3011" y="4509"/>
                      </a:lnTo>
                      <a:cubicBezTo>
                        <a:pt x="2939" y="4626"/>
                        <a:pt x="2851" y="4713"/>
                        <a:pt x="2764" y="4815"/>
                      </a:cubicBezTo>
                      <a:cubicBezTo>
                        <a:pt x="2619" y="5033"/>
                        <a:pt x="2430" y="5236"/>
                        <a:pt x="2313" y="5469"/>
                      </a:cubicBezTo>
                      <a:cubicBezTo>
                        <a:pt x="1761" y="6327"/>
                        <a:pt x="1339" y="7258"/>
                        <a:pt x="1033" y="8233"/>
                      </a:cubicBezTo>
                      <a:cubicBezTo>
                        <a:pt x="786" y="9018"/>
                        <a:pt x="568" y="9818"/>
                        <a:pt x="394" y="10632"/>
                      </a:cubicBezTo>
                      <a:cubicBezTo>
                        <a:pt x="248" y="11330"/>
                        <a:pt x="161" y="11898"/>
                        <a:pt x="88" y="12276"/>
                      </a:cubicBezTo>
                      <a:cubicBezTo>
                        <a:pt x="59" y="12479"/>
                        <a:pt x="30" y="12625"/>
                        <a:pt x="15" y="12727"/>
                      </a:cubicBezTo>
                      <a:cubicBezTo>
                        <a:pt x="15" y="12733"/>
                        <a:pt x="15" y="12739"/>
                        <a:pt x="15" y="12744"/>
                      </a:cubicBezTo>
                      <a:lnTo>
                        <a:pt x="15" y="12744"/>
                      </a:lnTo>
                      <a:cubicBezTo>
                        <a:pt x="15" y="12743"/>
                        <a:pt x="15" y="12742"/>
                        <a:pt x="15" y="12741"/>
                      </a:cubicBezTo>
                      <a:cubicBezTo>
                        <a:pt x="30" y="12639"/>
                        <a:pt x="74" y="12494"/>
                        <a:pt x="103" y="12290"/>
                      </a:cubicBezTo>
                      <a:cubicBezTo>
                        <a:pt x="175" y="11912"/>
                        <a:pt x="292" y="11345"/>
                        <a:pt x="437" y="10661"/>
                      </a:cubicBezTo>
                      <a:cubicBezTo>
                        <a:pt x="612" y="9861"/>
                        <a:pt x="815" y="9062"/>
                        <a:pt x="1092" y="8262"/>
                      </a:cubicBezTo>
                      <a:cubicBezTo>
                        <a:pt x="1397" y="7287"/>
                        <a:pt x="1833" y="6371"/>
                        <a:pt x="2357" y="5513"/>
                      </a:cubicBezTo>
                      <a:cubicBezTo>
                        <a:pt x="2502" y="5280"/>
                        <a:pt x="2677" y="5077"/>
                        <a:pt x="2822" y="4858"/>
                      </a:cubicBezTo>
                      <a:cubicBezTo>
                        <a:pt x="2895" y="4742"/>
                        <a:pt x="2982" y="4655"/>
                        <a:pt x="3070" y="4553"/>
                      </a:cubicBezTo>
                      <a:lnTo>
                        <a:pt x="3201" y="4407"/>
                      </a:lnTo>
                      <a:cubicBezTo>
                        <a:pt x="3230" y="4349"/>
                        <a:pt x="3288" y="4306"/>
                        <a:pt x="3331" y="4262"/>
                      </a:cubicBezTo>
                      <a:cubicBezTo>
                        <a:pt x="3651" y="3898"/>
                        <a:pt x="4015" y="3564"/>
                        <a:pt x="4379" y="3244"/>
                      </a:cubicBezTo>
                      <a:cubicBezTo>
                        <a:pt x="5091" y="2619"/>
                        <a:pt x="5731" y="2095"/>
                        <a:pt x="6240" y="1586"/>
                      </a:cubicBezTo>
                      <a:cubicBezTo>
                        <a:pt x="6633" y="1179"/>
                        <a:pt x="6982" y="742"/>
                        <a:pt x="7273" y="277"/>
                      </a:cubicBezTo>
                      <a:cubicBezTo>
                        <a:pt x="7331" y="190"/>
                        <a:pt x="7375" y="117"/>
                        <a:pt x="7418" y="44"/>
                      </a:cubicBezTo>
                      <a:lnTo>
                        <a:pt x="7418" y="1"/>
                      </a:lnTo>
                      <a:close/>
                      <a:moveTo>
                        <a:pt x="15" y="12744"/>
                      </a:moveTo>
                      <a:cubicBezTo>
                        <a:pt x="14" y="12772"/>
                        <a:pt x="1" y="12800"/>
                        <a:pt x="1" y="12814"/>
                      </a:cubicBezTo>
                      <a:cubicBezTo>
                        <a:pt x="13" y="12789"/>
                        <a:pt x="15" y="12775"/>
                        <a:pt x="15" y="12744"/>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4370385" y="3178198"/>
                  <a:ext cx="520392" cy="650490"/>
                </a:xfrm>
                <a:custGeom>
                  <a:avLst/>
                  <a:gdLst/>
                  <a:ahLst/>
                  <a:cxnLst/>
                  <a:rect l="l" t="t" r="r" b="b"/>
                  <a:pathLst>
                    <a:path w="7448" h="9310" extrusionOk="0">
                      <a:moveTo>
                        <a:pt x="7403" y="1"/>
                      </a:moveTo>
                      <a:lnTo>
                        <a:pt x="7316" y="15"/>
                      </a:lnTo>
                      <a:cubicBezTo>
                        <a:pt x="7185" y="44"/>
                        <a:pt x="7084" y="74"/>
                        <a:pt x="6953" y="132"/>
                      </a:cubicBezTo>
                      <a:cubicBezTo>
                        <a:pt x="6531" y="306"/>
                        <a:pt x="6153" y="583"/>
                        <a:pt x="5862" y="932"/>
                      </a:cubicBezTo>
                      <a:cubicBezTo>
                        <a:pt x="5644" y="1164"/>
                        <a:pt x="5455" y="1397"/>
                        <a:pt x="5280" y="1673"/>
                      </a:cubicBezTo>
                      <a:cubicBezTo>
                        <a:pt x="5091" y="1950"/>
                        <a:pt x="4902" y="2255"/>
                        <a:pt x="4684" y="2590"/>
                      </a:cubicBezTo>
                      <a:cubicBezTo>
                        <a:pt x="4466" y="2910"/>
                        <a:pt x="4218" y="3215"/>
                        <a:pt x="3957" y="3506"/>
                      </a:cubicBezTo>
                      <a:cubicBezTo>
                        <a:pt x="3637" y="3797"/>
                        <a:pt x="3317" y="4073"/>
                        <a:pt x="2968" y="4306"/>
                      </a:cubicBezTo>
                      <a:cubicBezTo>
                        <a:pt x="2604" y="4568"/>
                        <a:pt x="2255" y="4800"/>
                        <a:pt x="1949" y="5077"/>
                      </a:cubicBezTo>
                      <a:cubicBezTo>
                        <a:pt x="1644" y="5324"/>
                        <a:pt x="1368" y="5615"/>
                        <a:pt x="1120" y="5935"/>
                      </a:cubicBezTo>
                      <a:cubicBezTo>
                        <a:pt x="699" y="6473"/>
                        <a:pt x="393" y="7069"/>
                        <a:pt x="204" y="7724"/>
                      </a:cubicBezTo>
                      <a:cubicBezTo>
                        <a:pt x="146" y="7942"/>
                        <a:pt x="102" y="8160"/>
                        <a:pt x="59" y="8378"/>
                      </a:cubicBezTo>
                      <a:cubicBezTo>
                        <a:pt x="44" y="8436"/>
                        <a:pt x="44" y="8509"/>
                        <a:pt x="44" y="8567"/>
                      </a:cubicBezTo>
                      <a:cubicBezTo>
                        <a:pt x="30" y="8771"/>
                        <a:pt x="1" y="8931"/>
                        <a:pt x="1" y="9076"/>
                      </a:cubicBezTo>
                      <a:cubicBezTo>
                        <a:pt x="30" y="9193"/>
                        <a:pt x="30" y="9265"/>
                        <a:pt x="30" y="9309"/>
                      </a:cubicBezTo>
                      <a:cubicBezTo>
                        <a:pt x="30" y="9265"/>
                        <a:pt x="30" y="9193"/>
                        <a:pt x="44" y="9091"/>
                      </a:cubicBezTo>
                      <a:cubicBezTo>
                        <a:pt x="117" y="7971"/>
                        <a:pt x="510" y="6895"/>
                        <a:pt x="1208" y="6008"/>
                      </a:cubicBezTo>
                      <a:cubicBezTo>
                        <a:pt x="1440" y="5688"/>
                        <a:pt x="1717" y="5411"/>
                        <a:pt x="2022" y="5149"/>
                      </a:cubicBezTo>
                      <a:cubicBezTo>
                        <a:pt x="2328" y="4873"/>
                        <a:pt x="2691" y="4640"/>
                        <a:pt x="3040" y="4379"/>
                      </a:cubicBezTo>
                      <a:cubicBezTo>
                        <a:pt x="3389" y="4146"/>
                        <a:pt x="3724" y="3870"/>
                        <a:pt x="4029" y="3564"/>
                      </a:cubicBezTo>
                      <a:cubicBezTo>
                        <a:pt x="4291" y="3273"/>
                        <a:pt x="4553" y="2968"/>
                        <a:pt x="4756" y="2619"/>
                      </a:cubicBezTo>
                      <a:cubicBezTo>
                        <a:pt x="4975" y="2313"/>
                        <a:pt x="5149" y="2008"/>
                        <a:pt x="5338" y="1717"/>
                      </a:cubicBezTo>
                      <a:cubicBezTo>
                        <a:pt x="5498" y="1455"/>
                        <a:pt x="5702" y="1208"/>
                        <a:pt x="5891" y="961"/>
                      </a:cubicBezTo>
                      <a:cubicBezTo>
                        <a:pt x="6182" y="626"/>
                        <a:pt x="6545" y="350"/>
                        <a:pt x="6967" y="161"/>
                      </a:cubicBezTo>
                      <a:cubicBezTo>
                        <a:pt x="7084" y="117"/>
                        <a:pt x="7200" y="74"/>
                        <a:pt x="7316" y="44"/>
                      </a:cubicBezTo>
                      <a:lnTo>
                        <a:pt x="7403" y="15"/>
                      </a:lnTo>
                      <a:cubicBezTo>
                        <a:pt x="7418" y="15"/>
                        <a:pt x="7418" y="15"/>
                        <a:pt x="7447"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4499434" y="3589798"/>
                  <a:ext cx="175863" cy="322939"/>
                </a:xfrm>
                <a:custGeom>
                  <a:avLst/>
                  <a:gdLst/>
                  <a:ahLst/>
                  <a:cxnLst/>
                  <a:rect l="l" t="t" r="r" b="b"/>
                  <a:pathLst>
                    <a:path w="2517" h="4622" extrusionOk="0">
                      <a:moveTo>
                        <a:pt x="2342" y="0"/>
                      </a:moveTo>
                      <a:cubicBezTo>
                        <a:pt x="2284" y="0"/>
                        <a:pt x="2211" y="29"/>
                        <a:pt x="2168" y="58"/>
                      </a:cubicBezTo>
                      <a:cubicBezTo>
                        <a:pt x="2139" y="102"/>
                        <a:pt x="2080" y="131"/>
                        <a:pt x="2051" y="189"/>
                      </a:cubicBezTo>
                      <a:cubicBezTo>
                        <a:pt x="1979" y="262"/>
                        <a:pt x="1920" y="349"/>
                        <a:pt x="1862" y="422"/>
                      </a:cubicBezTo>
                      <a:cubicBezTo>
                        <a:pt x="1760" y="567"/>
                        <a:pt x="1659" y="698"/>
                        <a:pt x="1571" y="786"/>
                      </a:cubicBezTo>
                      <a:cubicBezTo>
                        <a:pt x="1499" y="902"/>
                        <a:pt x="1441" y="975"/>
                        <a:pt x="1397" y="1018"/>
                      </a:cubicBezTo>
                      <a:cubicBezTo>
                        <a:pt x="1382" y="1047"/>
                        <a:pt x="1353" y="1076"/>
                        <a:pt x="1339" y="1120"/>
                      </a:cubicBezTo>
                      <a:lnTo>
                        <a:pt x="1411" y="1047"/>
                      </a:lnTo>
                      <a:cubicBezTo>
                        <a:pt x="1470" y="989"/>
                        <a:pt x="1513" y="916"/>
                        <a:pt x="1601" y="800"/>
                      </a:cubicBezTo>
                      <a:lnTo>
                        <a:pt x="1877" y="437"/>
                      </a:lnTo>
                      <a:cubicBezTo>
                        <a:pt x="1935" y="364"/>
                        <a:pt x="2008" y="291"/>
                        <a:pt x="2066" y="204"/>
                      </a:cubicBezTo>
                      <a:cubicBezTo>
                        <a:pt x="2124" y="117"/>
                        <a:pt x="2211" y="58"/>
                        <a:pt x="2328" y="58"/>
                      </a:cubicBezTo>
                      <a:cubicBezTo>
                        <a:pt x="2371" y="58"/>
                        <a:pt x="2430" y="102"/>
                        <a:pt x="2444" y="131"/>
                      </a:cubicBezTo>
                      <a:cubicBezTo>
                        <a:pt x="2488" y="189"/>
                        <a:pt x="2488" y="247"/>
                        <a:pt x="2488" y="291"/>
                      </a:cubicBezTo>
                      <a:cubicBezTo>
                        <a:pt x="2488" y="422"/>
                        <a:pt x="2473" y="553"/>
                        <a:pt x="2415" y="684"/>
                      </a:cubicBezTo>
                      <a:cubicBezTo>
                        <a:pt x="2342" y="931"/>
                        <a:pt x="2240" y="1207"/>
                        <a:pt x="2139" y="1498"/>
                      </a:cubicBezTo>
                      <a:cubicBezTo>
                        <a:pt x="1906" y="2109"/>
                        <a:pt x="1615" y="2691"/>
                        <a:pt x="1251" y="3258"/>
                      </a:cubicBezTo>
                      <a:cubicBezTo>
                        <a:pt x="1062" y="3549"/>
                        <a:pt x="873" y="3825"/>
                        <a:pt x="655" y="4102"/>
                      </a:cubicBezTo>
                      <a:cubicBezTo>
                        <a:pt x="597" y="4174"/>
                        <a:pt x="539" y="4218"/>
                        <a:pt x="510" y="4291"/>
                      </a:cubicBezTo>
                      <a:cubicBezTo>
                        <a:pt x="452" y="4349"/>
                        <a:pt x="393" y="4422"/>
                        <a:pt x="335" y="4480"/>
                      </a:cubicBezTo>
                      <a:cubicBezTo>
                        <a:pt x="302" y="4524"/>
                        <a:pt x="243" y="4543"/>
                        <a:pt x="198" y="4543"/>
                      </a:cubicBezTo>
                      <a:cubicBezTo>
                        <a:pt x="184" y="4543"/>
                        <a:pt x="171" y="4541"/>
                        <a:pt x="161" y="4538"/>
                      </a:cubicBezTo>
                      <a:cubicBezTo>
                        <a:pt x="102" y="4494"/>
                        <a:pt x="59" y="4436"/>
                        <a:pt x="59" y="4363"/>
                      </a:cubicBezTo>
                      <a:cubicBezTo>
                        <a:pt x="59" y="4291"/>
                        <a:pt x="88" y="4218"/>
                        <a:pt x="102" y="4145"/>
                      </a:cubicBezTo>
                      <a:lnTo>
                        <a:pt x="161" y="3927"/>
                      </a:lnTo>
                      <a:cubicBezTo>
                        <a:pt x="190" y="3782"/>
                        <a:pt x="233" y="3665"/>
                        <a:pt x="292" y="3534"/>
                      </a:cubicBezTo>
                      <a:cubicBezTo>
                        <a:pt x="364" y="3302"/>
                        <a:pt x="452" y="3054"/>
                        <a:pt x="553" y="2836"/>
                      </a:cubicBezTo>
                      <a:cubicBezTo>
                        <a:pt x="699" y="2516"/>
                        <a:pt x="888" y="2182"/>
                        <a:pt x="1106" y="1891"/>
                      </a:cubicBezTo>
                      <a:cubicBezTo>
                        <a:pt x="1179" y="1789"/>
                        <a:pt x="1237" y="1716"/>
                        <a:pt x="1266" y="1658"/>
                      </a:cubicBezTo>
                      <a:cubicBezTo>
                        <a:pt x="1281" y="1629"/>
                        <a:pt x="1310" y="1600"/>
                        <a:pt x="1324" y="1571"/>
                      </a:cubicBezTo>
                      <a:lnTo>
                        <a:pt x="1324" y="1571"/>
                      </a:lnTo>
                      <a:lnTo>
                        <a:pt x="1251" y="1644"/>
                      </a:lnTo>
                      <a:cubicBezTo>
                        <a:pt x="1208" y="1702"/>
                        <a:pt x="1135" y="1775"/>
                        <a:pt x="1062" y="1876"/>
                      </a:cubicBezTo>
                      <a:cubicBezTo>
                        <a:pt x="844" y="2167"/>
                        <a:pt x="670" y="2502"/>
                        <a:pt x="510" y="2822"/>
                      </a:cubicBezTo>
                      <a:cubicBezTo>
                        <a:pt x="393" y="3054"/>
                        <a:pt x="306" y="3273"/>
                        <a:pt x="219" y="3534"/>
                      </a:cubicBezTo>
                      <a:cubicBezTo>
                        <a:pt x="175" y="3665"/>
                        <a:pt x="117" y="3811"/>
                        <a:pt x="88" y="3927"/>
                      </a:cubicBezTo>
                      <a:lnTo>
                        <a:pt x="30" y="4145"/>
                      </a:lnTo>
                      <a:cubicBezTo>
                        <a:pt x="15" y="4218"/>
                        <a:pt x="1" y="4291"/>
                        <a:pt x="1" y="4392"/>
                      </a:cubicBezTo>
                      <a:cubicBezTo>
                        <a:pt x="1" y="4422"/>
                        <a:pt x="15" y="4465"/>
                        <a:pt x="30" y="4509"/>
                      </a:cubicBezTo>
                      <a:cubicBezTo>
                        <a:pt x="44" y="4552"/>
                        <a:pt x="88" y="4582"/>
                        <a:pt x="117" y="4611"/>
                      </a:cubicBezTo>
                      <a:cubicBezTo>
                        <a:pt x="139" y="4618"/>
                        <a:pt x="164" y="4622"/>
                        <a:pt x="188" y="4622"/>
                      </a:cubicBezTo>
                      <a:cubicBezTo>
                        <a:pt x="212" y="4622"/>
                        <a:pt x="233" y="4618"/>
                        <a:pt x="248" y="4611"/>
                      </a:cubicBezTo>
                      <a:cubicBezTo>
                        <a:pt x="292" y="4582"/>
                        <a:pt x="321" y="4567"/>
                        <a:pt x="364" y="4538"/>
                      </a:cubicBezTo>
                      <a:cubicBezTo>
                        <a:pt x="408" y="4480"/>
                        <a:pt x="481" y="4422"/>
                        <a:pt x="524" y="4349"/>
                      </a:cubicBezTo>
                      <a:cubicBezTo>
                        <a:pt x="582" y="4291"/>
                        <a:pt x="626" y="4218"/>
                        <a:pt x="684" y="4145"/>
                      </a:cubicBezTo>
                      <a:cubicBezTo>
                        <a:pt x="902" y="3883"/>
                        <a:pt x="1106" y="3607"/>
                        <a:pt x="1281" y="3316"/>
                      </a:cubicBezTo>
                      <a:cubicBezTo>
                        <a:pt x="1644" y="2749"/>
                        <a:pt x="1935" y="2153"/>
                        <a:pt x="2182" y="1527"/>
                      </a:cubicBezTo>
                      <a:cubicBezTo>
                        <a:pt x="2284" y="1236"/>
                        <a:pt x="2371" y="975"/>
                        <a:pt x="2444" y="698"/>
                      </a:cubicBezTo>
                      <a:cubicBezTo>
                        <a:pt x="2488" y="567"/>
                        <a:pt x="2517" y="437"/>
                        <a:pt x="2517" y="291"/>
                      </a:cubicBezTo>
                      <a:cubicBezTo>
                        <a:pt x="2517" y="218"/>
                        <a:pt x="2502" y="175"/>
                        <a:pt x="2473" y="117"/>
                      </a:cubicBezTo>
                      <a:cubicBezTo>
                        <a:pt x="2488" y="44"/>
                        <a:pt x="2415" y="0"/>
                        <a:pt x="234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4454718" y="3411911"/>
                  <a:ext cx="413700" cy="810003"/>
                </a:xfrm>
                <a:custGeom>
                  <a:avLst/>
                  <a:gdLst/>
                  <a:ahLst/>
                  <a:cxnLst/>
                  <a:rect l="l" t="t" r="r" b="b"/>
                  <a:pathLst>
                    <a:path w="5921" h="11593" extrusionOk="0">
                      <a:moveTo>
                        <a:pt x="5920" y="1"/>
                      </a:moveTo>
                      <a:cubicBezTo>
                        <a:pt x="5847" y="59"/>
                        <a:pt x="5775" y="132"/>
                        <a:pt x="5687" y="219"/>
                      </a:cubicBezTo>
                      <a:cubicBezTo>
                        <a:pt x="5324" y="583"/>
                        <a:pt x="5033" y="975"/>
                        <a:pt x="4786" y="1368"/>
                      </a:cubicBezTo>
                      <a:cubicBezTo>
                        <a:pt x="4393" y="1994"/>
                        <a:pt x="4131" y="2663"/>
                        <a:pt x="3971" y="3375"/>
                      </a:cubicBezTo>
                      <a:cubicBezTo>
                        <a:pt x="3811" y="4175"/>
                        <a:pt x="3797" y="5062"/>
                        <a:pt x="3593" y="5964"/>
                      </a:cubicBezTo>
                      <a:cubicBezTo>
                        <a:pt x="3506" y="6400"/>
                        <a:pt x="3360" y="6837"/>
                        <a:pt x="3186" y="7258"/>
                      </a:cubicBezTo>
                      <a:cubicBezTo>
                        <a:pt x="3011" y="7637"/>
                        <a:pt x="2822" y="8029"/>
                        <a:pt x="2575" y="8393"/>
                      </a:cubicBezTo>
                      <a:cubicBezTo>
                        <a:pt x="2197" y="8989"/>
                        <a:pt x="1775" y="9571"/>
                        <a:pt x="1310" y="10109"/>
                      </a:cubicBezTo>
                      <a:cubicBezTo>
                        <a:pt x="902" y="10589"/>
                        <a:pt x="582" y="10953"/>
                        <a:pt x="350" y="11200"/>
                      </a:cubicBezTo>
                      <a:lnTo>
                        <a:pt x="88" y="11491"/>
                      </a:lnTo>
                      <a:lnTo>
                        <a:pt x="364" y="11200"/>
                      </a:lnTo>
                      <a:cubicBezTo>
                        <a:pt x="597" y="10953"/>
                        <a:pt x="946" y="10589"/>
                        <a:pt x="1339" y="10138"/>
                      </a:cubicBezTo>
                      <a:cubicBezTo>
                        <a:pt x="1819" y="9585"/>
                        <a:pt x="2255" y="9018"/>
                        <a:pt x="2633" y="8407"/>
                      </a:cubicBezTo>
                      <a:cubicBezTo>
                        <a:pt x="2851" y="8044"/>
                        <a:pt x="3055" y="7666"/>
                        <a:pt x="3229" y="7273"/>
                      </a:cubicBezTo>
                      <a:cubicBezTo>
                        <a:pt x="3419" y="6866"/>
                        <a:pt x="3564" y="6429"/>
                        <a:pt x="3651" y="5964"/>
                      </a:cubicBezTo>
                      <a:cubicBezTo>
                        <a:pt x="3739" y="5513"/>
                        <a:pt x="3797" y="5062"/>
                        <a:pt x="3855" y="4626"/>
                      </a:cubicBezTo>
                      <a:cubicBezTo>
                        <a:pt x="3899" y="4190"/>
                        <a:pt x="3942" y="3768"/>
                        <a:pt x="4029" y="3375"/>
                      </a:cubicBezTo>
                      <a:cubicBezTo>
                        <a:pt x="4175" y="2677"/>
                        <a:pt x="4451" y="2008"/>
                        <a:pt x="4815" y="1383"/>
                      </a:cubicBezTo>
                      <a:cubicBezTo>
                        <a:pt x="5062" y="975"/>
                        <a:pt x="5353" y="583"/>
                        <a:pt x="5702" y="248"/>
                      </a:cubicBezTo>
                      <a:lnTo>
                        <a:pt x="5920" y="30"/>
                      </a:lnTo>
                      <a:lnTo>
                        <a:pt x="5920" y="1"/>
                      </a:lnTo>
                      <a:close/>
                      <a:moveTo>
                        <a:pt x="15" y="11563"/>
                      </a:moveTo>
                      <a:lnTo>
                        <a:pt x="1" y="11593"/>
                      </a:lnTo>
                      <a:cubicBezTo>
                        <a:pt x="1" y="11593"/>
                        <a:pt x="15" y="11593"/>
                        <a:pt x="15" y="1156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4612273" y="3552209"/>
                  <a:ext cx="258170" cy="672778"/>
                </a:xfrm>
                <a:custGeom>
                  <a:avLst/>
                  <a:gdLst/>
                  <a:ahLst/>
                  <a:cxnLst/>
                  <a:rect l="l" t="t" r="r" b="b"/>
                  <a:pathLst>
                    <a:path w="3695" h="9629" extrusionOk="0">
                      <a:moveTo>
                        <a:pt x="3694" y="0"/>
                      </a:moveTo>
                      <a:cubicBezTo>
                        <a:pt x="3622" y="247"/>
                        <a:pt x="3505" y="640"/>
                        <a:pt x="3374" y="1105"/>
                      </a:cubicBezTo>
                      <a:cubicBezTo>
                        <a:pt x="3142" y="2065"/>
                        <a:pt x="2792" y="3403"/>
                        <a:pt x="2429" y="4872"/>
                      </a:cubicBezTo>
                      <a:cubicBezTo>
                        <a:pt x="2269" y="5556"/>
                        <a:pt x="2022" y="6239"/>
                        <a:pt x="1687" y="6850"/>
                      </a:cubicBezTo>
                      <a:cubicBezTo>
                        <a:pt x="1542" y="7127"/>
                        <a:pt x="1367" y="7374"/>
                        <a:pt x="1164" y="7621"/>
                      </a:cubicBezTo>
                      <a:cubicBezTo>
                        <a:pt x="974" y="7839"/>
                        <a:pt x="756" y="8014"/>
                        <a:pt x="596" y="8203"/>
                      </a:cubicBezTo>
                      <a:cubicBezTo>
                        <a:pt x="436" y="8363"/>
                        <a:pt x="291" y="8523"/>
                        <a:pt x="175" y="8726"/>
                      </a:cubicBezTo>
                      <a:cubicBezTo>
                        <a:pt x="87" y="8872"/>
                        <a:pt x="29" y="9032"/>
                        <a:pt x="15" y="9192"/>
                      </a:cubicBezTo>
                      <a:cubicBezTo>
                        <a:pt x="0" y="9308"/>
                        <a:pt x="15" y="9410"/>
                        <a:pt x="29" y="9526"/>
                      </a:cubicBezTo>
                      <a:cubicBezTo>
                        <a:pt x="29" y="9555"/>
                        <a:pt x="44" y="9599"/>
                        <a:pt x="73" y="9628"/>
                      </a:cubicBezTo>
                      <a:cubicBezTo>
                        <a:pt x="29" y="9483"/>
                        <a:pt x="15" y="9366"/>
                        <a:pt x="29" y="9221"/>
                      </a:cubicBezTo>
                      <a:cubicBezTo>
                        <a:pt x="44" y="9046"/>
                        <a:pt x="131" y="8886"/>
                        <a:pt x="204" y="8741"/>
                      </a:cubicBezTo>
                      <a:cubicBezTo>
                        <a:pt x="305" y="8566"/>
                        <a:pt x="451" y="8377"/>
                        <a:pt x="611" y="8232"/>
                      </a:cubicBezTo>
                      <a:cubicBezTo>
                        <a:pt x="800" y="8057"/>
                        <a:pt x="989" y="7883"/>
                        <a:pt x="1193" y="7665"/>
                      </a:cubicBezTo>
                      <a:cubicBezTo>
                        <a:pt x="1396" y="7432"/>
                        <a:pt x="1585" y="7185"/>
                        <a:pt x="1745" y="6908"/>
                      </a:cubicBezTo>
                      <a:cubicBezTo>
                        <a:pt x="2094" y="6269"/>
                        <a:pt x="2342" y="5600"/>
                        <a:pt x="2502" y="4901"/>
                      </a:cubicBezTo>
                      <a:cubicBezTo>
                        <a:pt x="2894" y="3432"/>
                        <a:pt x="3200" y="2109"/>
                        <a:pt x="3432" y="1149"/>
                      </a:cubicBezTo>
                      <a:cubicBezTo>
                        <a:pt x="3534" y="713"/>
                        <a:pt x="3636" y="349"/>
                        <a:pt x="3694" y="73"/>
                      </a:cubicBezTo>
                      <a:lnTo>
                        <a:pt x="3694"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4669147" y="3835669"/>
                  <a:ext cx="270397" cy="374084"/>
                </a:xfrm>
                <a:custGeom>
                  <a:avLst/>
                  <a:gdLst/>
                  <a:ahLst/>
                  <a:cxnLst/>
                  <a:rect l="l" t="t" r="r" b="b"/>
                  <a:pathLst>
                    <a:path w="3870" h="5354" extrusionOk="0">
                      <a:moveTo>
                        <a:pt x="3869" y="1"/>
                      </a:moveTo>
                      <a:lnTo>
                        <a:pt x="3826" y="263"/>
                      </a:lnTo>
                      <a:cubicBezTo>
                        <a:pt x="3637" y="1310"/>
                        <a:pt x="3113" y="2255"/>
                        <a:pt x="2342" y="2953"/>
                      </a:cubicBezTo>
                      <a:cubicBezTo>
                        <a:pt x="1978" y="3273"/>
                        <a:pt x="1615" y="3520"/>
                        <a:pt x="1295" y="3753"/>
                      </a:cubicBezTo>
                      <a:cubicBezTo>
                        <a:pt x="1004" y="3971"/>
                        <a:pt x="728" y="4219"/>
                        <a:pt x="495" y="4480"/>
                      </a:cubicBezTo>
                      <a:cubicBezTo>
                        <a:pt x="335" y="4669"/>
                        <a:pt x="204" y="4873"/>
                        <a:pt x="117" y="5106"/>
                      </a:cubicBezTo>
                      <a:cubicBezTo>
                        <a:pt x="219" y="4888"/>
                        <a:pt x="350" y="4684"/>
                        <a:pt x="510" y="4509"/>
                      </a:cubicBezTo>
                      <a:cubicBezTo>
                        <a:pt x="742" y="4233"/>
                        <a:pt x="1019" y="4000"/>
                        <a:pt x="1309" y="3797"/>
                      </a:cubicBezTo>
                      <a:cubicBezTo>
                        <a:pt x="1644" y="3564"/>
                        <a:pt x="2022" y="3302"/>
                        <a:pt x="2386" y="2997"/>
                      </a:cubicBezTo>
                      <a:cubicBezTo>
                        <a:pt x="2982" y="2444"/>
                        <a:pt x="3433" y="1761"/>
                        <a:pt x="3695" y="975"/>
                      </a:cubicBezTo>
                      <a:cubicBezTo>
                        <a:pt x="3767" y="743"/>
                        <a:pt x="3826" y="510"/>
                        <a:pt x="3855" y="263"/>
                      </a:cubicBezTo>
                      <a:cubicBezTo>
                        <a:pt x="3869" y="175"/>
                        <a:pt x="3869" y="117"/>
                        <a:pt x="3869" y="74"/>
                      </a:cubicBezTo>
                      <a:lnTo>
                        <a:pt x="3869" y="1"/>
                      </a:lnTo>
                      <a:close/>
                      <a:moveTo>
                        <a:pt x="117" y="5106"/>
                      </a:moveTo>
                      <a:lnTo>
                        <a:pt x="117" y="5106"/>
                      </a:lnTo>
                      <a:cubicBezTo>
                        <a:pt x="73" y="5164"/>
                        <a:pt x="44" y="5208"/>
                        <a:pt x="15" y="5280"/>
                      </a:cubicBezTo>
                      <a:cubicBezTo>
                        <a:pt x="15" y="5309"/>
                        <a:pt x="1" y="5324"/>
                        <a:pt x="1" y="5353"/>
                      </a:cubicBezTo>
                      <a:cubicBezTo>
                        <a:pt x="15" y="5353"/>
                        <a:pt x="44" y="5266"/>
                        <a:pt x="117" y="510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4514666" y="3086599"/>
                  <a:ext cx="398469" cy="144561"/>
                </a:xfrm>
                <a:custGeom>
                  <a:avLst/>
                  <a:gdLst/>
                  <a:ahLst/>
                  <a:cxnLst/>
                  <a:rect l="l" t="t" r="r" b="b"/>
                  <a:pathLst>
                    <a:path w="5703" h="2069" extrusionOk="0">
                      <a:moveTo>
                        <a:pt x="4770" y="0"/>
                      </a:moveTo>
                      <a:cubicBezTo>
                        <a:pt x="4468" y="0"/>
                        <a:pt x="4176" y="43"/>
                        <a:pt x="3884" y="119"/>
                      </a:cubicBezTo>
                      <a:cubicBezTo>
                        <a:pt x="3491" y="250"/>
                        <a:pt x="3099" y="410"/>
                        <a:pt x="2735" y="628"/>
                      </a:cubicBezTo>
                      <a:cubicBezTo>
                        <a:pt x="2357" y="846"/>
                        <a:pt x="2008" y="1094"/>
                        <a:pt x="1688" y="1297"/>
                      </a:cubicBezTo>
                      <a:cubicBezTo>
                        <a:pt x="1397" y="1486"/>
                        <a:pt x="1106" y="1646"/>
                        <a:pt x="801" y="1792"/>
                      </a:cubicBezTo>
                      <a:cubicBezTo>
                        <a:pt x="597" y="1879"/>
                        <a:pt x="379" y="1952"/>
                        <a:pt x="146" y="2010"/>
                      </a:cubicBezTo>
                      <a:cubicBezTo>
                        <a:pt x="88" y="2025"/>
                        <a:pt x="15" y="2025"/>
                        <a:pt x="1" y="2039"/>
                      </a:cubicBezTo>
                      <a:lnTo>
                        <a:pt x="1" y="2068"/>
                      </a:lnTo>
                      <a:cubicBezTo>
                        <a:pt x="30" y="2068"/>
                        <a:pt x="88" y="2039"/>
                        <a:pt x="161" y="2039"/>
                      </a:cubicBezTo>
                      <a:cubicBezTo>
                        <a:pt x="379" y="1995"/>
                        <a:pt x="612" y="1937"/>
                        <a:pt x="815" y="1850"/>
                      </a:cubicBezTo>
                      <a:cubicBezTo>
                        <a:pt x="1121" y="1719"/>
                        <a:pt x="1426" y="1559"/>
                        <a:pt x="1717" y="1370"/>
                      </a:cubicBezTo>
                      <a:cubicBezTo>
                        <a:pt x="2052" y="1166"/>
                        <a:pt x="2401" y="934"/>
                        <a:pt x="2779" y="716"/>
                      </a:cubicBezTo>
                      <a:cubicBezTo>
                        <a:pt x="3128" y="497"/>
                        <a:pt x="3506" y="337"/>
                        <a:pt x="3899" y="207"/>
                      </a:cubicBezTo>
                      <a:cubicBezTo>
                        <a:pt x="4199" y="128"/>
                        <a:pt x="4487" y="73"/>
                        <a:pt x="4795" y="73"/>
                      </a:cubicBezTo>
                      <a:cubicBezTo>
                        <a:pt x="4830" y="73"/>
                        <a:pt x="4866" y="74"/>
                        <a:pt x="4902" y="76"/>
                      </a:cubicBezTo>
                      <a:cubicBezTo>
                        <a:pt x="5135" y="105"/>
                        <a:pt x="5353" y="148"/>
                        <a:pt x="5557" y="221"/>
                      </a:cubicBezTo>
                      <a:cubicBezTo>
                        <a:pt x="5615" y="250"/>
                        <a:pt x="5673" y="279"/>
                        <a:pt x="5702" y="294"/>
                      </a:cubicBezTo>
                      <a:lnTo>
                        <a:pt x="5702" y="279"/>
                      </a:lnTo>
                      <a:cubicBezTo>
                        <a:pt x="5644" y="265"/>
                        <a:pt x="5615" y="221"/>
                        <a:pt x="5557" y="207"/>
                      </a:cubicBezTo>
                      <a:cubicBezTo>
                        <a:pt x="5353" y="76"/>
                        <a:pt x="5120" y="32"/>
                        <a:pt x="4902" y="3"/>
                      </a:cubicBezTo>
                      <a:cubicBezTo>
                        <a:pt x="4858" y="1"/>
                        <a:pt x="4814" y="0"/>
                        <a:pt x="477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4577688" y="2999402"/>
                  <a:ext cx="371010" cy="67145"/>
                </a:xfrm>
                <a:custGeom>
                  <a:avLst/>
                  <a:gdLst/>
                  <a:ahLst/>
                  <a:cxnLst/>
                  <a:rect l="l" t="t" r="r" b="b"/>
                  <a:pathLst>
                    <a:path w="5310" h="961" extrusionOk="0">
                      <a:moveTo>
                        <a:pt x="5309" y="0"/>
                      </a:moveTo>
                      <a:lnTo>
                        <a:pt x="5309" y="0"/>
                      </a:lnTo>
                      <a:cubicBezTo>
                        <a:pt x="5178" y="58"/>
                        <a:pt x="5004" y="146"/>
                        <a:pt x="4756" y="262"/>
                      </a:cubicBezTo>
                      <a:cubicBezTo>
                        <a:pt x="4480" y="378"/>
                        <a:pt x="4189" y="495"/>
                        <a:pt x="3898" y="567"/>
                      </a:cubicBezTo>
                      <a:cubicBezTo>
                        <a:pt x="3632" y="631"/>
                        <a:pt x="3350" y="672"/>
                        <a:pt x="3070" y="672"/>
                      </a:cubicBezTo>
                      <a:cubicBezTo>
                        <a:pt x="2968" y="672"/>
                        <a:pt x="2865" y="666"/>
                        <a:pt x="2764" y="655"/>
                      </a:cubicBezTo>
                      <a:cubicBezTo>
                        <a:pt x="2357" y="626"/>
                        <a:pt x="1979" y="567"/>
                        <a:pt x="1615" y="524"/>
                      </a:cubicBezTo>
                      <a:cubicBezTo>
                        <a:pt x="1546" y="520"/>
                        <a:pt x="1477" y="519"/>
                        <a:pt x="1407" y="519"/>
                      </a:cubicBezTo>
                      <a:cubicBezTo>
                        <a:pt x="1167" y="519"/>
                        <a:pt x="924" y="540"/>
                        <a:pt x="699" y="596"/>
                      </a:cubicBezTo>
                      <a:cubicBezTo>
                        <a:pt x="495" y="655"/>
                        <a:pt x="291" y="727"/>
                        <a:pt x="117" y="858"/>
                      </a:cubicBezTo>
                      <a:cubicBezTo>
                        <a:pt x="73" y="887"/>
                        <a:pt x="30" y="902"/>
                        <a:pt x="15" y="931"/>
                      </a:cubicBezTo>
                      <a:cubicBezTo>
                        <a:pt x="15" y="945"/>
                        <a:pt x="15" y="945"/>
                        <a:pt x="1" y="960"/>
                      </a:cubicBezTo>
                      <a:cubicBezTo>
                        <a:pt x="44" y="945"/>
                        <a:pt x="73" y="916"/>
                        <a:pt x="131" y="873"/>
                      </a:cubicBezTo>
                      <a:cubicBezTo>
                        <a:pt x="306" y="771"/>
                        <a:pt x="495" y="669"/>
                        <a:pt x="713" y="640"/>
                      </a:cubicBezTo>
                      <a:cubicBezTo>
                        <a:pt x="947" y="596"/>
                        <a:pt x="1180" y="577"/>
                        <a:pt x="1420" y="577"/>
                      </a:cubicBezTo>
                      <a:cubicBezTo>
                        <a:pt x="1494" y="577"/>
                        <a:pt x="1568" y="578"/>
                        <a:pt x="1644" y="582"/>
                      </a:cubicBezTo>
                      <a:cubicBezTo>
                        <a:pt x="1979" y="596"/>
                        <a:pt x="2371" y="669"/>
                        <a:pt x="2764" y="713"/>
                      </a:cubicBezTo>
                      <a:cubicBezTo>
                        <a:pt x="2858" y="720"/>
                        <a:pt x="2954" y="724"/>
                        <a:pt x="3050" y="724"/>
                      </a:cubicBezTo>
                      <a:cubicBezTo>
                        <a:pt x="3337" y="724"/>
                        <a:pt x="3629" y="691"/>
                        <a:pt x="3913" y="626"/>
                      </a:cubicBezTo>
                      <a:cubicBezTo>
                        <a:pt x="4218" y="553"/>
                        <a:pt x="4509" y="436"/>
                        <a:pt x="4786" y="291"/>
                      </a:cubicBezTo>
                      <a:cubicBezTo>
                        <a:pt x="5004" y="204"/>
                        <a:pt x="5164" y="116"/>
                        <a:pt x="5295" y="44"/>
                      </a:cubicBezTo>
                      <a:lnTo>
                        <a:pt x="5309"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4634631" y="2261651"/>
                  <a:ext cx="942057" cy="684936"/>
                </a:xfrm>
                <a:custGeom>
                  <a:avLst/>
                  <a:gdLst/>
                  <a:ahLst/>
                  <a:cxnLst/>
                  <a:rect l="l" t="t" r="r" b="b"/>
                  <a:pathLst>
                    <a:path w="13483" h="9803" extrusionOk="0">
                      <a:moveTo>
                        <a:pt x="13482" y="0"/>
                      </a:moveTo>
                      <a:lnTo>
                        <a:pt x="13453" y="15"/>
                      </a:lnTo>
                      <a:lnTo>
                        <a:pt x="13424" y="58"/>
                      </a:lnTo>
                      <a:cubicBezTo>
                        <a:pt x="13366" y="131"/>
                        <a:pt x="13308" y="175"/>
                        <a:pt x="13264" y="247"/>
                      </a:cubicBezTo>
                      <a:cubicBezTo>
                        <a:pt x="13090" y="524"/>
                        <a:pt x="12944" y="800"/>
                        <a:pt x="12828" y="1091"/>
                      </a:cubicBezTo>
                      <a:cubicBezTo>
                        <a:pt x="12653" y="1455"/>
                        <a:pt x="12508" y="1905"/>
                        <a:pt x="12144" y="2313"/>
                      </a:cubicBezTo>
                      <a:cubicBezTo>
                        <a:pt x="11970" y="2502"/>
                        <a:pt x="11752" y="2676"/>
                        <a:pt x="11519" y="2822"/>
                      </a:cubicBezTo>
                      <a:cubicBezTo>
                        <a:pt x="11257" y="2967"/>
                        <a:pt x="10981" y="3084"/>
                        <a:pt x="10733" y="3214"/>
                      </a:cubicBezTo>
                      <a:cubicBezTo>
                        <a:pt x="10181" y="3447"/>
                        <a:pt x="9643" y="3709"/>
                        <a:pt x="9235" y="4072"/>
                      </a:cubicBezTo>
                      <a:cubicBezTo>
                        <a:pt x="8901" y="4378"/>
                        <a:pt x="8625" y="4785"/>
                        <a:pt x="8436" y="5221"/>
                      </a:cubicBezTo>
                      <a:cubicBezTo>
                        <a:pt x="8334" y="5512"/>
                        <a:pt x="8261" y="5818"/>
                        <a:pt x="8246" y="6138"/>
                      </a:cubicBezTo>
                      <a:lnTo>
                        <a:pt x="8246" y="6327"/>
                      </a:lnTo>
                      <a:lnTo>
                        <a:pt x="8217" y="6327"/>
                      </a:lnTo>
                      <a:cubicBezTo>
                        <a:pt x="7926" y="6487"/>
                        <a:pt x="7607" y="6632"/>
                        <a:pt x="7301" y="6763"/>
                      </a:cubicBezTo>
                      <a:cubicBezTo>
                        <a:pt x="6821" y="6938"/>
                        <a:pt x="6327" y="7083"/>
                        <a:pt x="5847" y="7199"/>
                      </a:cubicBezTo>
                      <a:cubicBezTo>
                        <a:pt x="5279" y="7330"/>
                        <a:pt x="4654" y="7447"/>
                        <a:pt x="4029" y="7592"/>
                      </a:cubicBezTo>
                      <a:cubicBezTo>
                        <a:pt x="3403" y="7723"/>
                        <a:pt x="2807" y="7912"/>
                        <a:pt x="2225" y="8145"/>
                      </a:cubicBezTo>
                      <a:cubicBezTo>
                        <a:pt x="1745" y="8319"/>
                        <a:pt x="1294" y="8581"/>
                        <a:pt x="873" y="8872"/>
                      </a:cubicBezTo>
                      <a:cubicBezTo>
                        <a:pt x="654" y="9047"/>
                        <a:pt x="407" y="9294"/>
                        <a:pt x="189" y="9556"/>
                      </a:cubicBezTo>
                      <a:cubicBezTo>
                        <a:pt x="422" y="9308"/>
                        <a:pt x="684" y="9076"/>
                        <a:pt x="945" y="8887"/>
                      </a:cubicBezTo>
                      <a:cubicBezTo>
                        <a:pt x="1367" y="8596"/>
                        <a:pt x="1818" y="8363"/>
                        <a:pt x="2298" y="8174"/>
                      </a:cubicBezTo>
                      <a:cubicBezTo>
                        <a:pt x="2880" y="7956"/>
                        <a:pt x="3476" y="7781"/>
                        <a:pt x="4072" y="7636"/>
                      </a:cubicBezTo>
                      <a:cubicBezTo>
                        <a:pt x="4727" y="7490"/>
                        <a:pt x="5352" y="7359"/>
                        <a:pt x="5890" y="7214"/>
                      </a:cubicBezTo>
                      <a:cubicBezTo>
                        <a:pt x="6385" y="7112"/>
                        <a:pt x="6879" y="6938"/>
                        <a:pt x="7345" y="6763"/>
                      </a:cubicBezTo>
                      <a:cubicBezTo>
                        <a:pt x="7679" y="6632"/>
                        <a:pt x="7985" y="6487"/>
                        <a:pt x="8276" y="6327"/>
                      </a:cubicBezTo>
                      <a:cubicBezTo>
                        <a:pt x="8363" y="6269"/>
                        <a:pt x="8436" y="6210"/>
                        <a:pt x="8494" y="6181"/>
                      </a:cubicBezTo>
                      <a:cubicBezTo>
                        <a:pt x="8537" y="6167"/>
                        <a:pt x="8552" y="6138"/>
                        <a:pt x="8566" y="6123"/>
                      </a:cubicBezTo>
                      <a:lnTo>
                        <a:pt x="8566" y="6123"/>
                      </a:lnTo>
                      <a:cubicBezTo>
                        <a:pt x="8537" y="6138"/>
                        <a:pt x="8508" y="6167"/>
                        <a:pt x="8479" y="6181"/>
                      </a:cubicBezTo>
                      <a:cubicBezTo>
                        <a:pt x="8421" y="6196"/>
                        <a:pt x="8348" y="6254"/>
                        <a:pt x="8261" y="6312"/>
                      </a:cubicBezTo>
                      <a:cubicBezTo>
                        <a:pt x="8261" y="6254"/>
                        <a:pt x="8261" y="6196"/>
                        <a:pt x="8276" y="6138"/>
                      </a:cubicBezTo>
                      <a:cubicBezTo>
                        <a:pt x="8319" y="5832"/>
                        <a:pt x="8392" y="5527"/>
                        <a:pt x="8494" y="5236"/>
                      </a:cubicBezTo>
                      <a:cubicBezTo>
                        <a:pt x="8683" y="4800"/>
                        <a:pt x="8945" y="4422"/>
                        <a:pt x="9294" y="4102"/>
                      </a:cubicBezTo>
                      <a:cubicBezTo>
                        <a:pt x="9701" y="3767"/>
                        <a:pt x="10224" y="3505"/>
                        <a:pt x="10763" y="3273"/>
                      </a:cubicBezTo>
                      <a:cubicBezTo>
                        <a:pt x="11039" y="3156"/>
                        <a:pt x="11315" y="3011"/>
                        <a:pt x="11562" y="2865"/>
                      </a:cubicBezTo>
                      <a:cubicBezTo>
                        <a:pt x="11810" y="2720"/>
                        <a:pt x="12028" y="2560"/>
                        <a:pt x="12217" y="2342"/>
                      </a:cubicBezTo>
                      <a:cubicBezTo>
                        <a:pt x="12392" y="2167"/>
                        <a:pt x="12537" y="1949"/>
                        <a:pt x="12624" y="1702"/>
                      </a:cubicBezTo>
                      <a:cubicBezTo>
                        <a:pt x="12726" y="1484"/>
                        <a:pt x="12799" y="1295"/>
                        <a:pt x="12871" y="1106"/>
                      </a:cubicBezTo>
                      <a:cubicBezTo>
                        <a:pt x="12988" y="815"/>
                        <a:pt x="13119" y="524"/>
                        <a:pt x="13279" y="277"/>
                      </a:cubicBezTo>
                      <a:cubicBezTo>
                        <a:pt x="13337" y="175"/>
                        <a:pt x="13410" y="87"/>
                        <a:pt x="13482" y="0"/>
                      </a:cubicBezTo>
                      <a:close/>
                      <a:moveTo>
                        <a:pt x="189" y="9556"/>
                      </a:moveTo>
                      <a:lnTo>
                        <a:pt x="189" y="9556"/>
                      </a:lnTo>
                      <a:cubicBezTo>
                        <a:pt x="116" y="9614"/>
                        <a:pt x="73" y="9672"/>
                        <a:pt x="29" y="9745"/>
                      </a:cubicBezTo>
                      <a:cubicBezTo>
                        <a:pt x="29" y="9759"/>
                        <a:pt x="0" y="9774"/>
                        <a:pt x="0" y="9803"/>
                      </a:cubicBezTo>
                      <a:cubicBezTo>
                        <a:pt x="58" y="9730"/>
                        <a:pt x="116" y="9657"/>
                        <a:pt x="189" y="95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4697584" y="2803558"/>
                  <a:ext cx="381141" cy="190815"/>
                </a:xfrm>
                <a:custGeom>
                  <a:avLst/>
                  <a:gdLst/>
                  <a:ahLst/>
                  <a:cxnLst/>
                  <a:rect l="l" t="t" r="r" b="b"/>
                  <a:pathLst>
                    <a:path w="5455" h="2731" extrusionOk="0">
                      <a:moveTo>
                        <a:pt x="4639" y="1"/>
                      </a:moveTo>
                      <a:cubicBezTo>
                        <a:pt x="4447" y="1"/>
                        <a:pt x="4260" y="38"/>
                        <a:pt x="4088" y="69"/>
                      </a:cubicBezTo>
                      <a:cubicBezTo>
                        <a:pt x="3084" y="258"/>
                        <a:pt x="2124" y="622"/>
                        <a:pt x="1252" y="1145"/>
                      </a:cubicBezTo>
                      <a:cubicBezTo>
                        <a:pt x="1048" y="1276"/>
                        <a:pt x="873" y="1407"/>
                        <a:pt x="684" y="1523"/>
                      </a:cubicBezTo>
                      <a:cubicBezTo>
                        <a:pt x="597" y="1596"/>
                        <a:pt x="510" y="1654"/>
                        <a:pt x="437" y="1727"/>
                      </a:cubicBezTo>
                      <a:cubicBezTo>
                        <a:pt x="379" y="1770"/>
                        <a:pt x="335" y="1800"/>
                        <a:pt x="321" y="1858"/>
                      </a:cubicBezTo>
                      <a:cubicBezTo>
                        <a:pt x="306" y="1916"/>
                        <a:pt x="306" y="1974"/>
                        <a:pt x="321" y="2018"/>
                      </a:cubicBezTo>
                      <a:cubicBezTo>
                        <a:pt x="364" y="2134"/>
                        <a:pt x="452" y="2207"/>
                        <a:pt x="553" y="2221"/>
                      </a:cubicBezTo>
                      <a:cubicBezTo>
                        <a:pt x="602" y="2227"/>
                        <a:pt x="645" y="2231"/>
                        <a:pt x="687" y="2231"/>
                      </a:cubicBezTo>
                      <a:cubicBezTo>
                        <a:pt x="747" y="2231"/>
                        <a:pt x="805" y="2224"/>
                        <a:pt x="873" y="2207"/>
                      </a:cubicBezTo>
                      <a:cubicBezTo>
                        <a:pt x="1048" y="2149"/>
                        <a:pt x="1237" y="2076"/>
                        <a:pt x="1397" y="2003"/>
                      </a:cubicBezTo>
                      <a:cubicBezTo>
                        <a:pt x="1921" y="1785"/>
                        <a:pt x="2430" y="1552"/>
                        <a:pt x="2924" y="1276"/>
                      </a:cubicBezTo>
                      <a:cubicBezTo>
                        <a:pt x="2953" y="1261"/>
                        <a:pt x="2997" y="1218"/>
                        <a:pt x="3055" y="1203"/>
                      </a:cubicBezTo>
                      <a:cubicBezTo>
                        <a:pt x="3084" y="1160"/>
                        <a:pt x="3099" y="1131"/>
                        <a:pt x="3084" y="1072"/>
                      </a:cubicBezTo>
                      <a:cubicBezTo>
                        <a:pt x="3084" y="1000"/>
                        <a:pt x="3026" y="941"/>
                        <a:pt x="2953" y="927"/>
                      </a:cubicBezTo>
                      <a:cubicBezTo>
                        <a:pt x="2945" y="923"/>
                        <a:pt x="2935" y="921"/>
                        <a:pt x="2925" y="921"/>
                      </a:cubicBezTo>
                      <a:cubicBezTo>
                        <a:pt x="2895" y="921"/>
                        <a:pt x="2858" y="935"/>
                        <a:pt x="2837" y="956"/>
                      </a:cubicBezTo>
                      <a:lnTo>
                        <a:pt x="2837" y="956"/>
                      </a:lnTo>
                      <a:cubicBezTo>
                        <a:pt x="2866" y="927"/>
                        <a:pt x="2910" y="927"/>
                        <a:pt x="2939" y="927"/>
                      </a:cubicBezTo>
                      <a:cubicBezTo>
                        <a:pt x="2997" y="956"/>
                        <a:pt x="3026" y="1000"/>
                        <a:pt x="3055" y="1072"/>
                      </a:cubicBezTo>
                      <a:cubicBezTo>
                        <a:pt x="3055" y="1116"/>
                        <a:pt x="3026" y="1145"/>
                        <a:pt x="3011" y="1189"/>
                      </a:cubicBezTo>
                      <a:cubicBezTo>
                        <a:pt x="2982" y="1203"/>
                        <a:pt x="2939" y="1232"/>
                        <a:pt x="2880" y="1261"/>
                      </a:cubicBezTo>
                      <a:cubicBezTo>
                        <a:pt x="2401" y="1509"/>
                        <a:pt x="1891" y="1756"/>
                        <a:pt x="1382" y="1960"/>
                      </a:cubicBezTo>
                      <a:cubicBezTo>
                        <a:pt x="1208" y="2018"/>
                        <a:pt x="1033" y="2090"/>
                        <a:pt x="873" y="2149"/>
                      </a:cubicBezTo>
                      <a:cubicBezTo>
                        <a:pt x="817" y="2173"/>
                        <a:pt x="766" y="2183"/>
                        <a:pt x="716" y="2183"/>
                      </a:cubicBezTo>
                      <a:cubicBezTo>
                        <a:pt x="675" y="2183"/>
                        <a:pt x="636" y="2176"/>
                        <a:pt x="597" y="2163"/>
                      </a:cubicBezTo>
                      <a:cubicBezTo>
                        <a:pt x="510" y="2149"/>
                        <a:pt x="437" y="2076"/>
                        <a:pt x="393" y="1989"/>
                      </a:cubicBezTo>
                      <a:cubicBezTo>
                        <a:pt x="379" y="1945"/>
                        <a:pt x="379" y="1887"/>
                        <a:pt x="393" y="1858"/>
                      </a:cubicBezTo>
                      <a:cubicBezTo>
                        <a:pt x="408" y="1814"/>
                        <a:pt x="452" y="1770"/>
                        <a:pt x="481" y="1741"/>
                      </a:cubicBezTo>
                      <a:cubicBezTo>
                        <a:pt x="583" y="1669"/>
                        <a:pt x="655" y="1625"/>
                        <a:pt x="742" y="1552"/>
                      </a:cubicBezTo>
                      <a:cubicBezTo>
                        <a:pt x="917" y="1421"/>
                        <a:pt x="1106" y="1291"/>
                        <a:pt x="1310" y="1160"/>
                      </a:cubicBezTo>
                      <a:cubicBezTo>
                        <a:pt x="2182" y="636"/>
                        <a:pt x="3128" y="272"/>
                        <a:pt x="4117" y="98"/>
                      </a:cubicBezTo>
                      <a:cubicBezTo>
                        <a:pt x="4309" y="66"/>
                        <a:pt x="4509" y="18"/>
                        <a:pt x="4700" y="18"/>
                      </a:cubicBezTo>
                      <a:cubicBezTo>
                        <a:pt x="4769" y="18"/>
                        <a:pt x="4836" y="24"/>
                        <a:pt x="4902" y="40"/>
                      </a:cubicBezTo>
                      <a:cubicBezTo>
                        <a:pt x="5033" y="54"/>
                        <a:pt x="5135" y="112"/>
                        <a:pt x="5237" y="200"/>
                      </a:cubicBezTo>
                      <a:cubicBezTo>
                        <a:pt x="5324" y="287"/>
                        <a:pt x="5353" y="403"/>
                        <a:pt x="5353" y="534"/>
                      </a:cubicBezTo>
                      <a:cubicBezTo>
                        <a:pt x="5353" y="651"/>
                        <a:pt x="5309" y="767"/>
                        <a:pt x="5237" y="854"/>
                      </a:cubicBezTo>
                      <a:cubicBezTo>
                        <a:pt x="5164" y="941"/>
                        <a:pt x="5062" y="1043"/>
                        <a:pt x="4975" y="1116"/>
                      </a:cubicBezTo>
                      <a:cubicBezTo>
                        <a:pt x="4888" y="1189"/>
                        <a:pt x="4771" y="1261"/>
                        <a:pt x="4684" y="1305"/>
                      </a:cubicBezTo>
                      <a:cubicBezTo>
                        <a:pt x="4582" y="1363"/>
                        <a:pt x="4480" y="1436"/>
                        <a:pt x="4378" y="1494"/>
                      </a:cubicBezTo>
                      <a:cubicBezTo>
                        <a:pt x="3651" y="1887"/>
                        <a:pt x="2880" y="2207"/>
                        <a:pt x="2081" y="2396"/>
                      </a:cubicBezTo>
                      <a:cubicBezTo>
                        <a:pt x="1542" y="2541"/>
                        <a:pt x="990" y="2643"/>
                        <a:pt x="452" y="2687"/>
                      </a:cubicBezTo>
                      <a:cubicBezTo>
                        <a:pt x="248" y="2716"/>
                        <a:pt x="103" y="2716"/>
                        <a:pt x="1" y="2730"/>
                      </a:cubicBezTo>
                      <a:cubicBezTo>
                        <a:pt x="103" y="2730"/>
                        <a:pt x="248" y="2730"/>
                        <a:pt x="452" y="2716"/>
                      </a:cubicBezTo>
                      <a:cubicBezTo>
                        <a:pt x="1019" y="2672"/>
                        <a:pt x="1557" y="2585"/>
                        <a:pt x="2110" y="2440"/>
                      </a:cubicBezTo>
                      <a:cubicBezTo>
                        <a:pt x="2910" y="2236"/>
                        <a:pt x="3680" y="1930"/>
                        <a:pt x="4408" y="1523"/>
                      </a:cubicBezTo>
                      <a:cubicBezTo>
                        <a:pt x="4524" y="1480"/>
                        <a:pt x="4611" y="1407"/>
                        <a:pt x="4728" y="1349"/>
                      </a:cubicBezTo>
                      <a:cubicBezTo>
                        <a:pt x="4829" y="1291"/>
                        <a:pt x="4917" y="1218"/>
                        <a:pt x="5033" y="1145"/>
                      </a:cubicBezTo>
                      <a:cubicBezTo>
                        <a:pt x="5135" y="1072"/>
                        <a:pt x="5207" y="985"/>
                        <a:pt x="5309" y="869"/>
                      </a:cubicBezTo>
                      <a:cubicBezTo>
                        <a:pt x="5397" y="767"/>
                        <a:pt x="5426" y="636"/>
                        <a:pt x="5455" y="505"/>
                      </a:cubicBezTo>
                      <a:cubicBezTo>
                        <a:pt x="5455" y="360"/>
                        <a:pt x="5397" y="243"/>
                        <a:pt x="5309" y="142"/>
                      </a:cubicBezTo>
                      <a:cubicBezTo>
                        <a:pt x="5135" y="112"/>
                        <a:pt x="5033" y="54"/>
                        <a:pt x="4888" y="25"/>
                      </a:cubicBezTo>
                      <a:cubicBezTo>
                        <a:pt x="4804" y="8"/>
                        <a:pt x="4721" y="1"/>
                        <a:pt x="463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5349954" y="1898469"/>
                  <a:ext cx="141347" cy="299672"/>
                </a:xfrm>
                <a:custGeom>
                  <a:avLst/>
                  <a:gdLst/>
                  <a:ahLst/>
                  <a:cxnLst/>
                  <a:rect l="l" t="t" r="r" b="b"/>
                  <a:pathLst>
                    <a:path w="2023" h="4289" extrusionOk="0">
                      <a:moveTo>
                        <a:pt x="1156" y="0"/>
                      </a:moveTo>
                      <a:cubicBezTo>
                        <a:pt x="1120" y="0"/>
                        <a:pt x="1087" y="11"/>
                        <a:pt x="1063" y="35"/>
                      </a:cubicBezTo>
                      <a:cubicBezTo>
                        <a:pt x="1005" y="50"/>
                        <a:pt x="961" y="93"/>
                        <a:pt x="932" y="122"/>
                      </a:cubicBezTo>
                      <a:cubicBezTo>
                        <a:pt x="917" y="137"/>
                        <a:pt x="888" y="180"/>
                        <a:pt x="888" y="210"/>
                      </a:cubicBezTo>
                      <a:lnTo>
                        <a:pt x="888" y="253"/>
                      </a:lnTo>
                      <a:cubicBezTo>
                        <a:pt x="888" y="210"/>
                        <a:pt x="917" y="180"/>
                        <a:pt x="932" y="137"/>
                      </a:cubicBezTo>
                      <a:cubicBezTo>
                        <a:pt x="986" y="71"/>
                        <a:pt x="1074" y="39"/>
                        <a:pt x="1157" y="39"/>
                      </a:cubicBezTo>
                      <a:cubicBezTo>
                        <a:pt x="1185" y="39"/>
                        <a:pt x="1212" y="42"/>
                        <a:pt x="1237" y="50"/>
                      </a:cubicBezTo>
                      <a:cubicBezTo>
                        <a:pt x="1426" y="122"/>
                        <a:pt x="1572" y="239"/>
                        <a:pt x="1659" y="399"/>
                      </a:cubicBezTo>
                      <a:cubicBezTo>
                        <a:pt x="1804" y="602"/>
                        <a:pt x="1877" y="835"/>
                        <a:pt x="1906" y="1068"/>
                      </a:cubicBezTo>
                      <a:cubicBezTo>
                        <a:pt x="1950" y="1359"/>
                        <a:pt x="1935" y="1664"/>
                        <a:pt x="1863" y="1955"/>
                      </a:cubicBezTo>
                      <a:cubicBezTo>
                        <a:pt x="1761" y="2289"/>
                        <a:pt x="1659" y="2609"/>
                        <a:pt x="1514" y="2929"/>
                      </a:cubicBezTo>
                      <a:cubicBezTo>
                        <a:pt x="1368" y="3264"/>
                        <a:pt x="1150" y="3598"/>
                        <a:pt x="888" y="3875"/>
                      </a:cubicBezTo>
                      <a:cubicBezTo>
                        <a:pt x="772" y="4020"/>
                        <a:pt x="597" y="4136"/>
                        <a:pt x="423" y="4209"/>
                      </a:cubicBezTo>
                      <a:cubicBezTo>
                        <a:pt x="388" y="4226"/>
                        <a:pt x="352" y="4235"/>
                        <a:pt x="315" y="4235"/>
                      </a:cubicBezTo>
                      <a:cubicBezTo>
                        <a:pt x="260" y="4235"/>
                        <a:pt x="205" y="4215"/>
                        <a:pt x="161" y="4180"/>
                      </a:cubicBezTo>
                      <a:cubicBezTo>
                        <a:pt x="88" y="4107"/>
                        <a:pt x="74" y="4020"/>
                        <a:pt x="74" y="3918"/>
                      </a:cubicBezTo>
                      <a:cubicBezTo>
                        <a:pt x="88" y="3816"/>
                        <a:pt x="117" y="3686"/>
                        <a:pt x="146" y="3584"/>
                      </a:cubicBezTo>
                      <a:cubicBezTo>
                        <a:pt x="190" y="3453"/>
                        <a:pt x="219" y="3366"/>
                        <a:pt x="277" y="3249"/>
                      </a:cubicBezTo>
                      <a:cubicBezTo>
                        <a:pt x="437" y="2828"/>
                        <a:pt x="655" y="2435"/>
                        <a:pt x="917" y="2071"/>
                      </a:cubicBezTo>
                      <a:cubicBezTo>
                        <a:pt x="961" y="1984"/>
                        <a:pt x="1034" y="1911"/>
                        <a:pt x="1106" y="1809"/>
                      </a:cubicBezTo>
                      <a:cubicBezTo>
                        <a:pt x="1168" y="1748"/>
                        <a:pt x="1229" y="1687"/>
                        <a:pt x="1308" y="1687"/>
                      </a:cubicBezTo>
                      <a:cubicBezTo>
                        <a:pt x="1323" y="1687"/>
                        <a:pt x="1338" y="1689"/>
                        <a:pt x="1354" y="1693"/>
                      </a:cubicBezTo>
                      <a:cubicBezTo>
                        <a:pt x="1441" y="1722"/>
                        <a:pt x="1455" y="1839"/>
                        <a:pt x="1455" y="1926"/>
                      </a:cubicBezTo>
                      <a:cubicBezTo>
                        <a:pt x="1455" y="2013"/>
                        <a:pt x="1441" y="2100"/>
                        <a:pt x="1397" y="2202"/>
                      </a:cubicBezTo>
                      <a:cubicBezTo>
                        <a:pt x="1281" y="2653"/>
                        <a:pt x="1034" y="3075"/>
                        <a:pt x="699" y="3395"/>
                      </a:cubicBezTo>
                      <a:cubicBezTo>
                        <a:pt x="699" y="3089"/>
                        <a:pt x="772" y="2798"/>
                        <a:pt x="888" y="2522"/>
                      </a:cubicBezTo>
                      <a:cubicBezTo>
                        <a:pt x="932" y="2449"/>
                        <a:pt x="961" y="2377"/>
                        <a:pt x="1019" y="2304"/>
                      </a:cubicBezTo>
                      <a:cubicBezTo>
                        <a:pt x="1034" y="2289"/>
                        <a:pt x="1063" y="2246"/>
                        <a:pt x="1063" y="2231"/>
                      </a:cubicBezTo>
                      <a:lnTo>
                        <a:pt x="1063" y="2231"/>
                      </a:lnTo>
                      <a:cubicBezTo>
                        <a:pt x="975" y="2318"/>
                        <a:pt x="932" y="2420"/>
                        <a:pt x="874" y="2522"/>
                      </a:cubicBezTo>
                      <a:cubicBezTo>
                        <a:pt x="728" y="2813"/>
                        <a:pt x="655" y="3118"/>
                        <a:pt x="655" y="3453"/>
                      </a:cubicBezTo>
                      <a:lnTo>
                        <a:pt x="655" y="3482"/>
                      </a:lnTo>
                      <a:lnTo>
                        <a:pt x="699" y="3453"/>
                      </a:lnTo>
                      <a:cubicBezTo>
                        <a:pt x="1063" y="3104"/>
                        <a:pt x="1324" y="2668"/>
                        <a:pt x="1455" y="2202"/>
                      </a:cubicBezTo>
                      <a:cubicBezTo>
                        <a:pt x="1470" y="2144"/>
                        <a:pt x="1470" y="2100"/>
                        <a:pt x="1499" y="2057"/>
                      </a:cubicBezTo>
                      <a:cubicBezTo>
                        <a:pt x="1514" y="1998"/>
                        <a:pt x="1514" y="1955"/>
                        <a:pt x="1514" y="1911"/>
                      </a:cubicBezTo>
                      <a:cubicBezTo>
                        <a:pt x="1514" y="1853"/>
                        <a:pt x="1514" y="1795"/>
                        <a:pt x="1499" y="1737"/>
                      </a:cubicBezTo>
                      <a:cubicBezTo>
                        <a:pt x="1464" y="1667"/>
                        <a:pt x="1402" y="1607"/>
                        <a:pt x="1320" y="1607"/>
                      </a:cubicBezTo>
                      <a:cubicBezTo>
                        <a:pt x="1298" y="1607"/>
                        <a:pt x="1276" y="1611"/>
                        <a:pt x="1252" y="1620"/>
                      </a:cubicBezTo>
                      <a:cubicBezTo>
                        <a:pt x="1237" y="1620"/>
                        <a:pt x="1223" y="1635"/>
                        <a:pt x="1208" y="1649"/>
                      </a:cubicBezTo>
                      <a:cubicBezTo>
                        <a:pt x="1165" y="1693"/>
                        <a:pt x="1106" y="1722"/>
                        <a:pt x="1077" y="1766"/>
                      </a:cubicBezTo>
                      <a:cubicBezTo>
                        <a:pt x="1005" y="1853"/>
                        <a:pt x="946" y="1926"/>
                        <a:pt x="874" y="2013"/>
                      </a:cubicBezTo>
                      <a:cubicBezTo>
                        <a:pt x="743" y="2202"/>
                        <a:pt x="626" y="2377"/>
                        <a:pt x="510" y="2580"/>
                      </a:cubicBezTo>
                      <a:cubicBezTo>
                        <a:pt x="408" y="2784"/>
                        <a:pt x="292" y="3002"/>
                        <a:pt x="219" y="3220"/>
                      </a:cubicBezTo>
                      <a:cubicBezTo>
                        <a:pt x="190" y="3322"/>
                        <a:pt x="146" y="3438"/>
                        <a:pt x="88" y="3555"/>
                      </a:cubicBezTo>
                      <a:cubicBezTo>
                        <a:pt x="59" y="3671"/>
                        <a:pt x="16" y="3802"/>
                        <a:pt x="16" y="3918"/>
                      </a:cubicBezTo>
                      <a:cubicBezTo>
                        <a:pt x="1" y="4035"/>
                        <a:pt x="45" y="4166"/>
                        <a:pt x="132" y="4238"/>
                      </a:cubicBezTo>
                      <a:cubicBezTo>
                        <a:pt x="208" y="4267"/>
                        <a:pt x="283" y="4289"/>
                        <a:pt x="359" y="4289"/>
                      </a:cubicBezTo>
                      <a:cubicBezTo>
                        <a:pt x="400" y="4289"/>
                        <a:pt x="440" y="4283"/>
                        <a:pt x="481" y="4267"/>
                      </a:cubicBezTo>
                      <a:cubicBezTo>
                        <a:pt x="583" y="4238"/>
                        <a:pt x="670" y="4180"/>
                        <a:pt x="743" y="4107"/>
                      </a:cubicBezTo>
                      <a:cubicBezTo>
                        <a:pt x="815" y="4035"/>
                        <a:pt x="888" y="3976"/>
                        <a:pt x="961" y="3904"/>
                      </a:cubicBezTo>
                      <a:cubicBezTo>
                        <a:pt x="1223" y="3613"/>
                        <a:pt x="1441" y="3293"/>
                        <a:pt x="1586" y="2944"/>
                      </a:cubicBezTo>
                      <a:cubicBezTo>
                        <a:pt x="1732" y="2638"/>
                        <a:pt x="1834" y="2304"/>
                        <a:pt x="1935" y="1955"/>
                      </a:cubicBezTo>
                      <a:cubicBezTo>
                        <a:pt x="2008" y="1664"/>
                        <a:pt x="2023" y="1359"/>
                        <a:pt x="1964" y="1053"/>
                      </a:cubicBezTo>
                      <a:cubicBezTo>
                        <a:pt x="1935" y="791"/>
                        <a:pt x="1834" y="559"/>
                        <a:pt x="1688" y="355"/>
                      </a:cubicBezTo>
                      <a:cubicBezTo>
                        <a:pt x="1586" y="195"/>
                        <a:pt x="1441" y="64"/>
                        <a:pt x="1252" y="21"/>
                      </a:cubicBezTo>
                      <a:cubicBezTo>
                        <a:pt x="1219" y="7"/>
                        <a:pt x="1186" y="0"/>
                        <a:pt x="1156"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5320539" y="2091938"/>
                  <a:ext cx="90482" cy="231759"/>
                </a:xfrm>
                <a:custGeom>
                  <a:avLst/>
                  <a:gdLst/>
                  <a:ahLst/>
                  <a:cxnLst/>
                  <a:rect l="l" t="t" r="r" b="b"/>
                  <a:pathLst>
                    <a:path w="1295" h="3317" extrusionOk="0">
                      <a:moveTo>
                        <a:pt x="378" y="0"/>
                      </a:moveTo>
                      <a:lnTo>
                        <a:pt x="291" y="146"/>
                      </a:lnTo>
                      <a:cubicBezTo>
                        <a:pt x="262" y="218"/>
                        <a:pt x="233" y="291"/>
                        <a:pt x="204" y="364"/>
                      </a:cubicBezTo>
                      <a:cubicBezTo>
                        <a:pt x="131" y="568"/>
                        <a:pt x="73" y="771"/>
                        <a:pt x="44" y="989"/>
                      </a:cubicBezTo>
                      <a:cubicBezTo>
                        <a:pt x="0" y="1266"/>
                        <a:pt x="44" y="1513"/>
                        <a:pt x="131" y="1775"/>
                      </a:cubicBezTo>
                      <a:cubicBezTo>
                        <a:pt x="189" y="1906"/>
                        <a:pt x="262" y="2007"/>
                        <a:pt x="349" y="2124"/>
                      </a:cubicBezTo>
                      <a:cubicBezTo>
                        <a:pt x="437" y="2211"/>
                        <a:pt x="538" y="2298"/>
                        <a:pt x="626" y="2371"/>
                      </a:cubicBezTo>
                      <a:cubicBezTo>
                        <a:pt x="786" y="2502"/>
                        <a:pt x="946" y="2647"/>
                        <a:pt x="1076" y="2807"/>
                      </a:cubicBezTo>
                      <a:cubicBezTo>
                        <a:pt x="1164" y="2924"/>
                        <a:pt x="1222" y="3040"/>
                        <a:pt x="1266" y="3185"/>
                      </a:cubicBezTo>
                      <a:cubicBezTo>
                        <a:pt x="1266" y="3229"/>
                        <a:pt x="1280" y="3258"/>
                        <a:pt x="1280" y="3316"/>
                      </a:cubicBezTo>
                      <a:lnTo>
                        <a:pt x="1295" y="3287"/>
                      </a:lnTo>
                      <a:lnTo>
                        <a:pt x="1295" y="3185"/>
                      </a:lnTo>
                      <a:cubicBezTo>
                        <a:pt x="1280" y="3040"/>
                        <a:pt x="1222" y="2895"/>
                        <a:pt x="1135" y="2793"/>
                      </a:cubicBezTo>
                      <a:cubicBezTo>
                        <a:pt x="1004" y="2618"/>
                        <a:pt x="844" y="2458"/>
                        <a:pt x="669" y="2327"/>
                      </a:cubicBezTo>
                      <a:cubicBezTo>
                        <a:pt x="480" y="2196"/>
                        <a:pt x="291" y="1993"/>
                        <a:pt x="189" y="1746"/>
                      </a:cubicBezTo>
                      <a:cubicBezTo>
                        <a:pt x="87" y="1513"/>
                        <a:pt x="58" y="1266"/>
                        <a:pt x="87" y="1004"/>
                      </a:cubicBezTo>
                      <a:cubicBezTo>
                        <a:pt x="117" y="800"/>
                        <a:pt x="160" y="582"/>
                        <a:pt x="233" y="393"/>
                      </a:cubicBezTo>
                      <a:cubicBezTo>
                        <a:pt x="291" y="218"/>
                        <a:pt x="349" y="102"/>
                        <a:pt x="378"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5425203" y="1750486"/>
                  <a:ext cx="101661" cy="262222"/>
                </a:xfrm>
                <a:custGeom>
                  <a:avLst/>
                  <a:gdLst/>
                  <a:ahLst/>
                  <a:cxnLst/>
                  <a:rect l="l" t="t" r="r" b="b"/>
                  <a:pathLst>
                    <a:path w="1455" h="3753" extrusionOk="0">
                      <a:moveTo>
                        <a:pt x="29" y="1"/>
                      </a:moveTo>
                      <a:cubicBezTo>
                        <a:pt x="15" y="1"/>
                        <a:pt x="29" y="30"/>
                        <a:pt x="15" y="44"/>
                      </a:cubicBezTo>
                      <a:cubicBezTo>
                        <a:pt x="15" y="73"/>
                        <a:pt x="0" y="117"/>
                        <a:pt x="0" y="175"/>
                      </a:cubicBezTo>
                      <a:cubicBezTo>
                        <a:pt x="0" y="321"/>
                        <a:pt x="29" y="466"/>
                        <a:pt x="131" y="611"/>
                      </a:cubicBezTo>
                      <a:cubicBezTo>
                        <a:pt x="247" y="800"/>
                        <a:pt x="378" y="975"/>
                        <a:pt x="538" y="1135"/>
                      </a:cubicBezTo>
                      <a:cubicBezTo>
                        <a:pt x="713" y="1339"/>
                        <a:pt x="858" y="1557"/>
                        <a:pt x="975" y="1789"/>
                      </a:cubicBezTo>
                      <a:cubicBezTo>
                        <a:pt x="1193" y="2211"/>
                        <a:pt x="1338" y="2677"/>
                        <a:pt x="1396" y="3157"/>
                      </a:cubicBezTo>
                      <a:cubicBezTo>
                        <a:pt x="1455" y="3520"/>
                        <a:pt x="1411" y="3753"/>
                        <a:pt x="1440" y="3753"/>
                      </a:cubicBezTo>
                      <a:cubicBezTo>
                        <a:pt x="1455" y="3695"/>
                        <a:pt x="1455" y="3637"/>
                        <a:pt x="1455" y="3593"/>
                      </a:cubicBezTo>
                      <a:cubicBezTo>
                        <a:pt x="1455" y="3447"/>
                        <a:pt x="1455" y="3302"/>
                        <a:pt x="1440" y="3157"/>
                      </a:cubicBezTo>
                      <a:cubicBezTo>
                        <a:pt x="1382" y="2662"/>
                        <a:pt x="1251" y="2182"/>
                        <a:pt x="1018" y="1746"/>
                      </a:cubicBezTo>
                      <a:cubicBezTo>
                        <a:pt x="887" y="1513"/>
                        <a:pt x="742" y="1295"/>
                        <a:pt x="567" y="1077"/>
                      </a:cubicBezTo>
                      <a:cubicBezTo>
                        <a:pt x="422" y="917"/>
                        <a:pt x="291" y="757"/>
                        <a:pt x="160" y="568"/>
                      </a:cubicBezTo>
                      <a:cubicBezTo>
                        <a:pt x="88" y="437"/>
                        <a:pt x="58" y="321"/>
                        <a:pt x="29" y="175"/>
                      </a:cubicBezTo>
                      <a:cubicBezTo>
                        <a:pt x="29" y="59"/>
                        <a:pt x="44" y="1"/>
                        <a:pt x="2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5434356" y="1682433"/>
                  <a:ext cx="92508" cy="193121"/>
                </a:xfrm>
                <a:custGeom>
                  <a:avLst/>
                  <a:gdLst/>
                  <a:ahLst/>
                  <a:cxnLst/>
                  <a:rect l="l" t="t" r="r" b="b"/>
                  <a:pathLst>
                    <a:path w="1324" h="2764" extrusionOk="0">
                      <a:moveTo>
                        <a:pt x="0" y="0"/>
                      </a:moveTo>
                      <a:lnTo>
                        <a:pt x="0" y="29"/>
                      </a:lnTo>
                      <a:cubicBezTo>
                        <a:pt x="0" y="73"/>
                        <a:pt x="15" y="102"/>
                        <a:pt x="29" y="131"/>
                      </a:cubicBezTo>
                      <a:cubicBezTo>
                        <a:pt x="87" y="233"/>
                        <a:pt x="175" y="349"/>
                        <a:pt x="262" y="422"/>
                      </a:cubicBezTo>
                      <a:cubicBezTo>
                        <a:pt x="407" y="524"/>
                        <a:pt x="538" y="655"/>
                        <a:pt x="669" y="800"/>
                      </a:cubicBezTo>
                      <a:cubicBezTo>
                        <a:pt x="815" y="960"/>
                        <a:pt x="916" y="1164"/>
                        <a:pt x="1018" y="1367"/>
                      </a:cubicBezTo>
                      <a:cubicBezTo>
                        <a:pt x="1164" y="1745"/>
                        <a:pt x="1265" y="2138"/>
                        <a:pt x="1309" y="2545"/>
                      </a:cubicBezTo>
                      <a:cubicBezTo>
                        <a:pt x="1309" y="2618"/>
                        <a:pt x="1324" y="2691"/>
                        <a:pt x="1324" y="2763"/>
                      </a:cubicBezTo>
                      <a:lnTo>
                        <a:pt x="1324" y="2356"/>
                      </a:lnTo>
                      <a:cubicBezTo>
                        <a:pt x="1280" y="2022"/>
                        <a:pt x="1207" y="1673"/>
                        <a:pt x="1062" y="1338"/>
                      </a:cubicBezTo>
                      <a:cubicBezTo>
                        <a:pt x="989" y="1120"/>
                        <a:pt x="858" y="931"/>
                        <a:pt x="727" y="756"/>
                      </a:cubicBezTo>
                      <a:cubicBezTo>
                        <a:pt x="596" y="640"/>
                        <a:pt x="451" y="509"/>
                        <a:pt x="306" y="393"/>
                      </a:cubicBezTo>
                      <a:cubicBezTo>
                        <a:pt x="218" y="320"/>
                        <a:pt x="116" y="233"/>
                        <a:pt x="44" y="131"/>
                      </a:cubicBezTo>
                      <a:cubicBezTo>
                        <a:pt x="15" y="58"/>
                        <a:pt x="0" y="0"/>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5476977" y="1636669"/>
                  <a:ext cx="46813" cy="98656"/>
                </a:xfrm>
                <a:custGeom>
                  <a:avLst/>
                  <a:gdLst/>
                  <a:ahLst/>
                  <a:cxnLst/>
                  <a:rect l="l" t="t" r="r" b="b"/>
                  <a:pathLst>
                    <a:path w="670" h="1412" extrusionOk="0">
                      <a:moveTo>
                        <a:pt x="30" y="1"/>
                      </a:moveTo>
                      <a:cubicBezTo>
                        <a:pt x="16" y="59"/>
                        <a:pt x="16" y="102"/>
                        <a:pt x="16" y="161"/>
                      </a:cubicBezTo>
                      <a:cubicBezTo>
                        <a:pt x="1" y="248"/>
                        <a:pt x="16" y="364"/>
                        <a:pt x="59" y="437"/>
                      </a:cubicBezTo>
                      <a:cubicBezTo>
                        <a:pt x="88" y="539"/>
                        <a:pt x="146" y="641"/>
                        <a:pt x="219" y="728"/>
                      </a:cubicBezTo>
                      <a:cubicBezTo>
                        <a:pt x="365" y="902"/>
                        <a:pt x="495" y="1077"/>
                        <a:pt x="568" y="1193"/>
                      </a:cubicBezTo>
                      <a:cubicBezTo>
                        <a:pt x="641" y="1324"/>
                        <a:pt x="655" y="1411"/>
                        <a:pt x="670" y="1411"/>
                      </a:cubicBezTo>
                      <a:cubicBezTo>
                        <a:pt x="670" y="1324"/>
                        <a:pt x="655" y="1251"/>
                        <a:pt x="597" y="1179"/>
                      </a:cubicBezTo>
                      <a:cubicBezTo>
                        <a:pt x="510" y="1004"/>
                        <a:pt x="379" y="830"/>
                        <a:pt x="277" y="684"/>
                      </a:cubicBezTo>
                      <a:cubicBezTo>
                        <a:pt x="205" y="597"/>
                        <a:pt x="161" y="510"/>
                        <a:pt x="117" y="422"/>
                      </a:cubicBezTo>
                      <a:cubicBezTo>
                        <a:pt x="74" y="350"/>
                        <a:pt x="59" y="248"/>
                        <a:pt x="59" y="161"/>
                      </a:cubicBezTo>
                      <a:cubicBezTo>
                        <a:pt x="59" y="102"/>
                        <a:pt x="59" y="59"/>
                        <a:pt x="74"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5464819" y="2210786"/>
                  <a:ext cx="185016" cy="320214"/>
                </a:xfrm>
                <a:custGeom>
                  <a:avLst/>
                  <a:gdLst/>
                  <a:ahLst/>
                  <a:cxnLst/>
                  <a:rect l="l" t="t" r="r" b="b"/>
                  <a:pathLst>
                    <a:path w="2648" h="4583" extrusionOk="0">
                      <a:moveTo>
                        <a:pt x="2647" y="1"/>
                      </a:moveTo>
                      <a:lnTo>
                        <a:pt x="2560" y="74"/>
                      </a:lnTo>
                      <a:cubicBezTo>
                        <a:pt x="2415" y="219"/>
                        <a:pt x="2284" y="379"/>
                        <a:pt x="2153" y="568"/>
                      </a:cubicBezTo>
                      <a:cubicBezTo>
                        <a:pt x="1978" y="815"/>
                        <a:pt x="1804" y="1106"/>
                        <a:pt x="1688" y="1397"/>
                      </a:cubicBezTo>
                      <a:cubicBezTo>
                        <a:pt x="1513" y="1732"/>
                        <a:pt x="1382" y="2095"/>
                        <a:pt x="1208" y="2473"/>
                      </a:cubicBezTo>
                      <a:cubicBezTo>
                        <a:pt x="1048" y="2852"/>
                        <a:pt x="888" y="3215"/>
                        <a:pt x="728" y="3521"/>
                      </a:cubicBezTo>
                      <a:cubicBezTo>
                        <a:pt x="582" y="3797"/>
                        <a:pt x="393" y="4073"/>
                        <a:pt x="219" y="4321"/>
                      </a:cubicBezTo>
                      <a:cubicBezTo>
                        <a:pt x="146" y="4422"/>
                        <a:pt x="73" y="4510"/>
                        <a:pt x="0" y="4582"/>
                      </a:cubicBezTo>
                      <a:lnTo>
                        <a:pt x="160" y="4451"/>
                      </a:lnTo>
                      <a:cubicBezTo>
                        <a:pt x="190" y="4422"/>
                        <a:pt x="233" y="4379"/>
                        <a:pt x="248" y="4321"/>
                      </a:cubicBezTo>
                      <a:cubicBezTo>
                        <a:pt x="408" y="4102"/>
                        <a:pt x="597" y="3855"/>
                        <a:pt x="742" y="3564"/>
                      </a:cubicBezTo>
                      <a:cubicBezTo>
                        <a:pt x="917" y="3215"/>
                        <a:pt x="1091" y="2852"/>
                        <a:pt x="1237" y="2488"/>
                      </a:cubicBezTo>
                      <a:cubicBezTo>
                        <a:pt x="1397" y="2110"/>
                        <a:pt x="1542" y="1746"/>
                        <a:pt x="1702" y="1412"/>
                      </a:cubicBezTo>
                      <a:cubicBezTo>
                        <a:pt x="1833" y="1121"/>
                        <a:pt x="1993" y="859"/>
                        <a:pt x="2168" y="583"/>
                      </a:cubicBezTo>
                      <a:cubicBezTo>
                        <a:pt x="2298" y="394"/>
                        <a:pt x="2429" y="234"/>
                        <a:pt x="2575" y="74"/>
                      </a:cubicBezTo>
                      <a:lnTo>
                        <a:pt x="2647"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5645711" y="2167117"/>
                  <a:ext cx="67145" cy="227706"/>
                </a:xfrm>
                <a:custGeom>
                  <a:avLst/>
                  <a:gdLst/>
                  <a:ahLst/>
                  <a:cxnLst/>
                  <a:rect l="l" t="t" r="r" b="b"/>
                  <a:pathLst>
                    <a:path w="961" h="3259" extrusionOk="0">
                      <a:moveTo>
                        <a:pt x="960" y="1"/>
                      </a:moveTo>
                      <a:lnTo>
                        <a:pt x="786" y="131"/>
                      </a:lnTo>
                      <a:cubicBezTo>
                        <a:pt x="698" y="248"/>
                        <a:pt x="626" y="350"/>
                        <a:pt x="553" y="466"/>
                      </a:cubicBezTo>
                      <a:cubicBezTo>
                        <a:pt x="480" y="582"/>
                        <a:pt x="422" y="713"/>
                        <a:pt x="378" y="859"/>
                      </a:cubicBezTo>
                      <a:cubicBezTo>
                        <a:pt x="349" y="1004"/>
                        <a:pt x="349" y="1164"/>
                        <a:pt x="349" y="1310"/>
                      </a:cubicBezTo>
                      <a:cubicBezTo>
                        <a:pt x="349" y="1484"/>
                        <a:pt x="364" y="1630"/>
                        <a:pt x="378" y="1775"/>
                      </a:cubicBezTo>
                      <a:cubicBezTo>
                        <a:pt x="408" y="1920"/>
                        <a:pt x="378" y="2037"/>
                        <a:pt x="378" y="2182"/>
                      </a:cubicBezTo>
                      <a:cubicBezTo>
                        <a:pt x="364" y="2429"/>
                        <a:pt x="291" y="2662"/>
                        <a:pt x="204" y="2880"/>
                      </a:cubicBezTo>
                      <a:cubicBezTo>
                        <a:pt x="146" y="3011"/>
                        <a:pt x="73" y="3157"/>
                        <a:pt x="0" y="3258"/>
                      </a:cubicBezTo>
                      <a:lnTo>
                        <a:pt x="73" y="3200"/>
                      </a:lnTo>
                      <a:cubicBezTo>
                        <a:pt x="146" y="3098"/>
                        <a:pt x="204" y="2982"/>
                        <a:pt x="262" y="2880"/>
                      </a:cubicBezTo>
                      <a:cubicBezTo>
                        <a:pt x="349" y="2691"/>
                        <a:pt x="422" y="2459"/>
                        <a:pt x="466" y="2211"/>
                      </a:cubicBezTo>
                      <a:cubicBezTo>
                        <a:pt x="480" y="2066"/>
                        <a:pt x="480" y="1920"/>
                        <a:pt x="480" y="1775"/>
                      </a:cubicBezTo>
                      <a:cubicBezTo>
                        <a:pt x="480" y="1630"/>
                        <a:pt x="466" y="1484"/>
                        <a:pt x="437" y="1310"/>
                      </a:cubicBezTo>
                      <a:cubicBezTo>
                        <a:pt x="422" y="1164"/>
                        <a:pt x="437" y="1019"/>
                        <a:pt x="451" y="859"/>
                      </a:cubicBezTo>
                      <a:cubicBezTo>
                        <a:pt x="495" y="728"/>
                        <a:pt x="524" y="582"/>
                        <a:pt x="597" y="481"/>
                      </a:cubicBezTo>
                      <a:cubicBezTo>
                        <a:pt x="698" y="291"/>
                        <a:pt x="815" y="146"/>
                        <a:pt x="96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5748349" y="2228113"/>
                  <a:ext cx="69171" cy="103687"/>
                </a:xfrm>
                <a:custGeom>
                  <a:avLst/>
                  <a:gdLst/>
                  <a:ahLst/>
                  <a:cxnLst/>
                  <a:rect l="l" t="t" r="r" b="b"/>
                  <a:pathLst>
                    <a:path w="990" h="1484" extrusionOk="0">
                      <a:moveTo>
                        <a:pt x="960" y="0"/>
                      </a:moveTo>
                      <a:cubicBezTo>
                        <a:pt x="902" y="175"/>
                        <a:pt x="829" y="335"/>
                        <a:pt x="727" y="495"/>
                      </a:cubicBezTo>
                      <a:cubicBezTo>
                        <a:pt x="597" y="800"/>
                        <a:pt x="393" y="1076"/>
                        <a:pt x="146" y="1338"/>
                      </a:cubicBezTo>
                      <a:lnTo>
                        <a:pt x="0" y="1484"/>
                      </a:lnTo>
                      <a:lnTo>
                        <a:pt x="58" y="1455"/>
                      </a:lnTo>
                      <a:cubicBezTo>
                        <a:pt x="102" y="1426"/>
                        <a:pt x="131" y="1411"/>
                        <a:pt x="189" y="1353"/>
                      </a:cubicBezTo>
                      <a:cubicBezTo>
                        <a:pt x="451" y="1091"/>
                        <a:pt x="640" y="800"/>
                        <a:pt x="786" y="509"/>
                      </a:cubicBezTo>
                      <a:cubicBezTo>
                        <a:pt x="858" y="364"/>
                        <a:pt x="931" y="204"/>
                        <a:pt x="989" y="58"/>
                      </a:cubicBezTo>
                      <a:cubicBezTo>
                        <a:pt x="975" y="44"/>
                        <a:pt x="975" y="29"/>
                        <a:pt x="96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5829607" y="1813508"/>
                  <a:ext cx="191164" cy="361787"/>
                </a:xfrm>
                <a:custGeom>
                  <a:avLst/>
                  <a:gdLst/>
                  <a:ahLst/>
                  <a:cxnLst/>
                  <a:rect l="l" t="t" r="r" b="b"/>
                  <a:pathLst>
                    <a:path w="2736" h="5178" extrusionOk="0">
                      <a:moveTo>
                        <a:pt x="2706" y="0"/>
                      </a:moveTo>
                      <a:cubicBezTo>
                        <a:pt x="2604" y="175"/>
                        <a:pt x="2473" y="335"/>
                        <a:pt x="2357" y="480"/>
                      </a:cubicBezTo>
                      <a:cubicBezTo>
                        <a:pt x="2095" y="800"/>
                        <a:pt x="1702" y="1120"/>
                        <a:pt x="1295" y="1542"/>
                      </a:cubicBezTo>
                      <a:cubicBezTo>
                        <a:pt x="1106" y="1760"/>
                        <a:pt x="932" y="2007"/>
                        <a:pt x="786" y="2284"/>
                      </a:cubicBezTo>
                      <a:cubicBezTo>
                        <a:pt x="641" y="2575"/>
                        <a:pt x="539" y="2865"/>
                        <a:pt x="437" y="3171"/>
                      </a:cubicBezTo>
                      <a:cubicBezTo>
                        <a:pt x="263" y="3811"/>
                        <a:pt x="175" y="4436"/>
                        <a:pt x="44" y="4989"/>
                      </a:cubicBezTo>
                      <a:cubicBezTo>
                        <a:pt x="30" y="5047"/>
                        <a:pt x="30" y="5120"/>
                        <a:pt x="1" y="5178"/>
                      </a:cubicBezTo>
                      <a:lnTo>
                        <a:pt x="103" y="5032"/>
                      </a:lnTo>
                      <a:lnTo>
                        <a:pt x="103" y="5018"/>
                      </a:lnTo>
                      <a:cubicBezTo>
                        <a:pt x="219" y="4451"/>
                        <a:pt x="321" y="3825"/>
                        <a:pt x="495" y="3214"/>
                      </a:cubicBezTo>
                      <a:cubicBezTo>
                        <a:pt x="583" y="2909"/>
                        <a:pt x="699" y="2618"/>
                        <a:pt x="844" y="2327"/>
                      </a:cubicBezTo>
                      <a:cubicBezTo>
                        <a:pt x="975" y="2051"/>
                        <a:pt x="1150" y="1818"/>
                        <a:pt x="1339" y="1600"/>
                      </a:cubicBezTo>
                      <a:cubicBezTo>
                        <a:pt x="1717" y="1178"/>
                        <a:pt x="2110" y="844"/>
                        <a:pt x="2386" y="524"/>
                      </a:cubicBezTo>
                      <a:cubicBezTo>
                        <a:pt x="2517" y="364"/>
                        <a:pt x="2648" y="189"/>
                        <a:pt x="2735" y="15"/>
                      </a:cubicBezTo>
                      <a:lnTo>
                        <a:pt x="2706"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892630" y="2210786"/>
                  <a:ext cx="44787" cy="57014"/>
                </a:xfrm>
                <a:custGeom>
                  <a:avLst/>
                  <a:gdLst/>
                  <a:ahLst/>
                  <a:cxnLst/>
                  <a:rect l="l" t="t" r="r" b="b"/>
                  <a:pathLst>
                    <a:path w="641" h="816" extrusionOk="0">
                      <a:moveTo>
                        <a:pt x="640" y="1"/>
                      </a:moveTo>
                      <a:lnTo>
                        <a:pt x="597" y="16"/>
                      </a:lnTo>
                      <a:cubicBezTo>
                        <a:pt x="524" y="176"/>
                        <a:pt x="437" y="350"/>
                        <a:pt x="320" y="495"/>
                      </a:cubicBezTo>
                      <a:cubicBezTo>
                        <a:pt x="233" y="612"/>
                        <a:pt x="131" y="728"/>
                        <a:pt x="0" y="815"/>
                      </a:cubicBezTo>
                      <a:lnTo>
                        <a:pt x="160" y="743"/>
                      </a:lnTo>
                      <a:cubicBezTo>
                        <a:pt x="233" y="670"/>
                        <a:pt x="306" y="597"/>
                        <a:pt x="364" y="525"/>
                      </a:cubicBezTo>
                      <a:cubicBezTo>
                        <a:pt x="495" y="365"/>
                        <a:pt x="582" y="176"/>
                        <a:pt x="64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5991215" y="2055326"/>
                  <a:ext cx="99635" cy="166780"/>
                </a:xfrm>
                <a:custGeom>
                  <a:avLst/>
                  <a:gdLst/>
                  <a:ahLst/>
                  <a:cxnLst/>
                  <a:rect l="l" t="t" r="r" b="b"/>
                  <a:pathLst>
                    <a:path w="1426" h="2387" extrusionOk="0">
                      <a:moveTo>
                        <a:pt x="1425" y="0"/>
                      </a:moveTo>
                      <a:cubicBezTo>
                        <a:pt x="1417" y="0"/>
                        <a:pt x="1086" y="547"/>
                        <a:pt x="698" y="1193"/>
                      </a:cubicBezTo>
                      <a:cubicBezTo>
                        <a:pt x="291" y="1848"/>
                        <a:pt x="0" y="2386"/>
                        <a:pt x="0" y="2386"/>
                      </a:cubicBezTo>
                      <a:cubicBezTo>
                        <a:pt x="1" y="2386"/>
                        <a:pt x="1" y="2386"/>
                        <a:pt x="2" y="2386"/>
                      </a:cubicBezTo>
                      <a:cubicBezTo>
                        <a:pt x="38" y="2386"/>
                        <a:pt x="354" y="1854"/>
                        <a:pt x="727" y="1208"/>
                      </a:cubicBezTo>
                      <a:cubicBezTo>
                        <a:pt x="1135" y="553"/>
                        <a:pt x="1426" y="1"/>
                        <a:pt x="1426" y="1"/>
                      </a:cubicBezTo>
                      <a:cubicBezTo>
                        <a:pt x="1426" y="1"/>
                        <a:pt x="1426" y="0"/>
                        <a:pt x="142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067443" y="2022837"/>
                  <a:ext cx="44717" cy="117941"/>
                </a:xfrm>
                <a:custGeom>
                  <a:avLst/>
                  <a:gdLst/>
                  <a:ahLst/>
                  <a:cxnLst/>
                  <a:rect l="l" t="t" r="r" b="b"/>
                  <a:pathLst>
                    <a:path w="640" h="1688" extrusionOk="0">
                      <a:moveTo>
                        <a:pt x="640" y="0"/>
                      </a:moveTo>
                      <a:lnTo>
                        <a:pt x="582" y="73"/>
                      </a:lnTo>
                      <a:cubicBezTo>
                        <a:pt x="509" y="218"/>
                        <a:pt x="422" y="480"/>
                        <a:pt x="291" y="815"/>
                      </a:cubicBezTo>
                      <a:cubicBezTo>
                        <a:pt x="189" y="1106"/>
                        <a:pt x="102" y="1397"/>
                        <a:pt x="0" y="1687"/>
                      </a:cubicBezTo>
                      <a:cubicBezTo>
                        <a:pt x="131" y="1411"/>
                        <a:pt x="262" y="1120"/>
                        <a:pt x="349" y="829"/>
                      </a:cubicBezTo>
                      <a:cubicBezTo>
                        <a:pt x="495" y="451"/>
                        <a:pt x="611" y="131"/>
                        <a:pt x="64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5281901" y="2548185"/>
                  <a:ext cx="154552" cy="115914"/>
                </a:xfrm>
                <a:custGeom>
                  <a:avLst/>
                  <a:gdLst/>
                  <a:ahLst/>
                  <a:cxnLst/>
                  <a:rect l="l" t="t" r="r" b="b"/>
                  <a:pathLst>
                    <a:path w="2212" h="1659" extrusionOk="0">
                      <a:moveTo>
                        <a:pt x="1949" y="1"/>
                      </a:moveTo>
                      <a:cubicBezTo>
                        <a:pt x="1542" y="1"/>
                        <a:pt x="1135" y="131"/>
                        <a:pt x="815" y="350"/>
                      </a:cubicBezTo>
                      <a:cubicBezTo>
                        <a:pt x="480" y="582"/>
                        <a:pt x="233" y="917"/>
                        <a:pt x="88" y="1295"/>
                      </a:cubicBezTo>
                      <a:cubicBezTo>
                        <a:pt x="44" y="1411"/>
                        <a:pt x="15" y="1528"/>
                        <a:pt x="1" y="1659"/>
                      </a:cubicBezTo>
                      <a:lnTo>
                        <a:pt x="30" y="1644"/>
                      </a:lnTo>
                      <a:cubicBezTo>
                        <a:pt x="44" y="1528"/>
                        <a:pt x="88" y="1426"/>
                        <a:pt x="131" y="1310"/>
                      </a:cubicBezTo>
                      <a:cubicBezTo>
                        <a:pt x="422" y="568"/>
                        <a:pt x="1150" y="73"/>
                        <a:pt x="1949" y="59"/>
                      </a:cubicBezTo>
                      <a:lnTo>
                        <a:pt x="2182" y="59"/>
                      </a:lnTo>
                      <a:lnTo>
                        <a:pt x="2211" y="30"/>
                      </a:lnTo>
                      <a:cubicBezTo>
                        <a:pt x="2124" y="1"/>
                        <a:pt x="2051" y="1"/>
                        <a:pt x="194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4784990" y="2161039"/>
                  <a:ext cx="519344" cy="666700"/>
                </a:xfrm>
                <a:custGeom>
                  <a:avLst/>
                  <a:gdLst/>
                  <a:ahLst/>
                  <a:cxnLst/>
                  <a:rect l="l" t="t" r="r" b="b"/>
                  <a:pathLst>
                    <a:path w="7433" h="9542" extrusionOk="0">
                      <a:moveTo>
                        <a:pt x="7433" y="0"/>
                      </a:moveTo>
                      <a:lnTo>
                        <a:pt x="7389" y="73"/>
                      </a:lnTo>
                      <a:cubicBezTo>
                        <a:pt x="7287" y="495"/>
                        <a:pt x="7243" y="931"/>
                        <a:pt x="7273" y="1382"/>
                      </a:cubicBezTo>
                      <a:cubicBezTo>
                        <a:pt x="7287" y="1717"/>
                        <a:pt x="7302" y="2051"/>
                        <a:pt x="7331" y="2444"/>
                      </a:cubicBezTo>
                      <a:cubicBezTo>
                        <a:pt x="7345" y="2836"/>
                        <a:pt x="7331" y="3244"/>
                        <a:pt x="7243" y="3636"/>
                      </a:cubicBezTo>
                      <a:cubicBezTo>
                        <a:pt x="7083" y="4553"/>
                        <a:pt x="6662" y="5382"/>
                        <a:pt x="6065" y="6094"/>
                      </a:cubicBezTo>
                      <a:cubicBezTo>
                        <a:pt x="5760" y="6458"/>
                        <a:pt x="5396" y="6763"/>
                        <a:pt x="4989" y="7025"/>
                      </a:cubicBezTo>
                      <a:cubicBezTo>
                        <a:pt x="4611" y="7258"/>
                        <a:pt x="4233" y="7461"/>
                        <a:pt x="3811" y="7621"/>
                      </a:cubicBezTo>
                      <a:cubicBezTo>
                        <a:pt x="3418" y="7781"/>
                        <a:pt x="3026" y="7898"/>
                        <a:pt x="2691" y="8014"/>
                      </a:cubicBezTo>
                      <a:cubicBezTo>
                        <a:pt x="2328" y="8145"/>
                        <a:pt x="1993" y="8261"/>
                        <a:pt x="1702" y="8378"/>
                      </a:cubicBezTo>
                      <a:cubicBezTo>
                        <a:pt x="1237" y="8567"/>
                        <a:pt x="800" y="8843"/>
                        <a:pt x="393" y="9148"/>
                      </a:cubicBezTo>
                      <a:cubicBezTo>
                        <a:pt x="320" y="9207"/>
                        <a:pt x="262" y="9250"/>
                        <a:pt x="219" y="9308"/>
                      </a:cubicBezTo>
                      <a:lnTo>
                        <a:pt x="88" y="9439"/>
                      </a:lnTo>
                      <a:lnTo>
                        <a:pt x="15" y="9512"/>
                      </a:lnTo>
                      <a:cubicBezTo>
                        <a:pt x="15" y="9512"/>
                        <a:pt x="1" y="9527"/>
                        <a:pt x="1" y="9541"/>
                      </a:cubicBezTo>
                      <a:cubicBezTo>
                        <a:pt x="1" y="9541"/>
                        <a:pt x="15" y="9541"/>
                        <a:pt x="30" y="9527"/>
                      </a:cubicBezTo>
                      <a:lnTo>
                        <a:pt x="102" y="9454"/>
                      </a:lnTo>
                      <a:lnTo>
                        <a:pt x="233" y="9323"/>
                      </a:lnTo>
                      <a:cubicBezTo>
                        <a:pt x="291" y="9279"/>
                        <a:pt x="364" y="9236"/>
                        <a:pt x="408" y="9178"/>
                      </a:cubicBezTo>
                      <a:cubicBezTo>
                        <a:pt x="815" y="8872"/>
                        <a:pt x="1251" y="8625"/>
                        <a:pt x="1717" y="8436"/>
                      </a:cubicBezTo>
                      <a:cubicBezTo>
                        <a:pt x="2008" y="8305"/>
                        <a:pt x="2357" y="8203"/>
                        <a:pt x="2706" y="8072"/>
                      </a:cubicBezTo>
                      <a:cubicBezTo>
                        <a:pt x="3069" y="7941"/>
                        <a:pt x="3447" y="7840"/>
                        <a:pt x="3855" y="7680"/>
                      </a:cubicBezTo>
                      <a:cubicBezTo>
                        <a:pt x="4262" y="7505"/>
                        <a:pt x="4669" y="7316"/>
                        <a:pt x="5047" y="7069"/>
                      </a:cubicBezTo>
                      <a:cubicBezTo>
                        <a:pt x="5455" y="6821"/>
                        <a:pt x="5818" y="6487"/>
                        <a:pt x="6124" y="6123"/>
                      </a:cubicBezTo>
                      <a:cubicBezTo>
                        <a:pt x="6720" y="5425"/>
                        <a:pt x="7142" y="4567"/>
                        <a:pt x="7302" y="3651"/>
                      </a:cubicBezTo>
                      <a:cubicBezTo>
                        <a:pt x="7374" y="3258"/>
                        <a:pt x="7389" y="2851"/>
                        <a:pt x="7374" y="2458"/>
                      </a:cubicBezTo>
                      <a:cubicBezTo>
                        <a:pt x="7360" y="2080"/>
                        <a:pt x="7345" y="1731"/>
                        <a:pt x="7331" y="1397"/>
                      </a:cubicBezTo>
                      <a:cubicBezTo>
                        <a:pt x="7287" y="931"/>
                        <a:pt x="7331" y="451"/>
                        <a:pt x="7433"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4629531" y="2429267"/>
                  <a:ext cx="474627" cy="434032"/>
                </a:xfrm>
                <a:custGeom>
                  <a:avLst/>
                  <a:gdLst/>
                  <a:ahLst/>
                  <a:cxnLst/>
                  <a:rect l="l" t="t" r="r" b="b"/>
                  <a:pathLst>
                    <a:path w="6793" h="6212" extrusionOk="0">
                      <a:moveTo>
                        <a:pt x="6691" y="1"/>
                      </a:moveTo>
                      <a:lnTo>
                        <a:pt x="6676" y="15"/>
                      </a:lnTo>
                      <a:cubicBezTo>
                        <a:pt x="6691" y="88"/>
                        <a:pt x="6720" y="161"/>
                        <a:pt x="6720" y="234"/>
                      </a:cubicBezTo>
                      <a:cubicBezTo>
                        <a:pt x="6749" y="597"/>
                        <a:pt x="6661" y="961"/>
                        <a:pt x="6443" y="1266"/>
                      </a:cubicBezTo>
                      <a:cubicBezTo>
                        <a:pt x="6298" y="1470"/>
                        <a:pt x="6138" y="1659"/>
                        <a:pt x="5934" y="1804"/>
                      </a:cubicBezTo>
                      <a:cubicBezTo>
                        <a:pt x="5702" y="1964"/>
                        <a:pt x="5454" y="2110"/>
                        <a:pt x="5193" y="2241"/>
                      </a:cubicBezTo>
                      <a:cubicBezTo>
                        <a:pt x="4640" y="2488"/>
                        <a:pt x="3971" y="2677"/>
                        <a:pt x="3375" y="3041"/>
                      </a:cubicBezTo>
                      <a:cubicBezTo>
                        <a:pt x="2793" y="3375"/>
                        <a:pt x="2298" y="3841"/>
                        <a:pt x="1891" y="4364"/>
                      </a:cubicBezTo>
                      <a:cubicBezTo>
                        <a:pt x="1731" y="4597"/>
                        <a:pt x="1571" y="4859"/>
                        <a:pt x="1440" y="5106"/>
                      </a:cubicBezTo>
                      <a:cubicBezTo>
                        <a:pt x="1338" y="5339"/>
                        <a:pt x="1222" y="5557"/>
                        <a:pt x="1077" y="5760"/>
                      </a:cubicBezTo>
                      <a:cubicBezTo>
                        <a:pt x="1011" y="5863"/>
                        <a:pt x="915" y="5961"/>
                        <a:pt x="805" y="6036"/>
                      </a:cubicBezTo>
                      <a:lnTo>
                        <a:pt x="805" y="6036"/>
                      </a:lnTo>
                      <a:cubicBezTo>
                        <a:pt x="927" y="5959"/>
                        <a:pt x="1030" y="5856"/>
                        <a:pt x="1120" y="5746"/>
                      </a:cubicBezTo>
                      <a:cubicBezTo>
                        <a:pt x="1266" y="5542"/>
                        <a:pt x="1382" y="5309"/>
                        <a:pt x="1498" y="5091"/>
                      </a:cubicBezTo>
                      <a:cubicBezTo>
                        <a:pt x="1629" y="4830"/>
                        <a:pt x="1789" y="4582"/>
                        <a:pt x="1949" y="4364"/>
                      </a:cubicBezTo>
                      <a:cubicBezTo>
                        <a:pt x="2356" y="3841"/>
                        <a:pt x="2836" y="3404"/>
                        <a:pt x="3404" y="3055"/>
                      </a:cubicBezTo>
                      <a:cubicBezTo>
                        <a:pt x="4000" y="2692"/>
                        <a:pt x="4654" y="2503"/>
                        <a:pt x="5222" y="2255"/>
                      </a:cubicBezTo>
                      <a:cubicBezTo>
                        <a:pt x="5498" y="2139"/>
                        <a:pt x="5745" y="1979"/>
                        <a:pt x="5963" y="1819"/>
                      </a:cubicBezTo>
                      <a:cubicBezTo>
                        <a:pt x="6167" y="1673"/>
                        <a:pt x="6341" y="1470"/>
                        <a:pt x="6501" y="1266"/>
                      </a:cubicBezTo>
                      <a:cubicBezTo>
                        <a:pt x="6691" y="961"/>
                        <a:pt x="6792" y="583"/>
                        <a:pt x="6749" y="219"/>
                      </a:cubicBezTo>
                      <a:lnTo>
                        <a:pt x="6691" y="1"/>
                      </a:lnTo>
                      <a:close/>
                      <a:moveTo>
                        <a:pt x="805" y="6036"/>
                      </a:moveTo>
                      <a:lnTo>
                        <a:pt x="805" y="6036"/>
                      </a:lnTo>
                      <a:cubicBezTo>
                        <a:pt x="749" y="6071"/>
                        <a:pt x="689" y="6101"/>
                        <a:pt x="626" y="6124"/>
                      </a:cubicBezTo>
                      <a:cubicBezTo>
                        <a:pt x="510" y="6170"/>
                        <a:pt x="385" y="6189"/>
                        <a:pt x="251" y="6202"/>
                      </a:cubicBezTo>
                      <a:lnTo>
                        <a:pt x="251" y="6202"/>
                      </a:lnTo>
                      <a:cubicBezTo>
                        <a:pt x="215" y="6202"/>
                        <a:pt x="180" y="6200"/>
                        <a:pt x="146" y="6197"/>
                      </a:cubicBezTo>
                      <a:cubicBezTo>
                        <a:pt x="102" y="6182"/>
                        <a:pt x="58" y="6182"/>
                        <a:pt x="0" y="6139"/>
                      </a:cubicBezTo>
                      <a:lnTo>
                        <a:pt x="0" y="6139"/>
                      </a:lnTo>
                      <a:lnTo>
                        <a:pt x="29" y="6182"/>
                      </a:lnTo>
                      <a:cubicBezTo>
                        <a:pt x="58" y="6197"/>
                        <a:pt x="102" y="6211"/>
                        <a:pt x="146" y="6211"/>
                      </a:cubicBezTo>
                      <a:cubicBezTo>
                        <a:pt x="181" y="6208"/>
                        <a:pt x="217" y="6205"/>
                        <a:pt x="251" y="6202"/>
                      </a:cubicBezTo>
                      <a:lnTo>
                        <a:pt x="251" y="6202"/>
                      </a:lnTo>
                      <a:cubicBezTo>
                        <a:pt x="252" y="6202"/>
                        <a:pt x="252" y="6202"/>
                        <a:pt x="253" y="6202"/>
                      </a:cubicBezTo>
                      <a:cubicBezTo>
                        <a:pt x="372" y="6202"/>
                        <a:pt x="500" y="6183"/>
                        <a:pt x="611" y="6139"/>
                      </a:cubicBezTo>
                      <a:cubicBezTo>
                        <a:pt x="678" y="6113"/>
                        <a:pt x="744" y="6078"/>
                        <a:pt x="805" y="603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4578736" y="2392726"/>
                  <a:ext cx="121993" cy="429910"/>
                </a:xfrm>
                <a:custGeom>
                  <a:avLst/>
                  <a:gdLst/>
                  <a:ahLst/>
                  <a:cxnLst/>
                  <a:rect l="l" t="t" r="r" b="b"/>
                  <a:pathLst>
                    <a:path w="1746" h="6153" extrusionOk="0">
                      <a:moveTo>
                        <a:pt x="0" y="0"/>
                      </a:moveTo>
                      <a:cubicBezTo>
                        <a:pt x="73" y="233"/>
                        <a:pt x="175" y="451"/>
                        <a:pt x="291" y="669"/>
                      </a:cubicBezTo>
                      <a:cubicBezTo>
                        <a:pt x="466" y="960"/>
                        <a:pt x="698" y="1280"/>
                        <a:pt x="945" y="1644"/>
                      </a:cubicBezTo>
                      <a:cubicBezTo>
                        <a:pt x="1207" y="2007"/>
                        <a:pt x="1454" y="2429"/>
                        <a:pt x="1585" y="2924"/>
                      </a:cubicBezTo>
                      <a:cubicBezTo>
                        <a:pt x="1702" y="3389"/>
                        <a:pt x="1716" y="3869"/>
                        <a:pt x="1585" y="4334"/>
                      </a:cubicBezTo>
                      <a:cubicBezTo>
                        <a:pt x="1498" y="4727"/>
                        <a:pt x="1338" y="5091"/>
                        <a:pt x="1120" y="5411"/>
                      </a:cubicBezTo>
                      <a:cubicBezTo>
                        <a:pt x="975" y="5629"/>
                        <a:pt x="785" y="5832"/>
                        <a:pt x="582" y="6007"/>
                      </a:cubicBezTo>
                      <a:cubicBezTo>
                        <a:pt x="517" y="6061"/>
                        <a:pt x="469" y="6106"/>
                        <a:pt x="436" y="6133"/>
                      </a:cubicBezTo>
                      <a:lnTo>
                        <a:pt x="436" y="6133"/>
                      </a:lnTo>
                      <a:cubicBezTo>
                        <a:pt x="480" y="6114"/>
                        <a:pt x="546" y="6075"/>
                        <a:pt x="611" y="6036"/>
                      </a:cubicBezTo>
                      <a:cubicBezTo>
                        <a:pt x="829" y="5862"/>
                        <a:pt x="1004" y="5673"/>
                        <a:pt x="1149" y="5454"/>
                      </a:cubicBezTo>
                      <a:cubicBezTo>
                        <a:pt x="1382" y="5120"/>
                        <a:pt x="1556" y="4756"/>
                        <a:pt x="1644" y="4378"/>
                      </a:cubicBezTo>
                      <a:cubicBezTo>
                        <a:pt x="1745" y="3898"/>
                        <a:pt x="1745" y="3389"/>
                        <a:pt x="1644" y="2924"/>
                      </a:cubicBezTo>
                      <a:cubicBezTo>
                        <a:pt x="1513" y="2415"/>
                        <a:pt x="1236" y="1993"/>
                        <a:pt x="989" y="1615"/>
                      </a:cubicBezTo>
                      <a:cubicBezTo>
                        <a:pt x="727" y="1222"/>
                        <a:pt x="495" y="917"/>
                        <a:pt x="335" y="626"/>
                      </a:cubicBezTo>
                      <a:cubicBezTo>
                        <a:pt x="218" y="437"/>
                        <a:pt x="116" y="233"/>
                        <a:pt x="44" y="29"/>
                      </a:cubicBezTo>
                      <a:lnTo>
                        <a:pt x="0" y="0"/>
                      </a:lnTo>
                      <a:close/>
                      <a:moveTo>
                        <a:pt x="436" y="6133"/>
                      </a:moveTo>
                      <a:cubicBezTo>
                        <a:pt x="431" y="6135"/>
                        <a:pt x="426" y="6136"/>
                        <a:pt x="422" y="6138"/>
                      </a:cubicBezTo>
                      <a:lnTo>
                        <a:pt x="407" y="6152"/>
                      </a:lnTo>
                      <a:cubicBezTo>
                        <a:pt x="415" y="6149"/>
                        <a:pt x="425" y="6142"/>
                        <a:pt x="436" y="613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4419154" y="2159991"/>
                  <a:ext cx="57992" cy="391342"/>
                </a:xfrm>
                <a:custGeom>
                  <a:avLst/>
                  <a:gdLst/>
                  <a:ahLst/>
                  <a:cxnLst/>
                  <a:rect l="l" t="t" r="r" b="b"/>
                  <a:pathLst>
                    <a:path w="830" h="5601" extrusionOk="0">
                      <a:moveTo>
                        <a:pt x="612" y="1"/>
                      </a:moveTo>
                      <a:cubicBezTo>
                        <a:pt x="612" y="161"/>
                        <a:pt x="641" y="364"/>
                        <a:pt x="641" y="597"/>
                      </a:cubicBezTo>
                      <a:cubicBezTo>
                        <a:pt x="670" y="1164"/>
                        <a:pt x="713" y="1906"/>
                        <a:pt x="742" y="2735"/>
                      </a:cubicBezTo>
                      <a:cubicBezTo>
                        <a:pt x="757" y="3142"/>
                        <a:pt x="757" y="3520"/>
                        <a:pt x="713" y="3928"/>
                      </a:cubicBezTo>
                      <a:cubicBezTo>
                        <a:pt x="670" y="4248"/>
                        <a:pt x="582" y="4553"/>
                        <a:pt x="466" y="4858"/>
                      </a:cubicBezTo>
                      <a:cubicBezTo>
                        <a:pt x="379" y="5048"/>
                        <a:pt x="277" y="5237"/>
                        <a:pt x="146" y="5411"/>
                      </a:cubicBezTo>
                      <a:cubicBezTo>
                        <a:pt x="132" y="5455"/>
                        <a:pt x="102" y="5469"/>
                        <a:pt x="88" y="5484"/>
                      </a:cubicBezTo>
                      <a:lnTo>
                        <a:pt x="88" y="5513"/>
                      </a:lnTo>
                      <a:lnTo>
                        <a:pt x="73" y="5513"/>
                      </a:lnTo>
                      <a:cubicBezTo>
                        <a:pt x="30" y="5542"/>
                        <a:pt x="15" y="5557"/>
                        <a:pt x="1" y="5600"/>
                      </a:cubicBezTo>
                      <a:cubicBezTo>
                        <a:pt x="15" y="5600"/>
                        <a:pt x="30" y="5586"/>
                        <a:pt x="59" y="5557"/>
                      </a:cubicBezTo>
                      <a:lnTo>
                        <a:pt x="175" y="5440"/>
                      </a:lnTo>
                      <a:cubicBezTo>
                        <a:pt x="321" y="5266"/>
                        <a:pt x="437" y="5077"/>
                        <a:pt x="524" y="4873"/>
                      </a:cubicBezTo>
                      <a:cubicBezTo>
                        <a:pt x="655" y="4582"/>
                        <a:pt x="742" y="4248"/>
                        <a:pt x="786" y="3942"/>
                      </a:cubicBezTo>
                      <a:cubicBezTo>
                        <a:pt x="830" y="3535"/>
                        <a:pt x="830" y="3157"/>
                        <a:pt x="815" y="2764"/>
                      </a:cubicBezTo>
                      <a:cubicBezTo>
                        <a:pt x="786" y="1921"/>
                        <a:pt x="728" y="1164"/>
                        <a:pt x="684" y="612"/>
                      </a:cubicBezTo>
                      <a:lnTo>
                        <a:pt x="655" y="73"/>
                      </a:lnTo>
                      <a:lnTo>
                        <a:pt x="612"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4300306" y="1998872"/>
                  <a:ext cx="130098" cy="309594"/>
                </a:xfrm>
                <a:custGeom>
                  <a:avLst/>
                  <a:gdLst/>
                  <a:ahLst/>
                  <a:cxnLst/>
                  <a:rect l="l" t="t" r="r" b="b"/>
                  <a:pathLst>
                    <a:path w="1862" h="4431" extrusionOk="0">
                      <a:moveTo>
                        <a:pt x="107" y="0"/>
                      </a:moveTo>
                      <a:cubicBezTo>
                        <a:pt x="73" y="0"/>
                        <a:pt x="37" y="3"/>
                        <a:pt x="0" y="9"/>
                      </a:cubicBezTo>
                      <a:cubicBezTo>
                        <a:pt x="102" y="9"/>
                        <a:pt x="189" y="38"/>
                        <a:pt x="276" y="67"/>
                      </a:cubicBezTo>
                      <a:cubicBezTo>
                        <a:pt x="509" y="154"/>
                        <a:pt x="727" y="300"/>
                        <a:pt x="902" y="503"/>
                      </a:cubicBezTo>
                      <a:cubicBezTo>
                        <a:pt x="1425" y="1158"/>
                        <a:pt x="1731" y="1958"/>
                        <a:pt x="1774" y="2801"/>
                      </a:cubicBezTo>
                      <a:cubicBezTo>
                        <a:pt x="1803" y="3252"/>
                        <a:pt x="1760" y="3718"/>
                        <a:pt x="1629" y="4154"/>
                      </a:cubicBezTo>
                      <a:cubicBezTo>
                        <a:pt x="1614" y="4212"/>
                        <a:pt x="1614" y="4256"/>
                        <a:pt x="1571" y="4299"/>
                      </a:cubicBezTo>
                      <a:cubicBezTo>
                        <a:pt x="1556" y="4343"/>
                        <a:pt x="1513" y="4372"/>
                        <a:pt x="1484" y="4372"/>
                      </a:cubicBezTo>
                      <a:cubicBezTo>
                        <a:pt x="1440" y="4372"/>
                        <a:pt x="1411" y="4357"/>
                        <a:pt x="1396" y="4299"/>
                      </a:cubicBezTo>
                      <a:cubicBezTo>
                        <a:pt x="1367" y="4270"/>
                        <a:pt x="1353" y="4227"/>
                        <a:pt x="1338" y="4168"/>
                      </a:cubicBezTo>
                      <a:cubicBezTo>
                        <a:pt x="1294" y="4008"/>
                        <a:pt x="1280" y="3834"/>
                        <a:pt x="1265" y="3659"/>
                      </a:cubicBezTo>
                      <a:cubicBezTo>
                        <a:pt x="1251" y="3412"/>
                        <a:pt x="1251" y="3165"/>
                        <a:pt x="1280" y="2903"/>
                      </a:cubicBezTo>
                      <a:cubicBezTo>
                        <a:pt x="1294" y="2816"/>
                        <a:pt x="1294" y="2758"/>
                        <a:pt x="1294" y="2699"/>
                      </a:cubicBezTo>
                      <a:lnTo>
                        <a:pt x="1294" y="2627"/>
                      </a:lnTo>
                      <a:cubicBezTo>
                        <a:pt x="1294" y="2641"/>
                        <a:pt x="1280" y="2685"/>
                        <a:pt x="1280" y="2699"/>
                      </a:cubicBezTo>
                      <a:cubicBezTo>
                        <a:pt x="1265" y="2758"/>
                        <a:pt x="1265" y="2830"/>
                        <a:pt x="1236" y="2903"/>
                      </a:cubicBezTo>
                      <a:cubicBezTo>
                        <a:pt x="1207" y="3150"/>
                        <a:pt x="1193" y="3412"/>
                        <a:pt x="1207" y="3659"/>
                      </a:cubicBezTo>
                      <a:cubicBezTo>
                        <a:pt x="1222" y="3848"/>
                        <a:pt x="1236" y="4008"/>
                        <a:pt x="1280" y="4197"/>
                      </a:cubicBezTo>
                      <a:cubicBezTo>
                        <a:pt x="1294" y="4241"/>
                        <a:pt x="1324" y="4285"/>
                        <a:pt x="1338" y="4343"/>
                      </a:cubicBezTo>
                      <a:cubicBezTo>
                        <a:pt x="1367" y="4387"/>
                        <a:pt x="1425" y="4430"/>
                        <a:pt x="1484" y="4430"/>
                      </a:cubicBezTo>
                      <a:cubicBezTo>
                        <a:pt x="1527" y="4430"/>
                        <a:pt x="1585" y="4387"/>
                        <a:pt x="1629" y="4343"/>
                      </a:cubicBezTo>
                      <a:cubicBezTo>
                        <a:pt x="1644" y="4285"/>
                        <a:pt x="1658" y="4227"/>
                        <a:pt x="1673" y="4197"/>
                      </a:cubicBezTo>
                      <a:cubicBezTo>
                        <a:pt x="1803" y="3732"/>
                        <a:pt x="1862" y="3281"/>
                        <a:pt x="1847" y="2816"/>
                      </a:cubicBezTo>
                      <a:cubicBezTo>
                        <a:pt x="1774" y="1929"/>
                        <a:pt x="1454" y="1100"/>
                        <a:pt x="916" y="445"/>
                      </a:cubicBezTo>
                      <a:cubicBezTo>
                        <a:pt x="756" y="256"/>
                        <a:pt x="538" y="111"/>
                        <a:pt x="276" y="38"/>
                      </a:cubicBezTo>
                      <a:cubicBezTo>
                        <a:pt x="221" y="10"/>
                        <a:pt x="166" y="0"/>
                        <a:pt x="107"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4245389" y="1869404"/>
                  <a:ext cx="134220" cy="128072"/>
                </a:xfrm>
                <a:custGeom>
                  <a:avLst/>
                  <a:gdLst/>
                  <a:ahLst/>
                  <a:cxnLst/>
                  <a:rect l="l" t="t" r="r" b="b"/>
                  <a:pathLst>
                    <a:path w="1921" h="1833" extrusionOk="0">
                      <a:moveTo>
                        <a:pt x="1" y="0"/>
                      </a:moveTo>
                      <a:lnTo>
                        <a:pt x="1" y="29"/>
                      </a:lnTo>
                      <a:cubicBezTo>
                        <a:pt x="44" y="73"/>
                        <a:pt x="117" y="117"/>
                        <a:pt x="219" y="189"/>
                      </a:cubicBezTo>
                      <a:cubicBezTo>
                        <a:pt x="408" y="364"/>
                        <a:pt x="699" y="582"/>
                        <a:pt x="1033" y="815"/>
                      </a:cubicBezTo>
                      <a:cubicBezTo>
                        <a:pt x="1193" y="946"/>
                        <a:pt x="1339" y="1033"/>
                        <a:pt x="1470" y="1135"/>
                      </a:cubicBezTo>
                      <a:cubicBezTo>
                        <a:pt x="1571" y="1236"/>
                        <a:pt x="1688" y="1338"/>
                        <a:pt x="1775" y="1455"/>
                      </a:cubicBezTo>
                      <a:cubicBezTo>
                        <a:pt x="1848" y="1556"/>
                        <a:pt x="1906" y="1687"/>
                        <a:pt x="1920" y="1833"/>
                      </a:cubicBezTo>
                      <a:lnTo>
                        <a:pt x="1920" y="1789"/>
                      </a:lnTo>
                      <a:lnTo>
                        <a:pt x="1920" y="1702"/>
                      </a:lnTo>
                      <a:cubicBezTo>
                        <a:pt x="1920" y="1687"/>
                        <a:pt x="1920" y="1644"/>
                        <a:pt x="1906" y="1629"/>
                      </a:cubicBezTo>
                      <a:lnTo>
                        <a:pt x="1891" y="1556"/>
                      </a:lnTo>
                      <a:cubicBezTo>
                        <a:pt x="1862" y="1498"/>
                        <a:pt x="1848" y="1469"/>
                        <a:pt x="1819" y="1411"/>
                      </a:cubicBezTo>
                      <a:cubicBezTo>
                        <a:pt x="1717" y="1280"/>
                        <a:pt x="1630" y="1178"/>
                        <a:pt x="1499" y="1062"/>
                      </a:cubicBezTo>
                      <a:cubicBezTo>
                        <a:pt x="1382" y="960"/>
                        <a:pt x="1208" y="844"/>
                        <a:pt x="1062" y="742"/>
                      </a:cubicBezTo>
                      <a:cubicBezTo>
                        <a:pt x="742" y="509"/>
                        <a:pt x="452" y="306"/>
                        <a:pt x="248" y="160"/>
                      </a:cubicBezTo>
                      <a:cubicBezTo>
                        <a:pt x="146" y="87"/>
                        <a:pt x="73" y="29"/>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4222053" y="1728128"/>
                  <a:ext cx="131146" cy="173837"/>
                </a:xfrm>
                <a:custGeom>
                  <a:avLst/>
                  <a:gdLst/>
                  <a:ahLst/>
                  <a:cxnLst/>
                  <a:rect l="l" t="t" r="r" b="b"/>
                  <a:pathLst>
                    <a:path w="1877" h="2488" extrusionOk="0">
                      <a:moveTo>
                        <a:pt x="0" y="1"/>
                      </a:moveTo>
                      <a:lnTo>
                        <a:pt x="0" y="15"/>
                      </a:lnTo>
                      <a:cubicBezTo>
                        <a:pt x="131" y="102"/>
                        <a:pt x="233" y="204"/>
                        <a:pt x="335" y="306"/>
                      </a:cubicBezTo>
                      <a:cubicBezTo>
                        <a:pt x="422" y="422"/>
                        <a:pt x="509" y="568"/>
                        <a:pt x="626" y="728"/>
                      </a:cubicBezTo>
                      <a:lnTo>
                        <a:pt x="989" y="1237"/>
                      </a:lnTo>
                      <a:cubicBezTo>
                        <a:pt x="1236" y="1600"/>
                        <a:pt x="1469" y="1920"/>
                        <a:pt x="1629" y="2168"/>
                      </a:cubicBezTo>
                      <a:cubicBezTo>
                        <a:pt x="1731" y="2284"/>
                        <a:pt x="1775" y="2386"/>
                        <a:pt x="1833" y="2429"/>
                      </a:cubicBezTo>
                      <a:lnTo>
                        <a:pt x="1876" y="2488"/>
                      </a:lnTo>
                      <a:lnTo>
                        <a:pt x="1847" y="2415"/>
                      </a:lnTo>
                      <a:cubicBezTo>
                        <a:pt x="1818" y="2342"/>
                        <a:pt x="1745" y="2255"/>
                        <a:pt x="1673" y="2124"/>
                      </a:cubicBezTo>
                      <a:cubicBezTo>
                        <a:pt x="1513" y="1891"/>
                        <a:pt x="1295" y="1542"/>
                        <a:pt x="1033" y="1179"/>
                      </a:cubicBezTo>
                      <a:lnTo>
                        <a:pt x="669" y="670"/>
                      </a:lnTo>
                      <a:cubicBezTo>
                        <a:pt x="582" y="524"/>
                        <a:pt x="480" y="393"/>
                        <a:pt x="364" y="248"/>
                      </a:cubicBezTo>
                      <a:cubicBezTo>
                        <a:pt x="291" y="161"/>
                        <a:pt x="204" y="88"/>
                        <a:pt x="87" y="30"/>
                      </a:cubicBezTo>
                      <a:cubicBezTo>
                        <a:pt x="58" y="15"/>
                        <a:pt x="29" y="15"/>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4222053" y="1691516"/>
                  <a:ext cx="99635" cy="108857"/>
                </a:xfrm>
                <a:custGeom>
                  <a:avLst/>
                  <a:gdLst/>
                  <a:ahLst/>
                  <a:cxnLst/>
                  <a:rect l="l" t="t" r="r" b="b"/>
                  <a:pathLst>
                    <a:path w="1426" h="1558" extrusionOk="0">
                      <a:moveTo>
                        <a:pt x="0" y="1"/>
                      </a:moveTo>
                      <a:lnTo>
                        <a:pt x="0" y="88"/>
                      </a:lnTo>
                      <a:cubicBezTo>
                        <a:pt x="15" y="161"/>
                        <a:pt x="44" y="234"/>
                        <a:pt x="87" y="306"/>
                      </a:cubicBezTo>
                      <a:cubicBezTo>
                        <a:pt x="233" y="525"/>
                        <a:pt x="422" y="699"/>
                        <a:pt x="655" y="830"/>
                      </a:cubicBezTo>
                      <a:cubicBezTo>
                        <a:pt x="873" y="961"/>
                        <a:pt x="1076" y="1121"/>
                        <a:pt x="1251" y="1310"/>
                      </a:cubicBezTo>
                      <a:cubicBezTo>
                        <a:pt x="1324" y="1383"/>
                        <a:pt x="1382" y="1470"/>
                        <a:pt x="1425" y="1557"/>
                      </a:cubicBezTo>
                      <a:lnTo>
                        <a:pt x="1382" y="1412"/>
                      </a:lnTo>
                      <a:cubicBezTo>
                        <a:pt x="1367" y="1354"/>
                        <a:pt x="1324" y="1324"/>
                        <a:pt x="1295" y="1266"/>
                      </a:cubicBezTo>
                      <a:cubicBezTo>
                        <a:pt x="1105" y="1092"/>
                        <a:pt x="916" y="917"/>
                        <a:pt x="698" y="801"/>
                      </a:cubicBezTo>
                      <a:cubicBezTo>
                        <a:pt x="480" y="670"/>
                        <a:pt x="291" y="510"/>
                        <a:pt x="131" y="292"/>
                      </a:cubicBezTo>
                      <a:cubicBezTo>
                        <a:pt x="73" y="190"/>
                        <a:pt x="44" y="103"/>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4481128" y="2231118"/>
                  <a:ext cx="39756" cy="437037"/>
                </a:xfrm>
                <a:custGeom>
                  <a:avLst/>
                  <a:gdLst/>
                  <a:ahLst/>
                  <a:cxnLst/>
                  <a:rect l="l" t="t" r="r" b="b"/>
                  <a:pathLst>
                    <a:path w="569" h="6255" extrusionOk="0">
                      <a:moveTo>
                        <a:pt x="146" y="1"/>
                      </a:moveTo>
                      <a:lnTo>
                        <a:pt x="146" y="74"/>
                      </a:lnTo>
                      <a:cubicBezTo>
                        <a:pt x="146" y="117"/>
                        <a:pt x="161" y="204"/>
                        <a:pt x="161" y="263"/>
                      </a:cubicBezTo>
                      <a:cubicBezTo>
                        <a:pt x="175" y="437"/>
                        <a:pt x="219" y="684"/>
                        <a:pt x="248" y="975"/>
                      </a:cubicBezTo>
                      <a:cubicBezTo>
                        <a:pt x="292" y="1266"/>
                        <a:pt x="364" y="1630"/>
                        <a:pt x="394" y="2037"/>
                      </a:cubicBezTo>
                      <a:cubicBezTo>
                        <a:pt x="452" y="2473"/>
                        <a:pt x="466" y="2881"/>
                        <a:pt x="452" y="3317"/>
                      </a:cubicBezTo>
                      <a:cubicBezTo>
                        <a:pt x="437" y="3535"/>
                        <a:pt x="423" y="3753"/>
                        <a:pt x="379" y="3971"/>
                      </a:cubicBezTo>
                      <a:cubicBezTo>
                        <a:pt x="350" y="4204"/>
                        <a:pt x="292" y="4393"/>
                        <a:pt x="234" y="4582"/>
                      </a:cubicBezTo>
                      <a:cubicBezTo>
                        <a:pt x="132" y="4917"/>
                        <a:pt x="59" y="5266"/>
                        <a:pt x="15" y="5615"/>
                      </a:cubicBezTo>
                      <a:cubicBezTo>
                        <a:pt x="1" y="5818"/>
                        <a:pt x="15" y="5993"/>
                        <a:pt x="59" y="6197"/>
                      </a:cubicBezTo>
                      <a:lnTo>
                        <a:pt x="88" y="6255"/>
                      </a:lnTo>
                      <a:cubicBezTo>
                        <a:pt x="74" y="6095"/>
                        <a:pt x="74" y="5877"/>
                        <a:pt x="88" y="5673"/>
                      </a:cubicBezTo>
                      <a:cubicBezTo>
                        <a:pt x="132" y="5324"/>
                        <a:pt x="219" y="4975"/>
                        <a:pt x="306" y="4626"/>
                      </a:cubicBezTo>
                      <a:cubicBezTo>
                        <a:pt x="364" y="4437"/>
                        <a:pt x="423" y="4233"/>
                        <a:pt x="452" y="4015"/>
                      </a:cubicBezTo>
                      <a:cubicBezTo>
                        <a:pt x="495" y="3797"/>
                        <a:pt x="524" y="3564"/>
                        <a:pt x="554" y="3346"/>
                      </a:cubicBezTo>
                      <a:cubicBezTo>
                        <a:pt x="568" y="2910"/>
                        <a:pt x="554" y="2473"/>
                        <a:pt x="495" y="2037"/>
                      </a:cubicBezTo>
                      <a:cubicBezTo>
                        <a:pt x="437" y="1630"/>
                        <a:pt x="379" y="1281"/>
                        <a:pt x="321" y="975"/>
                      </a:cubicBezTo>
                      <a:cubicBezTo>
                        <a:pt x="277" y="684"/>
                        <a:pt x="234" y="452"/>
                        <a:pt x="204" y="263"/>
                      </a:cubicBezTo>
                      <a:cubicBezTo>
                        <a:pt x="190" y="204"/>
                        <a:pt x="190" y="132"/>
                        <a:pt x="161" y="74"/>
                      </a:cubicBezTo>
                      <a:cubicBezTo>
                        <a:pt x="161" y="44"/>
                        <a:pt x="161" y="30"/>
                        <a:pt x="146"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4517740" y="2475521"/>
                  <a:ext cx="111862" cy="293244"/>
                </a:xfrm>
                <a:custGeom>
                  <a:avLst/>
                  <a:gdLst/>
                  <a:ahLst/>
                  <a:cxnLst/>
                  <a:rect l="l" t="t" r="r" b="b"/>
                  <a:pathLst>
                    <a:path w="1601" h="4197" extrusionOk="0">
                      <a:moveTo>
                        <a:pt x="954" y="0"/>
                      </a:moveTo>
                      <a:cubicBezTo>
                        <a:pt x="886" y="0"/>
                        <a:pt x="822" y="16"/>
                        <a:pt x="771" y="66"/>
                      </a:cubicBezTo>
                      <a:cubicBezTo>
                        <a:pt x="699" y="124"/>
                        <a:pt x="640" y="168"/>
                        <a:pt x="582" y="241"/>
                      </a:cubicBezTo>
                      <a:cubicBezTo>
                        <a:pt x="204" y="793"/>
                        <a:pt x="0" y="1448"/>
                        <a:pt x="0" y="2102"/>
                      </a:cubicBezTo>
                      <a:cubicBezTo>
                        <a:pt x="0" y="2248"/>
                        <a:pt x="30" y="2393"/>
                        <a:pt x="44" y="2539"/>
                      </a:cubicBezTo>
                      <a:cubicBezTo>
                        <a:pt x="59" y="2684"/>
                        <a:pt x="102" y="2815"/>
                        <a:pt x="175" y="2931"/>
                      </a:cubicBezTo>
                      <a:cubicBezTo>
                        <a:pt x="204" y="2989"/>
                        <a:pt x="262" y="3048"/>
                        <a:pt x="320" y="3077"/>
                      </a:cubicBezTo>
                      <a:cubicBezTo>
                        <a:pt x="348" y="3104"/>
                        <a:pt x="387" y="3115"/>
                        <a:pt x="431" y="3115"/>
                      </a:cubicBezTo>
                      <a:cubicBezTo>
                        <a:pt x="456" y="3115"/>
                        <a:pt x="483" y="3111"/>
                        <a:pt x="509" y="3106"/>
                      </a:cubicBezTo>
                      <a:cubicBezTo>
                        <a:pt x="640" y="3062"/>
                        <a:pt x="728" y="2975"/>
                        <a:pt x="800" y="2859"/>
                      </a:cubicBezTo>
                      <a:cubicBezTo>
                        <a:pt x="931" y="2699"/>
                        <a:pt x="1004" y="2495"/>
                        <a:pt x="1033" y="2306"/>
                      </a:cubicBezTo>
                      <a:cubicBezTo>
                        <a:pt x="1077" y="2160"/>
                        <a:pt x="1077" y="1986"/>
                        <a:pt x="1062" y="1826"/>
                      </a:cubicBezTo>
                      <a:cubicBezTo>
                        <a:pt x="1033" y="1695"/>
                        <a:pt x="1004" y="1579"/>
                        <a:pt x="946" y="1448"/>
                      </a:cubicBezTo>
                      <a:lnTo>
                        <a:pt x="946" y="1448"/>
                      </a:lnTo>
                      <a:cubicBezTo>
                        <a:pt x="989" y="1579"/>
                        <a:pt x="1019" y="1695"/>
                        <a:pt x="1033" y="1826"/>
                      </a:cubicBezTo>
                      <a:cubicBezTo>
                        <a:pt x="1062" y="1971"/>
                        <a:pt x="1033" y="2131"/>
                        <a:pt x="1019" y="2277"/>
                      </a:cubicBezTo>
                      <a:cubicBezTo>
                        <a:pt x="989" y="2480"/>
                        <a:pt x="888" y="2670"/>
                        <a:pt x="786" y="2829"/>
                      </a:cubicBezTo>
                      <a:cubicBezTo>
                        <a:pt x="728" y="2917"/>
                        <a:pt x="640" y="2989"/>
                        <a:pt x="524" y="3033"/>
                      </a:cubicBezTo>
                      <a:cubicBezTo>
                        <a:pt x="512" y="3037"/>
                        <a:pt x="500" y="3039"/>
                        <a:pt x="486" y="3039"/>
                      </a:cubicBezTo>
                      <a:cubicBezTo>
                        <a:pt x="449" y="3039"/>
                        <a:pt x="407" y="3025"/>
                        <a:pt x="364" y="3004"/>
                      </a:cubicBezTo>
                      <a:cubicBezTo>
                        <a:pt x="306" y="2975"/>
                        <a:pt x="277" y="2931"/>
                        <a:pt x="233" y="2888"/>
                      </a:cubicBezTo>
                      <a:cubicBezTo>
                        <a:pt x="190" y="2757"/>
                        <a:pt x="131" y="2626"/>
                        <a:pt x="117" y="2495"/>
                      </a:cubicBezTo>
                      <a:cubicBezTo>
                        <a:pt x="88" y="2350"/>
                        <a:pt x="73" y="2204"/>
                        <a:pt x="73" y="2059"/>
                      </a:cubicBezTo>
                      <a:cubicBezTo>
                        <a:pt x="73" y="1404"/>
                        <a:pt x="262" y="779"/>
                        <a:pt x="640" y="241"/>
                      </a:cubicBezTo>
                      <a:cubicBezTo>
                        <a:pt x="699" y="168"/>
                        <a:pt x="742" y="124"/>
                        <a:pt x="800" y="66"/>
                      </a:cubicBezTo>
                      <a:cubicBezTo>
                        <a:pt x="839" y="27"/>
                        <a:pt x="891" y="14"/>
                        <a:pt x="943" y="14"/>
                      </a:cubicBezTo>
                      <a:cubicBezTo>
                        <a:pt x="968" y="14"/>
                        <a:pt x="994" y="18"/>
                        <a:pt x="1019" y="23"/>
                      </a:cubicBezTo>
                      <a:cubicBezTo>
                        <a:pt x="1091" y="52"/>
                        <a:pt x="1149" y="95"/>
                        <a:pt x="1208" y="168"/>
                      </a:cubicBezTo>
                      <a:cubicBezTo>
                        <a:pt x="1251" y="241"/>
                        <a:pt x="1280" y="313"/>
                        <a:pt x="1309" y="386"/>
                      </a:cubicBezTo>
                      <a:cubicBezTo>
                        <a:pt x="1426" y="677"/>
                        <a:pt x="1469" y="997"/>
                        <a:pt x="1513" y="1302"/>
                      </a:cubicBezTo>
                      <a:cubicBezTo>
                        <a:pt x="1528" y="1593"/>
                        <a:pt x="1528" y="1870"/>
                        <a:pt x="1498" y="2160"/>
                      </a:cubicBezTo>
                      <a:cubicBezTo>
                        <a:pt x="1455" y="2408"/>
                        <a:pt x="1426" y="2640"/>
                        <a:pt x="1353" y="2888"/>
                      </a:cubicBezTo>
                      <a:cubicBezTo>
                        <a:pt x="1237" y="3222"/>
                        <a:pt x="1091" y="3557"/>
                        <a:pt x="917" y="3862"/>
                      </a:cubicBezTo>
                      <a:cubicBezTo>
                        <a:pt x="844" y="3978"/>
                        <a:pt x="786" y="4051"/>
                        <a:pt x="742" y="4095"/>
                      </a:cubicBezTo>
                      <a:cubicBezTo>
                        <a:pt x="728" y="4124"/>
                        <a:pt x="713" y="4153"/>
                        <a:pt x="699" y="4197"/>
                      </a:cubicBezTo>
                      <a:lnTo>
                        <a:pt x="771" y="4124"/>
                      </a:lnTo>
                      <a:cubicBezTo>
                        <a:pt x="815" y="4051"/>
                        <a:pt x="888" y="3949"/>
                        <a:pt x="946" y="3877"/>
                      </a:cubicBezTo>
                      <a:cubicBezTo>
                        <a:pt x="1149" y="3571"/>
                        <a:pt x="1309" y="3251"/>
                        <a:pt x="1426" y="2902"/>
                      </a:cubicBezTo>
                      <a:cubicBezTo>
                        <a:pt x="1498" y="2670"/>
                        <a:pt x="1542" y="2408"/>
                        <a:pt x="1586" y="2175"/>
                      </a:cubicBezTo>
                      <a:cubicBezTo>
                        <a:pt x="1600" y="1899"/>
                        <a:pt x="1600" y="1608"/>
                        <a:pt x="1586" y="1331"/>
                      </a:cubicBezTo>
                      <a:cubicBezTo>
                        <a:pt x="1571" y="1026"/>
                        <a:pt x="1498" y="706"/>
                        <a:pt x="1382" y="415"/>
                      </a:cubicBezTo>
                      <a:cubicBezTo>
                        <a:pt x="1353" y="342"/>
                        <a:pt x="1309" y="241"/>
                        <a:pt x="1266" y="168"/>
                      </a:cubicBezTo>
                      <a:cubicBezTo>
                        <a:pt x="1208" y="95"/>
                        <a:pt x="1135" y="52"/>
                        <a:pt x="1048" y="8"/>
                      </a:cubicBezTo>
                      <a:cubicBezTo>
                        <a:pt x="1016" y="3"/>
                        <a:pt x="985" y="0"/>
                        <a:pt x="954"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4355154" y="2521775"/>
                  <a:ext cx="34586" cy="87477"/>
                </a:xfrm>
                <a:custGeom>
                  <a:avLst/>
                  <a:gdLst/>
                  <a:ahLst/>
                  <a:cxnLst/>
                  <a:rect l="l" t="t" r="r" b="b"/>
                  <a:pathLst>
                    <a:path w="495" h="1252" extrusionOk="0">
                      <a:moveTo>
                        <a:pt x="0" y="0"/>
                      </a:moveTo>
                      <a:lnTo>
                        <a:pt x="0" y="0"/>
                      </a:lnTo>
                      <a:cubicBezTo>
                        <a:pt x="131" y="160"/>
                        <a:pt x="233" y="349"/>
                        <a:pt x="306" y="553"/>
                      </a:cubicBezTo>
                      <a:cubicBezTo>
                        <a:pt x="408" y="771"/>
                        <a:pt x="437" y="1004"/>
                        <a:pt x="451" y="1237"/>
                      </a:cubicBezTo>
                      <a:lnTo>
                        <a:pt x="495" y="1251"/>
                      </a:lnTo>
                      <a:lnTo>
                        <a:pt x="495" y="1091"/>
                      </a:lnTo>
                      <a:cubicBezTo>
                        <a:pt x="480" y="699"/>
                        <a:pt x="335" y="306"/>
                        <a:pt x="73" y="15"/>
                      </a:cubicBez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4237284" y="2485163"/>
                  <a:ext cx="68123" cy="78324"/>
                </a:xfrm>
                <a:custGeom>
                  <a:avLst/>
                  <a:gdLst/>
                  <a:ahLst/>
                  <a:cxnLst/>
                  <a:rect l="l" t="t" r="r" b="b"/>
                  <a:pathLst>
                    <a:path w="975" h="1121" extrusionOk="0">
                      <a:moveTo>
                        <a:pt x="2" y="0"/>
                      </a:moveTo>
                      <a:cubicBezTo>
                        <a:pt x="1" y="0"/>
                        <a:pt x="1" y="1"/>
                        <a:pt x="0" y="1"/>
                      </a:cubicBezTo>
                      <a:cubicBezTo>
                        <a:pt x="88" y="234"/>
                        <a:pt x="218" y="452"/>
                        <a:pt x="408" y="641"/>
                      </a:cubicBezTo>
                      <a:cubicBezTo>
                        <a:pt x="568" y="830"/>
                        <a:pt x="742" y="1004"/>
                        <a:pt x="960" y="1121"/>
                      </a:cubicBezTo>
                      <a:cubicBezTo>
                        <a:pt x="975" y="1106"/>
                        <a:pt x="713" y="903"/>
                        <a:pt x="451" y="597"/>
                      </a:cubicBezTo>
                      <a:cubicBezTo>
                        <a:pt x="181" y="285"/>
                        <a:pt x="23" y="0"/>
                        <a:pt x="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4271800" y="2500464"/>
                  <a:ext cx="46813" cy="75250"/>
                </a:xfrm>
                <a:custGeom>
                  <a:avLst/>
                  <a:gdLst/>
                  <a:ahLst/>
                  <a:cxnLst/>
                  <a:rect l="l" t="t" r="r" b="b"/>
                  <a:pathLst>
                    <a:path w="670" h="1077" extrusionOk="0">
                      <a:moveTo>
                        <a:pt x="15" y="0"/>
                      </a:moveTo>
                      <a:cubicBezTo>
                        <a:pt x="1" y="15"/>
                        <a:pt x="234" y="305"/>
                        <a:pt x="437" y="713"/>
                      </a:cubicBezTo>
                      <a:cubicBezTo>
                        <a:pt x="481" y="829"/>
                        <a:pt x="553" y="945"/>
                        <a:pt x="597" y="1033"/>
                      </a:cubicBezTo>
                      <a:lnTo>
                        <a:pt x="670" y="1076"/>
                      </a:lnTo>
                      <a:cubicBezTo>
                        <a:pt x="539" y="742"/>
                        <a:pt x="379" y="451"/>
                        <a:pt x="175" y="175"/>
                      </a:cubicBezTo>
                      <a:cubicBezTo>
                        <a:pt x="146" y="102"/>
                        <a:pt x="88" y="44"/>
                        <a:pt x="1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4106209" y="2370368"/>
                  <a:ext cx="28507" cy="109836"/>
                </a:xfrm>
                <a:custGeom>
                  <a:avLst/>
                  <a:gdLst/>
                  <a:ahLst/>
                  <a:cxnLst/>
                  <a:rect l="l" t="t" r="r" b="b"/>
                  <a:pathLst>
                    <a:path w="408" h="1572" extrusionOk="0">
                      <a:moveTo>
                        <a:pt x="0" y="0"/>
                      </a:moveTo>
                      <a:lnTo>
                        <a:pt x="58" y="204"/>
                      </a:lnTo>
                      <a:cubicBezTo>
                        <a:pt x="175" y="582"/>
                        <a:pt x="262" y="946"/>
                        <a:pt x="320" y="1208"/>
                      </a:cubicBezTo>
                      <a:cubicBezTo>
                        <a:pt x="349" y="1353"/>
                        <a:pt x="364" y="1484"/>
                        <a:pt x="393" y="1557"/>
                      </a:cubicBezTo>
                      <a:lnTo>
                        <a:pt x="407" y="1571"/>
                      </a:lnTo>
                      <a:lnTo>
                        <a:pt x="407" y="1513"/>
                      </a:lnTo>
                      <a:cubicBezTo>
                        <a:pt x="407" y="1455"/>
                        <a:pt x="393" y="1353"/>
                        <a:pt x="349" y="1208"/>
                      </a:cubicBezTo>
                      <a:cubicBezTo>
                        <a:pt x="291" y="946"/>
                        <a:pt x="218" y="582"/>
                        <a:pt x="116" y="189"/>
                      </a:cubicBezTo>
                      <a:lnTo>
                        <a:pt x="102" y="117"/>
                      </a:ln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4038087" y="2298192"/>
                  <a:ext cx="27529" cy="107809"/>
                </a:xfrm>
                <a:custGeom>
                  <a:avLst/>
                  <a:gdLst/>
                  <a:ahLst/>
                  <a:cxnLst/>
                  <a:rect l="l" t="t" r="r" b="b"/>
                  <a:pathLst>
                    <a:path w="394" h="1543" extrusionOk="0">
                      <a:moveTo>
                        <a:pt x="1" y="1"/>
                      </a:moveTo>
                      <a:lnTo>
                        <a:pt x="1" y="1"/>
                      </a:lnTo>
                      <a:cubicBezTo>
                        <a:pt x="59" y="161"/>
                        <a:pt x="88" y="364"/>
                        <a:pt x="146" y="553"/>
                      </a:cubicBezTo>
                      <a:cubicBezTo>
                        <a:pt x="233" y="888"/>
                        <a:pt x="292" y="1208"/>
                        <a:pt x="350" y="1470"/>
                      </a:cubicBezTo>
                      <a:lnTo>
                        <a:pt x="393" y="1542"/>
                      </a:lnTo>
                      <a:cubicBezTo>
                        <a:pt x="364" y="1281"/>
                        <a:pt x="292" y="932"/>
                        <a:pt x="204" y="553"/>
                      </a:cubicBezTo>
                      <a:cubicBezTo>
                        <a:pt x="175" y="379"/>
                        <a:pt x="117" y="233"/>
                        <a:pt x="88" y="8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3862295" y="2304341"/>
                  <a:ext cx="134220" cy="43739"/>
                </a:xfrm>
                <a:custGeom>
                  <a:avLst/>
                  <a:gdLst/>
                  <a:ahLst/>
                  <a:cxnLst/>
                  <a:rect l="l" t="t" r="r" b="b"/>
                  <a:pathLst>
                    <a:path w="1921" h="626" extrusionOk="0">
                      <a:moveTo>
                        <a:pt x="1" y="0"/>
                      </a:moveTo>
                      <a:cubicBezTo>
                        <a:pt x="335" y="58"/>
                        <a:pt x="641" y="131"/>
                        <a:pt x="946" y="218"/>
                      </a:cubicBezTo>
                      <a:cubicBezTo>
                        <a:pt x="1120" y="276"/>
                        <a:pt x="1280" y="335"/>
                        <a:pt x="1440" y="407"/>
                      </a:cubicBezTo>
                      <a:cubicBezTo>
                        <a:pt x="1571" y="465"/>
                        <a:pt x="1702" y="538"/>
                        <a:pt x="1819" y="611"/>
                      </a:cubicBezTo>
                      <a:lnTo>
                        <a:pt x="1848" y="625"/>
                      </a:lnTo>
                      <a:lnTo>
                        <a:pt x="1920" y="625"/>
                      </a:lnTo>
                      <a:cubicBezTo>
                        <a:pt x="1891" y="611"/>
                        <a:pt x="1862" y="582"/>
                        <a:pt x="1848" y="567"/>
                      </a:cubicBezTo>
                      <a:cubicBezTo>
                        <a:pt x="1717" y="495"/>
                        <a:pt x="1586" y="422"/>
                        <a:pt x="1455" y="364"/>
                      </a:cubicBezTo>
                      <a:cubicBezTo>
                        <a:pt x="1295" y="291"/>
                        <a:pt x="1135" y="218"/>
                        <a:pt x="946" y="189"/>
                      </a:cubicBezTo>
                      <a:cubicBezTo>
                        <a:pt x="699" y="116"/>
                        <a:pt x="422" y="44"/>
                        <a:pt x="17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3879553" y="2108217"/>
                  <a:ext cx="88525" cy="73224"/>
                </a:xfrm>
                <a:custGeom>
                  <a:avLst/>
                  <a:gdLst/>
                  <a:ahLst/>
                  <a:cxnLst/>
                  <a:rect l="l" t="t" r="r" b="b"/>
                  <a:pathLst>
                    <a:path w="1267" h="1048" extrusionOk="0">
                      <a:moveTo>
                        <a:pt x="1" y="0"/>
                      </a:moveTo>
                      <a:lnTo>
                        <a:pt x="44" y="87"/>
                      </a:lnTo>
                      <a:cubicBezTo>
                        <a:pt x="234" y="218"/>
                        <a:pt x="466" y="378"/>
                        <a:pt x="699" y="553"/>
                      </a:cubicBezTo>
                      <a:cubicBezTo>
                        <a:pt x="917" y="742"/>
                        <a:pt x="1106" y="902"/>
                        <a:pt x="1266" y="1047"/>
                      </a:cubicBezTo>
                      <a:lnTo>
                        <a:pt x="1164" y="873"/>
                      </a:lnTo>
                      <a:cubicBezTo>
                        <a:pt x="1033" y="742"/>
                        <a:pt x="903" y="625"/>
                        <a:pt x="743" y="509"/>
                      </a:cubicBezTo>
                      <a:cubicBezTo>
                        <a:pt x="510" y="320"/>
                        <a:pt x="248" y="145"/>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3836863" y="2032968"/>
                  <a:ext cx="53940" cy="19424"/>
                </a:xfrm>
                <a:custGeom>
                  <a:avLst/>
                  <a:gdLst/>
                  <a:ahLst/>
                  <a:cxnLst/>
                  <a:rect l="l" t="t" r="r" b="b"/>
                  <a:pathLst>
                    <a:path w="772" h="278" extrusionOk="0">
                      <a:moveTo>
                        <a:pt x="1" y="1"/>
                      </a:moveTo>
                      <a:lnTo>
                        <a:pt x="59" y="88"/>
                      </a:lnTo>
                      <a:cubicBezTo>
                        <a:pt x="132" y="132"/>
                        <a:pt x="205" y="146"/>
                        <a:pt x="263" y="175"/>
                      </a:cubicBezTo>
                      <a:cubicBezTo>
                        <a:pt x="423" y="233"/>
                        <a:pt x="583" y="277"/>
                        <a:pt x="772" y="277"/>
                      </a:cubicBezTo>
                      <a:lnTo>
                        <a:pt x="728" y="219"/>
                      </a:lnTo>
                      <a:cubicBezTo>
                        <a:pt x="568" y="204"/>
                        <a:pt x="423" y="175"/>
                        <a:pt x="277" y="132"/>
                      </a:cubicBezTo>
                      <a:cubicBezTo>
                        <a:pt x="190" y="88"/>
                        <a:pt x="88" y="59"/>
                        <a:pt x="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959804" y="2241319"/>
                  <a:ext cx="172789" cy="259218"/>
                </a:xfrm>
                <a:custGeom>
                  <a:avLst/>
                  <a:gdLst/>
                  <a:ahLst/>
                  <a:cxnLst/>
                  <a:rect l="l" t="t" r="r" b="b"/>
                  <a:pathLst>
                    <a:path w="2473" h="3710" extrusionOk="0">
                      <a:moveTo>
                        <a:pt x="0" y="0"/>
                      </a:moveTo>
                      <a:lnTo>
                        <a:pt x="58" y="73"/>
                      </a:lnTo>
                      <a:lnTo>
                        <a:pt x="335" y="175"/>
                      </a:lnTo>
                      <a:cubicBezTo>
                        <a:pt x="582" y="218"/>
                        <a:pt x="858" y="320"/>
                        <a:pt x="1135" y="437"/>
                      </a:cubicBezTo>
                      <a:cubicBezTo>
                        <a:pt x="1454" y="597"/>
                        <a:pt x="1731" y="815"/>
                        <a:pt x="1949" y="1106"/>
                      </a:cubicBezTo>
                      <a:cubicBezTo>
                        <a:pt x="2167" y="1382"/>
                        <a:pt x="2313" y="1702"/>
                        <a:pt x="2385" y="2066"/>
                      </a:cubicBezTo>
                      <a:cubicBezTo>
                        <a:pt x="2443" y="2356"/>
                        <a:pt x="2443" y="2647"/>
                        <a:pt x="2385" y="2938"/>
                      </a:cubicBezTo>
                      <a:cubicBezTo>
                        <a:pt x="2327" y="3200"/>
                        <a:pt x="2240" y="3447"/>
                        <a:pt x="2109" y="3709"/>
                      </a:cubicBezTo>
                      <a:cubicBezTo>
                        <a:pt x="2138" y="3694"/>
                        <a:pt x="2138" y="3665"/>
                        <a:pt x="2153" y="3651"/>
                      </a:cubicBezTo>
                      <a:cubicBezTo>
                        <a:pt x="2182" y="3622"/>
                        <a:pt x="2211" y="3564"/>
                        <a:pt x="2225" y="3505"/>
                      </a:cubicBezTo>
                      <a:cubicBezTo>
                        <a:pt x="2313" y="3331"/>
                        <a:pt x="2385" y="3142"/>
                        <a:pt x="2429" y="2938"/>
                      </a:cubicBezTo>
                      <a:cubicBezTo>
                        <a:pt x="2473" y="2647"/>
                        <a:pt x="2473" y="2342"/>
                        <a:pt x="2443" y="2051"/>
                      </a:cubicBezTo>
                      <a:cubicBezTo>
                        <a:pt x="2371" y="1687"/>
                        <a:pt x="2225" y="1367"/>
                        <a:pt x="2007" y="1077"/>
                      </a:cubicBezTo>
                      <a:cubicBezTo>
                        <a:pt x="1789" y="786"/>
                        <a:pt x="1498" y="538"/>
                        <a:pt x="1164" y="393"/>
                      </a:cubicBezTo>
                      <a:cubicBezTo>
                        <a:pt x="902" y="291"/>
                        <a:pt x="625" y="204"/>
                        <a:pt x="335" y="131"/>
                      </a:cubicBezTo>
                      <a:cubicBezTo>
                        <a:pt x="218" y="88"/>
                        <a:pt x="116" y="58"/>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4926266" y="2177318"/>
                  <a:ext cx="127094" cy="75250"/>
                </a:xfrm>
                <a:custGeom>
                  <a:avLst/>
                  <a:gdLst/>
                  <a:ahLst/>
                  <a:cxnLst/>
                  <a:rect l="l" t="t" r="r" b="b"/>
                  <a:pathLst>
                    <a:path w="1819" h="1077" extrusionOk="0">
                      <a:moveTo>
                        <a:pt x="0" y="0"/>
                      </a:moveTo>
                      <a:lnTo>
                        <a:pt x="0" y="44"/>
                      </a:lnTo>
                      <a:cubicBezTo>
                        <a:pt x="44" y="73"/>
                        <a:pt x="116" y="131"/>
                        <a:pt x="218" y="189"/>
                      </a:cubicBezTo>
                      <a:cubicBezTo>
                        <a:pt x="378" y="335"/>
                        <a:pt x="626" y="495"/>
                        <a:pt x="902" y="640"/>
                      </a:cubicBezTo>
                      <a:cubicBezTo>
                        <a:pt x="1178" y="785"/>
                        <a:pt x="1455" y="916"/>
                        <a:pt x="1629" y="1004"/>
                      </a:cubicBezTo>
                      <a:cubicBezTo>
                        <a:pt x="1702" y="1047"/>
                        <a:pt x="1775" y="1062"/>
                        <a:pt x="1818" y="1076"/>
                      </a:cubicBezTo>
                      <a:lnTo>
                        <a:pt x="1731" y="1004"/>
                      </a:lnTo>
                      <a:lnTo>
                        <a:pt x="1629" y="945"/>
                      </a:lnTo>
                      <a:cubicBezTo>
                        <a:pt x="1455" y="858"/>
                        <a:pt x="1193" y="727"/>
                        <a:pt x="916" y="567"/>
                      </a:cubicBezTo>
                      <a:cubicBezTo>
                        <a:pt x="640" y="422"/>
                        <a:pt x="393" y="262"/>
                        <a:pt x="233" y="145"/>
                      </a:cubicBezTo>
                      <a:cubicBezTo>
                        <a:pt x="116" y="73"/>
                        <a:pt x="29" y="29"/>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4895733" y="2044147"/>
                  <a:ext cx="84403" cy="125067"/>
                </a:xfrm>
                <a:custGeom>
                  <a:avLst/>
                  <a:gdLst/>
                  <a:ahLst/>
                  <a:cxnLst/>
                  <a:rect l="l" t="t" r="r" b="b"/>
                  <a:pathLst>
                    <a:path w="1208" h="1790" extrusionOk="0">
                      <a:moveTo>
                        <a:pt x="1" y="1"/>
                      </a:moveTo>
                      <a:lnTo>
                        <a:pt x="30" y="161"/>
                      </a:lnTo>
                      <a:cubicBezTo>
                        <a:pt x="88" y="263"/>
                        <a:pt x="161" y="350"/>
                        <a:pt x="219" y="437"/>
                      </a:cubicBezTo>
                      <a:cubicBezTo>
                        <a:pt x="510" y="844"/>
                        <a:pt x="772" y="1222"/>
                        <a:pt x="975" y="1470"/>
                      </a:cubicBezTo>
                      <a:cubicBezTo>
                        <a:pt x="1063" y="1601"/>
                        <a:pt x="1164" y="1717"/>
                        <a:pt x="1208" y="1790"/>
                      </a:cubicBezTo>
                      <a:lnTo>
                        <a:pt x="1208" y="1731"/>
                      </a:lnTo>
                      <a:lnTo>
                        <a:pt x="1019" y="1455"/>
                      </a:lnTo>
                      <a:cubicBezTo>
                        <a:pt x="815" y="1179"/>
                        <a:pt x="553" y="815"/>
                        <a:pt x="263" y="40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4872397" y="1935430"/>
                  <a:ext cx="91530" cy="113888"/>
                </a:xfrm>
                <a:custGeom>
                  <a:avLst/>
                  <a:gdLst/>
                  <a:ahLst/>
                  <a:cxnLst/>
                  <a:rect l="l" t="t" r="r" b="b"/>
                  <a:pathLst>
                    <a:path w="1310" h="1630" extrusionOk="0">
                      <a:moveTo>
                        <a:pt x="0" y="1"/>
                      </a:moveTo>
                      <a:lnTo>
                        <a:pt x="15" y="73"/>
                      </a:lnTo>
                      <a:cubicBezTo>
                        <a:pt x="58" y="102"/>
                        <a:pt x="88" y="161"/>
                        <a:pt x="131" y="204"/>
                      </a:cubicBezTo>
                      <a:cubicBezTo>
                        <a:pt x="291" y="451"/>
                        <a:pt x="597" y="742"/>
                        <a:pt x="902" y="1091"/>
                      </a:cubicBezTo>
                      <a:cubicBezTo>
                        <a:pt x="1047" y="1251"/>
                        <a:pt x="1178" y="1426"/>
                        <a:pt x="1309" y="1629"/>
                      </a:cubicBezTo>
                      <a:lnTo>
                        <a:pt x="1295" y="1484"/>
                      </a:lnTo>
                      <a:cubicBezTo>
                        <a:pt x="1207" y="1339"/>
                        <a:pt x="1091" y="1193"/>
                        <a:pt x="960" y="1048"/>
                      </a:cubicBezTo>
                      <a:cubicBezTo>
                        <a:pt x="655" y="699"/>
                        <a:pt x="349" y="408"/>
                        <a:pt x="160" y="190"/>
                      </a:cubicBezTo>
                      <a:cubicBezTo>
                        <a:pt x="88" y="117"/>
                        <a:pt x="44" y="44"/>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4957777" y="1928304"/>
                  <a:ext cx="15302" cy="69171"/>
                </a:xfrm>
                <a:custGeom>
                  <a:avLst/>
                  <a:gdLst/>
                  <a:ahLst/>
                  <a:cxnLst/>
                  <a:rect l="l" t="t" r="r" b="b"/>
                  <a:pathLst>
                    <a:path w="219" h="990" extrusionOk="0">
                      <a:moveTo>
                        <a:pt x="58" y="1"/>
                      </a:moveTo>
                      <a:lnTo>
                        <a:pt x="0" y="103"/>
                      </a:lnTo>
                      <a:cubicBezTo>
                        <a:pt x="0" y="132"/>
                        <a:pt x="0" y="175"/>
                        <a:pt x="15" y="204"/>
                      </a:cubicBezTo>
                      <a:cubicBezTo>
                        <a:pt x="15" y="423"/>
                        <a:pt x="44" y="626"/>
                        <a:pt x="131" y="801"/>
                      </a:cubicBezTo>
                      <a:cubicBezTo>
                        <a:pt x="145" y="873"/>
                        <a:pt x="175" y="946"/>
                        <a:pt x="204" y="990"/>
                      </a:cubicBezTo>
                      <a:lnTo>
                        <a:pt x="218" y="946"/>
                      </a:lnTo>
                      <a:cubicBezTo>
                        <a:pt x="175" y="801"/>
                        <a:pt x="102" y="539"/>
                        <a:pt x="73" y="204"/>
                      </a:cubicBezTo>
                      <a:cubicBezTo>
                        <a:pt x="58" y="132"/>
                        <a:pt x="58" y="73"/>
                        <a:pt x="58"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4988240" y="1855150"/>
                  <a:ext cx="9223" cy="87477"/>
                </a:xfrm>
                <a:custGeom>
                  <a:avLst/>
                  <a:gdLst/>
                  <a:ahLst/>
                  <a:cxnLst/>
                  <a:rect l="l" t="t" r="r" b="b"/>
                  <a:pathLst>
                    <a:path w="132" h="1252" extrusionOk="0">
                      <a:moveTo>
                        <a:pt x="131" y="1"/>
                      </a:moveTo>
                      <a:lnTo>
                        <a:pt x="88" y="88"/>
                      </a:lnTo>
                      <a:cubicBezTo>
                        <a:pt x="29" y="291"/>
                        <a:pt x="15" y="495"/>
                        <a:pt x="15" y="713"/>
                      </a:cubicBezTo>
                      <a:cubicBezTo>
                        <a:pt x="0" y="873"/>
                        <a:pt x="15" y="1077"/>
                        <a:pt x="59" y="1251"/>
                      </a:cubicBezTo>
                      <a:lnTo>
                        <a:pt x="88" y="1179"/>
                      </a:lnTo>
                      <a:cubicBezTo>
                        <a:pt x="73" y="1019"/>
                        <a:pt x="73" y="859"/>
                        <a:pt x="73" y="684"/>
                      </a:cubicBezTo>
                      <a:cubicBezTo>
                        <a:pt x="73" y="364"/>
                        <a:pt x="102" y="73"/>
                        <a:pt x="13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4864222" y="1835866"/>
                  <a:ext cx="27529" cy="76298"/>
                </a:xfrm>
                <a:custGeom>
                  <a:avLst/>
                  <a:gdLst/>
                  <a:ahLst/>
                  <a:cxnLst/>
                  <a:rect l="l" t="t" r="r" b="b"/>
                  <a:pathLst>
                    <a:path w="394" h="1092" extrusionOk="0">
                      <a:moveTo>
                        <a:pt x="350" y="0"/>
                      </a:moveTo>
                      <a:cubicBezTo>
                        <a:pt x="292" y="277"/>
                        <a:pt x="205" y="553"/>
                        <a:pt x="103" y="815"/>
                      </a:cubicBezTo>
                      <a:cubicBezTo>
                        <a:pt x="59" y="917"/>
                        <a:pt x="45" y="989"/>
                        <a:pt x="1" y="1033"/>
                      </a:cubicBezTo>
                      <a:lnTo>
                        <a:pt x="30" y="1091"/>
                      </a:lnTo>
                      <a:lnTo>
                        <a:pt x="146" y="844"/>
                      </a:lnTo>
                      <a:cubicBezTo>
                        <a:pt x="248" y="597"/>
                        <a:pt x="335" y="364"/>
                        <a:pt x="394" y="117"/>
                      </a:cubicBezTo>
                      <a:lnTo>
                        <a:pt x="35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4845986" y="1631568"/>
                  <a:ext cx="45765" cy="193191"/>
                </a:xfrm>
                <a:custGeom>
                  <a:avLst/>
                  <a:gdLst/>
                  <a:ahLst/>
                  <a:cxnLst/>
                  <a:rect l="l" t="t" r="r" b="b"/>
                  <a:pathLst>
                    <a:path w="655" h="2765" extrusionOk="0">
                      <a:moveTo>
                        <a:pt x="655" y="1"/>
                      </a:moveTo>
                      <a:cubicBezTo>
                        <a:pt x="640" y="30"/>
                        <a:pt x="640" y="45"/>
                        <a:pt x="611" y="88"/>
                      </a:cubicBezTo>
                      <a:cubicBezTo>
                        <a:pt x="596" y="292"/>
                        <a:pt x="582" y="452"/>
                        <a:pt x="596" y="641"/>
                      </a:cubicBezTo>
                      <a:cubicBezTo>
                        <a:pt x="596" y="859"/>
                        <a:pt x="596" y="1048"/>
                        <a:pt x="553" y="1252"/>
                      </a:cubicBezTo>
                      <a:cubicBezTo>
                        <a:pt x="509" y="1630"/>
                        <a:pt x="393" y="1993"/>
                        <a:pt x="233" y="2342"/>
                      </a:cubicBezTo>
                      <a:cubicBezTo>
                        <a:pt x="102" y="2619"/>
                        <a:pt x="0" y="2764"/>
                        <a:pt x="15" y="2764"/>
                      </a:cubicBezTo>
                      <a:cubicBezTo>
                        <a:pt x="58" y="2721"/>
                        <a:pt x="73" y="2692"/>
                        <a:pt x="87" y="2648"/>
                      </a:cubicBezTo>
                      <a:cubicBezTo>
                        <a:pt x="160" y="2561"/>
                        <a:pt x="218" y="2444"/>
                        <a:pt x="277" y="2342"/>
                      </a:cubicBezTo>
                      <a:cubicBezTo>
                        <a:pt x="393" y="2110"/>
                        <a:pt x="495" y="1833"/>
                        <a:pt x="553" y="1572"/>
                      </a:cubicBezTo>
                      <a:lnTo>
                        <a:pt x="655"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4990267" y="1612284"/>
                  <a:ext cx="48839" cy="146378"/>
                </a:xfrm>
                <a:custGeom>
                  <a:avLst/>
                  <a:gdLst/>
                  <a:ahLst/>
                  <a:cxnLst/>
                  <a:rect l="l" t="t" r="r" b="b"/>
                  <a:pathLst>
                    <a:path w="699" h="2095" extrusionOk="0">
                      <a:moveTo>
                        <a:pt x="189" y="1"/>
                      </a:moveTo>
                      <a:cubicBezTo>
                        <a:pt x="189" y="1"/>
                        <a:pt x="178" y="1"/>
                        <a:pt x="176" y="29"/>
                      </a:cubicBezTo>
                      <a:lnTo>
                        <a:pt x="176" y="29"/>
                      </a:lnTo>
                      <a:cubicBezTo>
                        <a:pt x="180" y="19"/>
                        <a:pt x="185" y="10"/>
                        <a:pt x="189" y="1"/>
                      </a:cubicBezTo>
                      <a:close/>
                      <a:moveTo>
                        <a:pt x="176" y="29"/>
                      </a:moveTo>
                      <a:lnTo>
                        <a:pt x="176" y="29"/>
                      </a:lnTo>
                      <a:cubicBezTo>
                        <a:pt x="172" y="38"/>
                        <a:pt x="168" y="47"/>
                        <a:pt x="164" y="56"/>
                      </a:cubicBezTo>
                      <a:lnTo>
                        <a:pt x="164" y="56"/>
                      </a:lnTo>
                      <a:cubicBezTo>
                        <a:pt x="167" y="52"/>
                        <a:pt x="171" y="48"/>
                        <a:pt x="175" y="44"/>
                      </a:cubicBezTo>
                      <a:cubicBezTo>
                        <a:pt x="175" y="38"/>
                        <a:pt x="175" y="34"/>
                        <a:pt x="176" y="29"/>
                      </a:cubicBezTo>
                      <a:close/>
                      <a:moveTo>
                        <a:pt x="164" y="56"/>
                      </a:moveTo>
                      <a:lnTo>
                        <a:pt x="164" y="56"/>
                      </a:lnTo>
                      <a:cubicBezTo>
                        <a:pt x="142" y="78"/>
                        <a:pt x="129" y="94"/>
                        <a:pt x="117" y="131"/>
                      </a:cubicBezTo>
                      <a:cubicBezTo>
                        <a:pt x="59" y="262"/>
                        <a:pt x="30" y="379"/>
                        <a:pt x="30" y="510"/>
                      </a:cubicBezTo>
                      <a:cubicBezTo>
                        <a:pt x="0" y="713"/>
                        <a:pt x="44" y="917"/>
                        <a:pt x="117" y="1106"/>
                      </a:cubicBezTo>
                      <a:cubicBezTo>
                        <a:pt x="204" y="1353"/>
                        <a:pt x="320" y="1542"/>
                        <a:pt x="466" y="1746"/>
                      </a:cubicBezTo>
                      <a:cubicBezTo>
                        <a:pt x="539" y="1877"/>
                        <a:pt x="626" y="1979"/>
                        <a:pt x="699" y="2095"/>
                      </a:cubicBezTo>
                      <a:lnTo>
                        <a:pt x="655" y="1949"/>
                      </a:lnTo>
                      <a:cubicBezTo>
                        <a:pt x="611" y="1877"/>
                        <a:pt x="553" y="1804"/>
                        <a:pt x="495" y="1717"/>
                      </a:cubicBezTo>
                      <a:cubicBezTo>
                        <a:pt x="349" y="1499"/>
                        <a:pt x="219" y="1295"/>
                        <a:pt x="146" y="1077"/>
                      </a:cubicBezTo>
                      <a:cubicBezTo>
                        <a:pt x="73" y="888"/>
                        <a:pt x="44" y="699"/>
                        <a:pt x="59" y="510"/>
                      </a:cubicBezTo>
                      <a:cubicBezTo>
                        <a:pt x="59" y="356"/>
                        <a:pt x="103" y="192"/>
                        <a:pt x="164" y="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5395719" y="2631539"/>
                  <a:ext cx="185994" cy="186064"/>
                </a:xfrm>
                <a:custGeom>
                  <a:avLst/>
                  <a:gdLst/>
                  <a:ahLst/>
                  <a:cxnLst/>
                  <a:rect l="l" t="t" r="r" b="b"/>
                  <a:pathLst>
                    <a:path w="2662" h="2663" extrusionOk="0">
                      <a:moveTo>
                        <a:pt x="1469" y="0"/>
                      </a:moveTo>
                      <a:cubicBezTo>
                        <a:pt x="1469" y="0"/>
                        <a:pt x="1" y="960"/>
                        <a:pt x="1077" y="2662"/>
                      </a:cubicBezTo>
                      <a:cubicBezTo>
                        <a:pt x="1077" y="2662"/>
                        <a:pt x="1077" y="2662"/>
                        <a:pt x="1077" y="2662"/>
                      </a:cubicBezTo>
                      <a:cubicBezTo>
                        <a:pt x="1116" y="2662"/>
                        <a:pt x="2662" y="1523"/>
                        <a:pt x="146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5530846" y="2563417"/>
                  <a:ext cx="132194" cy="127094"/>
                </a:xfrm>
                <a:custGeom>
                  <a:avLst/>
                  <a:gdLst/>
                  <a:ahLst/>
                  <a:cxnLst/>
                  <a:rect l="l" t="t" r="r" b="b"/>
                  <a:pathLst>
                    <a:path w="1892" h="1819" extrusionOk="0">
                      <a:moveTo>
                        <a:pt x="364" y="1"/>
                      </a:moveTo>
                      <a:cubicBezTo>
                        <a:pt x="364" y="1"/>
                        <a:pt x="1" y="1353"/>
                        <a:pt x="1528" y="1819"/>
                      </a:cubicBezTo>
                      <a:cubicBezTo>
                        <a:pt x="1499" y="1804"/>
                        <a:pt x="1892" y="292"/>
                        <a:pt x="36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5716070" y="1036141"/>
                  <a:ext cx="157347" cy="163636"/>
                </a:xfrm>
                <a:custGeom>
                  <a:avLst/>
                  <a:gdLst/>
                  <a:ahLst/>
                  <a:cxnLst/>
                  <a:rect l="l" t="t" r="r" b="b"/>
                  <a:pathLst>
                    <a:path w="2252" h="2342" extrusionOk="0">
                      <a:moveTo>
                        <a:pt x="1888" y="0"/>
                      </a:moveTo>
                      <a:cubicBezTo>
                        <a:pt x="1888" y="0"/>
                        <a:pt x="1888" y="0"/>
                        <a:pt x="1888" y="0"/>
                      </a:cubicBezTo>
                      <a:lnTo>
                        <a:pt x="1888" y="0"/>
                      </a:lnTo>
                      <a:cubicBezTo>
                        <a:pt x="1888" y="0"/>
                        <a:pt x="1888" y="0"/>
                        <a:pt x="1888" y="0"/>
                      </a:cubicBezTo>
                      <a:close/>
                      <a:moveTo>
                        <a:pt x="1888" y="0"/>
                      </a:moveTo>
                      <a:lnTo>
                        <a:pt x="1888" y="0"/>
                      </a:lnTo>
                      <a:cubicBezTo>
                        <a:pt x="1874" y="7"/>
                        <a:pt x="1" y="479"/>
                        <a:pt x="550" y="2342"/>
                      </a:cubicBezTo>
                      <a:cubicBezTo>
                        <a:pt x="550" y="2342"/>
                        <a:pt x="2251" y="1978"/>
                        <a:pt x="188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5573816" y="1105242"/>
                  <a:ext cx="131915" cy="126045"/>
                </a:xfrm>
                <a:custGeom>
                  <a:avLst/>
                  <a:gdLst/>
                  <a:ahLst/>
                  <a:cxnLst/>
                  <a:rect l="l" t="t" r="r" b="b"/>
                  <a:pathLst>
                    <a:path w="1888" h="1804" extrusionOk="0">
                      <a:moveTo>
                        <a:pt x="346" y="0"/>
                      </a:moveTo>
                      <a:cubicBezTo>
                        <a:pt x="346" y="0"/>
                        <a:pt x="346" y="0"/>
                        <a:pt x="346" y="0"/>
                      </a:cubicBezTo>
                      <a:lnTo>
                        <a:pt x="346" y="0"/>
                      </a:lnTo>
                      <a:cubicBezTo>
                        <a:pt x="346" y="0"/>
                        <a:pt x="346" y="0"/>
                        <a:pt x="346" y="0"/>
                      </a:cubicBezTo>
                      <a:close/>
                      <a:moveTo>
                        <a:pt x="346" y="0"/>
                      </a:moveTo>
                      <a:cubicBezTo>
                        <a:pt x="358" y="8"/>
                        <a:pt x="1" y="1528"/>
                        <a:pt x="1524" y="1804"/>
                      </a:cubicBezTo>
                      <a:cubicBezTo>
                        <a:pt x="1524" y="1804"/>
                        <a:pt x="1887" y="466"/>
                        <a:pt x="3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6458641" y="1360196"/>
                  <a:ext cx="166710" cy="83984"/>
                </a:xfrm>
                <a:custGeom>
                  <a:avLst/>
                  <a:gdLst/>
                  <a:ahLst/>
                  <a:cxnLst/>
                  <a:rect l="l" t="t" r="r" b="b"/>
                  <a:pathLst>
                    <a:path w="2386" h="1202" extrusionOk="0">
                      <a:moveTo>
                        <a:pt x="1436" y="1"/>
                      </a:moveTo>
                      <a:cubicBezTo>
                        <a:pt x="949" y="1"/>
                        <a:pt x="380" y="204"/>
                        <a:pt x="1" y="991"/>
                      </a:cubicBezTo>
                      <a:cubicBezTo>
                        <a:pt x="1" y="991"/>
                        <a:pt x="366" y="1202"/>
                        <a:pt x="854" y="1202"/>
                      </a:cubicBezTo>
                      <a:cubicBezTo>
                        <a:pt x="1324" y="1202"/>
                        <a:pt x="1907" y="1005"/>
                        <a:pt x="2386" y="234"/>
                      </a:cubicBezTo>
                      <a:cubicBezTo>
                        <a:pt x="2386" y="234"/>
                        <a:pt x="1958" y="1"/>
                        <a:pt x="143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3825684" y="1291165"/>
                  <a:ext cx="128142" cy="109836"/>
                </a:xfrm>
                <a:custGeom>
                  <a:avLst/>
                  <a:gdLst/>
                  <a:ahLst/>
                  <a:cxnLst/>
                  <a:rect l="l" t="t" r="r" b="b"/>
                  <a:pathLst>
                    <a:path w="1834" h="1572" extrusionOk="0">
                      <a:moveTo>
                        <a:pt x="1" y="1"/>
                      </a:moveTo>
                      <a:cubicBezTo>
                        <a:pt x="1" y="1"/>
                        <a:pt x="80" y="1571"/>
                        <a:pt x="1577" y="1571"/>
                      </a:cubicBezTo>
                      <a:cubicBezTo>
                        <a:pt x="1659" y="1571"/>
                        <a:pt x="1744" y="1567"/>
                        <a:pt x="1834" y="1557"/>
                      </a:cubicBezTo>
                      <a:cubicBezTo>
                        <a:pt x="1834" y="1557"/>
                        <a:pt x="1804" y="1"/>
                        <a:pt x="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511172" y="976193"/>
                  <a:ext cx="167199" cy="164684"/>
                </a:xfrm>
                <a:custGeom>
                  <a:avLst/>
                  <a:gdLst/>
                  <a:ahLst/>
                  <a:cxnLst/>
                  <a:rect l="l" t="t" r="r" b="b"/>
                  <a:pathLst>
                    <a:path w="2393" h="2357" extrusionOk="0">
                      <a:moveTo>
                        <a:pt x="953" y="0"/>
                      </a:moveTo>
                      <a:cubicBezTo>
                        <a:pt x="953" y="0"/>
                        <a:pt x="953" y="0"/>
                        <a:pt x="953" y="0"/>
                      </a:cubicBezTo>
                      <a:lnTo>
                        <a:pt x="953" y="0"/>
                      </a:lnTo>
                      <a:cubicBezTo>
                        <a:pt x="953" y="0"/>
                        <a:pt x="953" y="0"/>
                        <a:pt x="953" y="0"/>
                      </a:cubicBezTo>
                      <a:close/>
                      <a:moveTo>
                        <a:pt x="953" y="0"/>
                      </a:moveTo>
                      <a:cubicBezTo>
                        <a:pt x="957" y="15"/>
                        <a:pt x="0" y="1459"/>
                        <a:pt x="1476" y="2356"/>
                      </a:cubicBezTo>
                      <a:cubicBezTo>
                        <a:pt x="1476" y="2356"/>
                        <a:pt x="2392" y="1091"/>
                        <a:pt x="953"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5031909" y="1226116"/>
                  <a:ext cx="510191" cy="436059"/>
                </a:xfrm>
                <a:custGeom>
                  <a:avLst/>
                  <a:gdLst/>
                  <a:ahLst/>
                  <a:cxnLst/>
                  <a:rect l="l" t="t" r="r" b="b"/>
                  <a:pathLst>
                    <a:path w="7302" h="6241" extrusionOk="0">
                      <a:moveTo>
                        <a:pt x="1077" y="1"/>
                      </a:moveTo>
                      <a:cubicBezTo>
                        <a:pt x="481" y="1"/>
                        <a:pt x="1" y="495"/>
                        <a:pt x="1" y="1077"/>
                      </a:cubicBezTo>
                      <a:lnTo>
                        <a:pt x="1" y="3870"/>
                      </a:lnTo>
                      <a:cubicBezTo>
                        <a:pt x="30" y="4364"/>
                        <a:pt x="408" y="4786"/>
                        <a:pt x="902" y="4815"/>
                      </a:cubicBezTo>
                      <a:lnTo>
                        <a:pt x="1717" y="6240"/>
                      </a:lnTo>
                      <a:lnTo>
                        <a:pt x="1717" y="4742"/>
                      </a:lnTo>
                      <a:lnTo>
                        <a:pt x="6240" y="4742"/>
                      </a:lnTo>
                      <a:cubicBezTo>
                        <a:pt x="6822" y="4742"/>
                        <a:pt x="7302" y="4262"/>
                        <a:pt x="7302" y="3680"/>
                      </a:cubicBezTo>
                      <a:lnTo>
                        <a:pt x="7302" y="1077"/>
                      </a:lnTo>
                      <a:cubicBezTo>
                        <a:pt x="7302" y="481"/>
                        <a:pt x="6807" y="1"/>
                        <a:pt x="6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5370286" y="1372493"/>
                  <a:ext cx="61066" cy="60997"/>
                </a:xfrm>
                <a:custGeom>
                  <a:avLst/>
                  <a:gdLst/>
                  <a:ahLst/>
                  <a:cxnLst/>
                  <a:rect l="l" t="t" r="r" b="b"/>
                  <a:pathLst>
                    <a:path w="874" h="873" extrusionOk="0">
                      <a:moveTo>
                        <a:pt x="437" y="0"/>
                      </a:moveTo>
                      <a:cubicBezTo>
                        <a:pt x="190" y="0"/>
                        <a:pt x="1" y="189"/>
                        <a:pt x="1" y="436"/>
                      </a:cubicBezTo>
                      <a:cubicBezTo>
                        <a:pt x="1" y="669"/>
                        <a:pt x="190" y="873"/>
                        <a:pt x="437" y="873"/>
                      </a:cubicBezTo>
                      <a:cubicBezTo>
                        <a:pt x="684" y="873"/>
                        <a:pt x="874" y="669"/>
                        <a:pt x="874" y="436"/>
                      </a:cubicBezTo>
                      <a:cubicBezTo>
                        <a:pt x="874" y="189"/>
                        <a:pt x="684" y="0"/>
                        <a:pt x="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5250390" y="1373610"/>
                  <a:ext cx="67145" cy="60787"/>
                </a:xfrm>
                <a:custGeom>
                  <a:avLst/>
                  <a:gdLst/>
                  <a:ahLst/>
                  <a:cxnLst/>
                  <a:rect l="l" t="t" r="r" b="b"/>
                  <a:pathLst>
                    <a:path w="961" h="870" extrusionOk="0">
                      <a:moveTo>
                        <a:pt x="479" y="0"/>
                      </a:moveTo>
                      <a:cubicBezTo>
                        <a:pt x="284" y="0"/>
                        <a:pt x="108" y="135"/>
                        <a:pt x="59" y="333"/>
                      </a:cubicBezTo>
                      <a:cubicBezTo>
                        <a:pt x="1" y="566"/>
                        <a:pt x="146" y="799"/>
                        <a:pt x="379" y="857"/>
                      </a:cubicBezTo>
                      <a:cubicBezTo>
                        <a:pt x="414" y="865"/>
                        <a:pt x="448" y="870"/>
                        <a:pt x="482" y="870"/>
                      </a:cubicBezTo>
                      <a:cubicBezTo>
                        <a:pt x="677" y="870"/>
                        <a:pt x="853" y="735"/>
                        <a:pt x="902" y="537"/>
                      </a:cubicBezTo>
                      <a:cubicBezTo>
                        <a:pt x="961" y="304"/>
                        <a:pt x="815" y="71"/>
                        <a:pt x="582" y="13"/>
                      </a:cubicBezTo>
                      <a:cubicBezTo>
                        <a:pt x="548" y="5"/>
                        <a:pt x="513"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5135595" y="1372423"/>
                  <a:ext cx="60997" cy="61066"/>
                </a:xfrm>
                <a:custGeom>
                  <a:avLst/>
                  <a:gdLst/>
                  <a:ahLst/>
                  <a:cxnLst/>
                  <a:rect l="l" t="t" r="r" b="b"/>
                  <a:pathLst>
                    <a:path w="873" h="874" extrusionOk="0">
                      <a:moveTo>
                        <a:pt x="411" y="0"/>
                      </a:moveTo>
                      <a:cubicBezTo>
                        <a:pt x="189" y="0"/>
                        <a:pt x="0" y="185"/>
                        <a:pt x="0" y="437"/>
                      </a:cubicBezTo>
                      <a:cubicBezTo>
                        <a:pt x="0" y="670"/>
                        <a:pt x="189" y="874"/>
                        <a:pt x="437" y="874"/>
                      </a:cubicBezTo>
                      <a:cubicBezTo>
                        <a:pt x="669" y="874"/>
                        <a:pt x="873" y="670"/>
                        <a:pt x="873" y="437"/>
                      </a:cubicBezTo>
                      <a:cubicBezTo>
                        <a:pt x="873" y="205"/>
                        <a:pt x="669" y="1"/>
                        <a:pt x="437" y="1"/>
                      </a:cubicBezTo>
                      <a:cubicBezTo>
                        <a:pt x="428" y="1"/>
                        <a:pt x="420" y="0"/>
                        <a:pt x="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332796" y="1419235"/>
                  <a:ext cx="336424" cy="289681"/>
                </a:xfrm>
                <a:custGeom>
                  <a:avLst/>
                  <a:gdLst/>
                  <a:ahLst/>
                  <a:cxnLst/>
                  <a:rect l="l" t="t" r="r" b="b"/>
                  <a:pathLst>
                    <a:path w="4815" h="4146" extrusionOk="0">
                      <a:moveTo>
                        <a:pt x="699" y="0"/>
                      </a:moveTo>
                      <a:cubicBezTo>
                        <a:pt x="320" y="0"/>
                        <a:pt x="0" y="306"/>
                        <a:pt x="0" y="713"/>
                      </a:cubicBezTo>
                      <a:lnTo>
                        <a:pt x="0" y="2560"/>
                      </a:lnTo>
                      <a:cubicBezTo>
                        <a:pt x="0" y="2909"/>
                        <a:pt x="248" y="3185"/>
                        <a:pt x="582" y="3200"/>
                      </a:cubicBezTo>
                      <a:lnTo>
                        <a:pt x="1120" y="4145"/>
                      </a:lnTo>
                      <a:lnTo>
                        <a:pt x="1120" y="3171"/>
                      </a:lnTo>
                      <a:lnTo>
                        <a:pt x="4102" y="3171"/>
                      </a:lnTo>
                      <a:cubicBezTo>
                        <a:pt x="4495" y="3171"/>
                        <a:pt x="4815" y="2851"/>
                        <a:pt x="4815" y="2458"/>
                      </a:cubicBezTo>
                      <a:lnTo>
                        <a:pt x="4815" y="727"/>
                      </a:lnTo>
                      <a:cubicBezTo>
                        <a:pt x="4815" y="349"/>
                        <a:pt x="4495" y="15"/>
                        <a:pt x="41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554352" y="1516773"/>
                  <a:ext cx="40664" cy="40734"/>
                </a:xfrm>
                <a:custGeom>
                  <a:avLst/>
                  <a:gdLst/>
                  <a:ahLst/>
                  <a:cxnLst/>
                  <a:rect l="l" t="t" r="r" b="b"/>
                  <a:pathLst>
                    <a:path w="582" h="583" extrusionOk="0">
                      <a:moveTo>
                        <a:pt x="291" y="0"/>
                      </a:moveTo>
                      <a:cubicBezTo>
                        <a:pt x="131" y="0"/>
                        <a:pt x="0" y="131"/>
                        <a:pt x="0" y="291"/>
                      </a:cubicBezTo>
                      <a:cubicBezTo>
                        <a:pt x="0" y="466"/>
                        <a:pt x="131" y="582"/>
                        <a:pt x="291" y="582"/>
                      </a:cubicBezTo>
                      <a:cubicBezTo>
                        <a:pt x="465" y="582"/>
                        <a:pt x="582" y="466"/>
                        <a:pt x="582" y="291"/>
                      </a:cubicBezTo>
                      <a:cubicBezTo>
                        <a:pt x="582" y="131"/>
                        <a:pt x="465"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476098" y="1518100"/>
                  <a:ext cx="44787" cy="40804"/>
                </a:xfrm>
                <a:custGeom>
                  <a:avLst/>
                  <a:gdLst/>
                  <a:ahLst/>
                  <a:cxnLst/>
                  <a:rect l="l" t="t" r="r" b="b"/>
                  <a:pathLst>
                    <a:path w="641" h="584" extrusionOk="0">
                      <a:moveTo>
                        <a:pt x="318" y="0"/>
                      </a:moveTo>
                      <a:cubicBezTo>
                        <a:pt x="185" y="0"/>
                        <a:pt x="66" y="94"/>
                        <a:pt x="29" y="229"/>
                      </a:cubicBezTo>
                      <a:cubicBezTo>
                        <a:pt x="0" y="389"/>
                        <a:pt x="102" y="534"/>
                        <a:pt x="247" y="578"/>
                      </a:cubicBezTo>
                      <a:cubicBezTo>
                        <a:pt x="268" y="581"/>
                        <a:pt x="288" y="583"/>
                        <a:pt x="309" y="583"/>
                      </a:cubicBezTo>
                      <a:cubicBezTo>
                        <a:pt x="446" y="583"/>
                        <a:pt x="571" y="499"/>
                        <a:pt x="596" y="360"/>
                      </a:cubicBezTo>
                      <a:cubicBezTo>
                        <a:pt x="640" y="200"/>
                        <a:pt x="538" y="40"/>
                        <a:pt x="393" y="11"/>
                      </a:cubicBezTo>
                      <a:cubicBezTo>
                        <a:pt x="368" y="4"/>
                        <a:pt x="342"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399870" y="1516773"/>
                  <a:ext cx="40734" cy="40734"/>
                </a:xfrm>
                <a:custGeom>
                  <a:avLst/>
                  <a:gdLst/>
                  <a:ahLst/>
                  <a:cxnLst/>
                  <a:rect l="l" t="t" r="r" b="b"/>
                  <a:pathLst>
                    <a:path w="583" h="583" extrusionOk="0">
                      <a:moveTo>
                        <a:pt x="291" y="0"/>
                      </a:moveTo>
                      <a:cubicBezTo>
                        <a:pt x="131" y="0"/>
                        <a:pt x="0" y="131"/>
                        <a:pt x="0" y="291"/>
                      </a:cubicBezTo>
                      <a:cubicBezTo>
                        <a:pt x="0" y="466"/>
                        <a:pt x="131" y="582"/>
                        <a:pt x="291" y="582"/>
                      </a:cubicBezTo>
                      <a:cubicBezTo>
                        <a:pt x="451" y="582"/>
                        <a:pt x="582" y="466"/>
                        <a:pt x="582" y="291"/>
                      </a:cubicBezTo>
                      <a:cubicBezTo>
                        <a:pt x="582" y="131"/>
                        <a:pt x="451"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3277000" y="2023815"/>
                  <a:ext cx="336424" cy="289681"/>
                </a:xfrm>
                <a:custGeom>
                  <a:avLst/>
                  <a:gdLst/>
                  <a:ahLst/>
                  <a:cxnLst/>
                  <a:rect l="l" t="t" r="r" b="b"/>
                  <a:pathLst>
                    <a:path w="4815" h="4146" extrusionOk="0">
                      <a:moveTo>
                        <a:pt x="713" y="1"/>
                      </a:moveTo>
                      <a:cubicBezTo>
                        <a:pt x="320" y="1"/>
                        <a:pt x="0" y="306"/>
                        <a:pt x="0" y="714"/>
                      </a:cubicBezTo>
                      <a:lnTo>
                        <a:pt x="0" y="2561"/>
                      </a:lnTo>
                      <a:cubicBezTo>
                        <a:pt x="0" y="2910"/>
                        <a:pt x="262" y="3186"/>
                        <a:pt x="582" y="3201"/>
                      </a:cubicBezTo>
                      <a:lnTo>
                        <a:pt x="1135" y="4146"/>
                      </a:lnTo>
                      <a:lnTo>
                        <a:pt x="1135" y="3171"/>
                      </a:lnTo>
                      <a:lnTo>
                        <a:pt x="4102" y="3171"/>
                      </a:lnTo>
                      <a:cubicBezTo>
                        <a:pt x="4494" y="3171"/>
                        <a:pt x="4814" y="2852"/>
                        <a:pt x="4814" y="2459"/>
                      </a:cubicBezTo>
                      <a:lnTo>
                        <a:pt x="4814" y="728"/>
                      </a:lnTo>
                      <a:cubicBezTo>
                        <a:pt x="4814" y="335"/>
                        <a:pt x="4494" y="15"/>
                        <a:pt x="4102"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3499534" y="2120375"/>
                  <a:ext cx="40734" cy="40734"/>
                </a:xfrm>
                <a:custGeom>
                  <a:avLst/>
                  <a:gdLst/>
                  <a:ahLst/>
                  <a:cxnLst/>
                  <a:rect l="l" t="t" r="r" b="b"/>
                  <a:pathLst>
                    <a:path w="583" h="583" extrusionOk="0">
                      <a:moveTo>
                        <a:pt x="291" y="1"/>
                      </a:moveTo>
                      <a:cubicBezTo>
                        <a:pt x="131" y="1"/>
                        <a:pt x="0" y="131"/>
                        <a:pt x="0" y="291"/>
                      </a:cubicBezTo>
                      <a:cubicBezTo>
                        <a:pt x="0" y="451"/>
                        <a:pt x="131" y="582"/>
                        <a:pt x="291" y="582"/>
                      </a:cubicBezTo>
                      <a:cubicBezTo>
                        <a:pt x="451" y="582"/>
                        <a:pt x="582" y="451"/>
                        <a:pt x="582" y="291"/>
                      </a:cubicBezTo>
                      <a:cubicBezTo>
                        <a:pt x="582" y="131"/>
                        <a:pt x="451"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3420232" y="2121004"/>
                  <a:ext cx="44787" cy="40804"/>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3667220" y="1494834"/>
                  <a:ext cx="355708" cy="312179"/>
                </a:xfrm>
                <a:custGeom>
                  <a:avLst/>
                  <a:gdLst/>
                  <a:ahLst/>
                  <a:cxnLst/>
                  <a:rect l="l" t="t" r="r" b="b"/>
                  <a:pathLst>
                    <a:path w="5091" h="4468" extrusionOk="0">
                      <a:moveTo>
                        <a:pt x="2542" y="1"/>
                      </a:moveTo>
                      <a:cubicBezTo>
                        <a:pt x="1823" y="1"/>
                        <a:pt x="1120" y="347"/>
                        <a:pt x="684" y="983"/>
                      </a:cubicBezTo>
                      <a:cubicBezTo>
                        <a:pt x="0" y="2002"/>
                        <a:pt x="262" y="3398"/>
                        <a:pt x="1280" y="4081"/>
                      </a:cubicBezTo>
                      <a:cubicBezTo>
                        <a:pt x="1667" y="4343"/>
                        <a:pt x="2104" y="4468"/>
                        <a:pt x="2535" y="4468"/>
                      </a:cubicBezTo>
                      <a:cubicBezTo>
                        <a:pt x="3253" y="4468"/>
                        <a:pt x="3956" y="4121"/>
                        <a:pt x="4392" y="3485"/>
                      </a:cubicBezTo>
                      <a:cubicBezTo>
                        <a:pt x="5091" y="2467"/>
                        <a:pt x="4814" y="1071"/>
                        <a:pt x="3796" y="387"/>
                      </a:cubicBezTo>
                      <a:cubicBezTo>
                        <a:pt x="3409" y="125"/>
                        <a:pt x="2973" y="1"/>
                        <a:pt x="2542"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3750504" y="1600546"/>
                  <a:ext cx="189068" cy="134779"/>
                </a:xfrm>
                <a:custGeom>
                  <a:avLst/>
                  <a:gdLst/>
                  <a:ahLst/>
                  <a:cxnLst/>
                  <a:rect l="l" t="t" r="r" b="b"/>
                  <a:pathLst>
                    <a:path w="2706" h="1929" extrusionOk="0">
                      <a:moveTo>
                        <a:pt x="697" y="1"/>
                      </a:moveTo>
                      <a:cubicBezTo>
                        <a:pt x="512" y="1"/>
                        <a:pt x="329" y="83"/>
                        <a:pt x="204" y="241"/>
                      </a:cubicBezTo>
                      <a:cubicBezTo>
                        <a:pt x="1" y="518"/>
                        <a:pt x="44" y="910"/>
                        <a:pt x="321" y="1128"/>
                      </a:cubicBezTo>
                      <a:lnTo>
                        <a:pt x="1353" y="1928"/>
                      </a:lnTo>
                      <a:lnTo>
                        <a:pt x="2371" y="1128"/>
                      </a:lnTo>
                      <a:lnTo>
                        <a:pt x="2386" y="1128"/>
                      </a:lnTo>
                      <a:cubicBezTo>
                        <a:pt x="2662" y="910"/>
                        <a:pt x="2706" y="518"/>
                        <a:pt x="2488" y="241"/>
                      </a:cubicBezTo>
                      <a:cubicBezTo>
                        <a:pt x="2363" y="83"/>
                        <a:pt x="2180" y="1"/>
                        <a:pt x="1995" y="1"/>
                      </a:cubicBezTo>
                      <a:cubicBezTo>
                        <a:pt x="1858" y="1"/>
                        <a:pt x="1719" y="46"/>
                        <a:pt x="1601" y="139"/>
                      </a:cubicBezTo>
                      <a:lnTo>
                        <a:pt x="1353" y="329"/>
                      </a:lnTo>
                      <a:lnTo>
                        <a:pt x="1092" y="139"/>
                      </a:lnTo>
                      <a:cubicBezTo>
                        <a:pt x="974" y="46"/>
                        <a:pt x="834" y="1"/>
                        <a:pt x="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985166" y="983250"/>
                  <a:ext cx="185016" cy="182990"/>
                </a:xfrm>
                <a:custGeom>
                  <a:avLst/>
                  <a:gdLst/>
                  <a:ahLst/>
                  <a:cxnLst/>
                  <a:rect l="l" t="t" r="r" b="b"/>
                  <a:pathLst>
                    <a:path w="2648" h="2619" extrusionOk="0">
                      <a:moveTo>
                        <a:pt x="1339" y="1"/>
                      </a:moveTo>
                      <a:cubicBezTo>
                        <a:pt x="626" y="1"/>
                        <a:pt x="30" y="568"/>
                        <a:pt x="15" y="1295"/>
                      </a:cubicBezTo>
                      <a:cubicBezTo>
                        <a:pt x="1" y="2022"/>
                        <a:pt x="582" y="2619"/>
                        <a:pt x="1310" y="2619"/>
                      </a:cubicBezTo>
                      <a:cubicBezTo>
                        <a:pt x="1319" y="2619"/>
                        <a:pt x="1328" y="2619"/>
                        <a:pt x="1336" y="2619"/>
                      </a:cubicBezTo>
                      <a:cubicBezTo>
                        <a:pt x="2037" y="2619"/>
                        <a:pt x="2619" y="2057"/>
                        <a:pt x="2633" y="1339"/>
                      </a:cubicBezTo>
                      <a:cubicBezTo>
                        <a:pt x="2648" y="612"/>
                        <a:pt x="2066" y="15"/>
                        <a:pt x="133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5024782" y="1041870"/>
                  <a:ext cx="107809" cy="78674"/>
                </a:xfrm>
                <a:custGeom>
                  <a:avLst/>
                  <a:gdLst/>
                  <a:ahLst/>
                  <a:cxnLst/>
                  <a:rect l="l" t="t" r="r" b="b"/>
                  <a:pathLst>
                    <a:path w="1543" h="1126" extrusionOk="0">
                      <a:moveTo>
                        <a:pt x="410" y="0"/>
                      </a:moveTo>
                      <a:cubicBezTo>
                        <a:pt x="297" y="0"/>
                        <a:pt x="192" y="50"/>
                        <a:pt x="132" y="136"/>
                      </a:cubicBezTo>
                      <a:cubicBezTo>
                        <a:pt x="1" y="296"/>
                        <a:pt x="45" y="529"/>
                        <a:pt x="175" y="645"/>
                      </a:cubicBezTo>
                      <a:lnTo>
                        <a:pt x="175" y="660"/>
                      </a:lnTo>
                      <a:lnTo>
                        <a:pt x="786" y="1125"/>
                      </a:lnTo>
                      <a:lnTo>
                        <a:pt x="1383" y="660"/>
                      </a:lnTo>
                      <a:cubicBezTo>
                        <a:pt x="1528" y="529"/>
                        <a:pt x="1543" y="296"/>
                        <a:pt x="1412" y="136"/>
                      </a:cubicBezTo>
                      <a:cubicBezTo>
                        <a:pt x="1344" y="52"/>
                        <a:pt x="1242" y="6"/>
                        <a:pt x="1139" y="6"/>
                      </a:cubicBezTo>
                      <a:cubicBezTo>
                        <a:pt x="1066" y="6"/>
                        <a:pt x="992" y="30"/>
                        <a:pt x="932" y="78"/>
                      </a:cubicBezTo>
                      <a:lnTo>
                        <a:pt x="786" y="209"/>
                      </a:lnTo>
                      <a:lnTo>
                        <a:pt x="641" y="78"/>
                      </a:lnTo>
                      <a:cubicBezTo>
                        <a:pt x="569" y="24"/>
                        <a:pt x="488"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018803" y="1965754"/>
                  <a:ext cx="197173" cy="183339"/>
                </a:xfrm>
                <a:custGeom>
                  <a:avLst/>
                  <a:gdLst/>
                  <a:ahLst/>
                  <a:cxnLst/>
                  <a:rect l="l" t="t" r="r" b="b"/>
                  <a:pathLst>
                    <a:path w="2822" h="2624" extrusionOk="0">
                      <a:moveTo>
                        <a:pt x="1401" y="0"/>
                      </a:moveTo>
                      <a:cubicBezTo>
                        <a:pt x="773" y="0"/>
                        <a:pt x="221" y="453"/>
                        <a:pt x="117" y="1094"/>
                      </a:cubicBezTo>
                      <a:cubicBezTo>
                        <a:pt x="0" y="1821"/>
                        <a:pt x="480" y="2490"/>
                        <a:pt x="1193" y="2606"/>
                      </a:cubicBezTo>
                      <a:cubicBezTo>
                        <a:pt x="1263" y="2618"/>
                        <a:pt x="1333" y="2623"/>
                        <a:pt x="1402" y="2623"/>
                      </a:cubicBezTo>
                      <a:cubicBezTo>
                        <a:pt x="2035" y="2623"/>
                        <a:pt x="2601" y="2158"/>
                        <a:pt x="2706" y="1515"/>
                      </a:cubicBezTo>
                      <a:cubicBezTo>
                        <a:pt x="2822" y="803"/>
                        <a:pt x="2327" y="134"/>
                        <a:pt x="1615" y="17"/>
                      </a:cubicBezTo>
                      <a:cubicBezTo>
                        <a:pt x="1543" y="6"/>
                        <a:pt x="1472" y="0"/>
                        <a:pt x="1401"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4060445" y="2028217"/>
                  <a:ext cx="110814" cy="77975"/>
                </a:xfrm>
                <a:custGeom>
                  <a:avLst/>
                  <a:gdLst/>
                  <a:ahLst/>
                  <a:cxnLst/>
                  <a:rect l="l" t="t" r="r" b="b"/>
                  <a:pathLst>
                    <a:path w="1586" h="1116" extrusionOk="0">
                      <a:moveTo>
                        <a:pt x="429" y="1"/>
                      </a:moveTo>
                      <a:cubicBezTo>
                        <a:pt x="323" y="1"/>
                        <a:pt x="215" y="50"/>
                        <a:pt x="132" y="141"/>
                      </a:cubicBezTo>
                      <a:cubicBezTo>
                        <a:pt x="1" y="301"/>
                        <a:pt x="30" y="520"/>
                        <a:pt x="190" y="665"/>
                      </a:cubicBezTo>
                      <a:cubicBezTo>
                        <a:pt x="190" y="651"/>
                        <a:pt x="190" y="651"/>
                        <a:pt x="204" y="651"/>
                      </a:cubicBezTo>
                      <a:lnTo>
                        <a:pt x="801" y="1116"/>
                      </a:lnTo>
                      <a:lnTo>
                        <a:pt x="1397" y="651"/>
                      </a:lnTo>
                      <a:cubicBezTo>
                        <a:pt x="1571" y="520"/>
                        <a:pt x="1586" y="287"/>
                        <a:pt x="1455" y="141"/>
                      </a:cubicBezTo>
                      <a:cubicBezTo>
                        <a:pt x="1380" y="50"/>
                        <a:pt x="1271" y="1"/>
                        <a:pt x="1165" y="1"/>
                      </a:cubicBezTo>
                      <a:cubicBezTo>
                        <a:pt x="1086" y="1"/>
                        <a:pt x="1008" y="28"/>
                        <a:pt x="946" y="83"/>
                      </a:cubicBezTo>
                      <a:lnTo>
                        <a:pt x="801" y="214"/>
                      </a:lnTo>
                      <a:lnTo>
                        <a:pt x="655" y="83"/>
                      </a:lnTo>
                      <a:cubicBezTo>
                        <a:pt x="587" y="28"/>
                        <a:pt x="508"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5630480" y="2422490"/>
                  <a:ext cx="169714" cy="152526"/>
                </a:xfrm>
                <a:custGeom>
                  <a:avLst/>
                  <a:gdLst/>
                  <a:ahLst/>
                  <a:cxnLst/>
                  <a:rect l="l" t="t" r="r" b="b"/>
                  <a:pathLst>
                    <a:path w="2429" h="2183" extrusionOk="0">
                      <a:moveTo>
                        <a:pt x="1206" y="0"/>
                      </a:moveTo>
                      <a:cubicBezTo>
                        <a:pt x="909" y="0"/>
                        <a:pt x="615" y="121"/>
                        <a:pt x="407" y="360"/>
                      </a:cubicBezTo>
                      <a:cubicBezTo>
                        <a:pt x="0" y="811"/>
                        <a:pt x="29" y="1494"/>
                        <a:pt x="480" y="1901"/>
                      </a:cubicBezTo>
                      <a:cubicBezTo>
                        <a:pt x="690" y="2091"/>
                        <a:pt x="950" y="2183"/>
                        <a:pt x="1210" y="2183"/>
                      </a:cubicBezTo>
                      <a:cubicBezTo>
                        <a:pt x="1508" y="2183"/>
                        <a:pt x="1804" y="2062"/>
                        <a:pt x="2022" y="1829"/>
                      </a:cubicBezTo>
                      <a:cubicBezTo>
                        <a:pt x="2429" y="1378"/>
                        <a:pt x="2385" y="680"/>
                        <a:pt x="1949" y="287"/>
                      </a:cubicBezTo>
                      <a:cubicBezTo>
                        <a:pt x="1737" y="95"/>
                        <a:pt x="1470" y="0"/>
                        <a:pt x="120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5666043" y="2473704"/>
                  <a:ext cx="94534" cy="67425"/>
                </a:xfrm>
                <a:custGeom>
                  <a:avLst/>
                  <a:gdLst/>
                  <a:ahLst/>
                  <a:cxnLst/>
                  <a:rect l="l" t="t" r="r" b="b"/>
                  <a:pathLst>
                    <a:path w="1353" h="965" extrusionOk="0">
                      <a:moveTo>
                        <a:pt x="351" y="0"/>
                      </a:moveTo>
                      <a:cubicBezTo>
                        <a:pt x="261" y="0"/>
                        <a:pt x="173" y="40"/>
                        <a:pt x="117" y="121"/>
                      </a:cubicBezTo>
                      <a:cubicBezTo>
                        <a:pt x="0" y="267"/>
                        <a:pt x="58" y="456"/>
                        <a:pt x="204" y="558"/>
                      </a:cubicBezTo>
                      <a:lnTo>
                        <a:pt x="698" y="965"/>
                      </a:lnTo>
                      <a:lnTo>
                        <a:pt x="1193" y="558"/>
                      </a:lnTo>
                      <a:cubicBezTo>
                        <a:pt x="1309" y="456"/>
                        <a:pt x="1353" y="267"/>
                        <a:pt x="1236" y="121"/>
                      </a:cubicBezTo>
                      <a:cubicBezTo>
                        <a:pt x="1180" y="40"/>
                        <a:pt x="1096" y="0"/>
                        <a:pt x="1008" y="0"/>
                      </a:cubicBezTo>
                      <a:cubicBezTo>
                        <a:pt x="938" y="0"/>
                        <a:pt x="865" y="26"/>
                        <a:pt x="800" y="78"/>
                      </a:cubicBezTo>
                      <a:lnTo>
                        <a:pt x="684" y="165"/>
                      </a:lnTo>
                      <a:lnTo>
                        <a:pt x="553" y="78"/>
                      </a:lnTo>
                      <a:cubicBezTo>
                        <a:pt x="495" y="26"/>
                        <a:pt x="42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4651889" y="1128299"/>
                  <a:ext cx="346555" cy="312529"/>
                </a:xfrm>
                <a:custGeom>
                  <a:avLst/>
                  <a:gdLst/>
                  <a:ahLst/>
                  <a:cxnLst/>
                  <a:rect l="l" t="t" r="r" b="b"/>
                  <a:pathLst>
                    <a:path w="4960" h="4473" extrusionOk="0">
                      <a:moveTo>
                        <a:pt x="2463" y="1"/>
                      </a:moveTo>
                      <a:cubicBezTo>
                        <a:pt x="1476" y="1"/>
                        <a:pt x="576" y="665"/>
                        <a:pt x="320" y="1677"/>
                      </a:cubicBezTo>
                      <a:cubicBezTo>
                        <a:pt x="0" y="2870"/>
                        <a:pt x="727" y="4091"/>
                        <a:pt x="1920" y="4397"/>
                      </a:cubicBezTo>
                      <a:cubicBezTo>
                        <a:pt x="2111" y="4448"/>
                        <a:pt x="2302" y="4472"/>
                        <a:pt x="2490" y="4472"/>
                      </a:cubicBezTo>
                      <a:cubicBezTo>
                        <a:pt x="3480" y="4472"/>
                        <a:pt x="4383" y="3799"/>
                        <a:pt x="4640" y="2797"/>
                      </a:cubicBezTo>
                      <a:cubicBezTo>
                        <a:pt x="4960" y="1604"/>
                        <a:pt x="4233" y="383"/>
                        <a:pt x="3040" y="77"/>
                      </a:cubicBezTo>
                      <a:cubicBezTo>
                        <a:pt x="2847" y="26"/>
                        <a:pt x="2653" y="1"/>
                        <a:pt x="2463"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4739296" y="1198238"/>
                  <a:ext cx="170762" cy="170413"/>
                </a:xfrm>
                <a:custGeom>
                  <a:avLst/>
                  <a:gdLst/>
                  <a:ahLst/>
                  <a:cxnLst/>
                  <a:rect l="l" t="t" r="r" b="b"/>
                  <a:pathLst>
                    <a:path w="2444" h="2439" extrusionOk="0">
                      <a:moveTo>
                        <a:pt x="1280" y="851"/>
                      </a:moveTo>
                      <a:cubicBezTo>
                        <a:pt x="1353" y="851"/>
                        <a:pt x="1411" y="851"/>
                        <a:pt x="1469" y="880"/>
                      </a:cubicBezTo>
                      <a:lnTo>
                        <a:pt x="1454" y="1200"/>
                      </a:lnTo>
                      <a:cubicBezTo>
                        <a:pt x="1454" y="1316"/>
                        <a:pt x="1411" y="1418"/>
                        <a:pt x="1353" y="1505"/>
                      </a:cubicBezTo>
                      <a:cubicBezTo>
                        <a:pt x="1324" y="1563"/>
                        <a:pt x="1236" y="1607"/>
                        <a:pt x="1164" y="1607"/>
                      </a:cubicBezTo>
                      <a:cubicBezTo>
                        <a:pt x="989" y="1607"/>
                        <a:pt x="902" y="1505"/>
                        <a:pt x="902" y="1287"/>
                      </a:cubicBezTo>
                      <a:cubicBezTo>
                        <a:pt x="902" y="1171"/>
                        <a:pt x="945" y="1054"/>
                        <a:pt x="989" y="982"/>
                      </a:cubicBezTo>
                      <a:cubicBezTo>
                        <a:pt x="1062" y="894"/>
                        <a:pt x="1178" y="851"/>
                        <a:pt x="1280" y="851"/>
                      </a:cubicBezTo>
                      <a:close/>
                      <a:moveTo>
                        <a:pt x="1176" y="1"/>
                      </a:moveTo>
                      <a:cubicBezTo>
                        <a:pt x="978" y="1"/>
                        <a:pt x="782" y="68"/>
                        <a:pt x="596" y="167"/>
                      </a:cubicBezTo>
                      <a:cubicBezTo>
                        <a:pt x="407" y="269"/>
                        <a:pt x="247" y="443"/>
                        <a:pt x="145" y="633"/>
                      </a:cubicBezTo>
                      <a:cubicBezTo>
                        <a:pt x="29" y="836"/>
                        <a:pt x="0" y="1069"/>
                        <a:pt x="0" y="1316"/>
                      </a:cubicBezTo>
                      <a:cubicBezTo>
                        <a:pt x="0" y="1622"/>
                        <a:pt x="102" y="1927"/>
                        <a:pt x="320" y="2145"/>
                      </a:cubicBezTo>
                      <a:cubicBezTo>
                        <a:pt x="538" y="2349"/>
                        <a:pt x="829" y="2436"/>
                        <a:pt x="1222" y="2436"/>
                      </a:cubicBezTo>
                      <a:cubicBezTo>
                        <a:pt x="1251" y="2438"/>
                        <a:pt x="1280" y="2439"/>
                        <a:pt x="1310" y="2439"/>
                      </a:cubicBezTo>
                      <a:cubicBezTo>
                        <a:pt x="1516" y="2439"/>
                        <a:pt x="1729" y="2394"/>
                        <a:pt x="1920" y="2305"/>
                      </a:cubicBezTo>
                      <a:lnTo>
                        <a:pt x="1920" y="2014"/>
                      </a:lnTo>
                      <a:cubicBezTo>
                        <a:pt x="1804" y="2072"/>
                        <a:pt x="1673" y="2116"/>
                        <a:pt x="1542" y="2131"/>
                      </a:cubicBezTo>
                      <a:cubicBezTo>
                        <a:pt x="1411" y="2145"/>
                        <a:pt x="1309" y="2160"/>
                        <a:pt x="1178" y="2160"/>
                      </a:cubicBezTo>
                      <a:cubicBezTo>
                        <a:pt x="960" y="2160"/>
                        <a:pt x="727" y="2087"/>
                        <a:pt x="567" y="1927"/>
                      </a:cubicBezTo>
                      <a:cubicBezTo>
                        <a:pt x="422" y="1752"/>
                        <a:pt x="320" y="1534"/>
                        <a:pt x="349" y="1287"/>
                      </a:cubicBezTo>
                      <a:cubicBezTo>
                        <a:pt x="349" y="1112"/>
                        <a:pt x="378" y="909"/>
                        <a:pt x="465" y="749"/>
                      </a:cubicBezTo>
                      <a:cubicBezTo>
                        <a:pt x="538" y="589"/>
                        <a:pt x="669" y="458"/>
                        <a:pt x="815" y="385"/>
                      </a:cubicBezTo>
                      <a:cubicBezTo>
                        <a:pt x="974" y="298"/>
                        <a:pt x="1164" y="254"/>
                        <a:pt x="1338" y="254"/>
                      </a:cubicBezTo>
                      <a:cubicBezTo>
                        <a:pt x="1362" y="252"/>
                        <a:pt x="1387" y="251"/>
                        <a:pt x="1411" y="251"/>
                      </a:cubicBezTo>
                      <a:cubicBezTo>
                        <a:pt x="1532" y="251"/>
                        <a:pt x="1651" y="281"/>
                        <a:pt x="1760" y="342"/>
                      </a:cubicBezTo>
                      <a:cubicBezTo>
                        <a:pt x="1891" y="414"/>
                        <a:pt x="1978" y="516"/>
                        <a:pt x="2051" y="633"/>
                      </a:cubicBezTo>
                      <a:cubicBezTo>
                        <a:pt x="2109" y="763"/>
                        <a:pt x="2138" y="909"/>
                        <a:pt x="2138" y="1054"/>
                      </a:cubicBezTo>
                      <a:cubicBezTo>
                        <a:pt x="2138" y="1185"/>
                        <a:pt x="2123" y="1316"/>
                        <a:pt x="2094" y="1418"/>
                      </a:cubicBezTo>
                      <a:cubicBezTo>
                        <a:pt x="2065" y="1505"/>
                        <a:pt x="2022" y="1563"/>
                        <a:pt x="1949" y="1563"/>
                      </a:cubicBezTo>
                      <a:cubicBezTo>
                        <a:pt x="1847" y="1563"/>
                        <a:pt x="1818" y="1505"/>
                        <a:pt x="1818" y="1360"/>
                      </a:cubicBezTo>
                      <a:lnTo>
                        <a:pt x="1847" y="633"/>
                      </a:lnTo>
                      <a:cubicBezTo>
                        <a:pt x="1760" y="618"/>
                        <a:pt x="1687" y="603"/>
                        <a:pt x="1600" y="589"/>
                      </a:cubicBezTo>
                      <a:cubicBezTo>
                        <a:pt x="1484" y="589"/>
                        <a:pt x="1396" y="560"/>
                        <a:pt x="1309" y="560"/>
                      </a:cubicBezTo>
                      <a:cubicBezTo>
                        <a:pt x="1105" y="560"/>
                        <a:pt x="931" y="633"/>
                        <a:pt x="785" y="763"/>
                      </a:cubicBezTo>
                      <a:cubicBezTo>
                        <a:pt x="655" y="894"/>
                        <a:pt x="582" y="1098"/>
                        <a:pt x="582" y="1272"/>
                      </a:cubicBezTo>
                      <a:cubicBezTo>
                        <a:pt x="567" y="1432"/>
                        <a:pt x="611" y="1578"/>
                        <a:pt x="727" y="1709"/>
                      </a:cubicBezTo>
                      <a:cubicBezTo>
                        <a:pt x="829" y="1825"/>
                        <a:pt x="974" y="1869"/>
                        <a:pt x="1149" y="1869"/>
                      </a:cubicBezTo>
                      <a:cubicBezTo>
                        <a:pt x="1309" y="1869"/>
                        <a:pt x="1469" y="1796"/>
                        <a:pt x="1556" y="1680"/>
                      </a:cubicBezTo>
                      <a:lnTo>
                        <a:pt x="1585" y="1680"/>
                      </a:lnTo>
                      <a:cubicBezTo>
                        <a:pt x="1614" y="1723"/>
                        <a:pt x="1658" y="1782"/>
                        <a:pt x="1702" y="1825"/>
                      </a:cubicBezTo>
                      <a:cubicBezTo>
                        <a:pt x="1760" y="1854"/>
                        <a:pt x="1818" y="1869"/>
                        <a:pt x="1891" y="1869"/>
                      </a:cubicBezTo>
                      <a:cubicBezTo>
                        <a:pt x="1993" y="1869"/>
                        <a:pt x="2080" y="1840"/>
                        <a:pt x="2182" y="1767"/>
                      </a:cubicBezTo>
                      <a:cubicBezTo>
                        <a:pt x="2269" y="1694"/>
                        <a:pt x="2342" y="1607"/>
                        <a:pt x="2371" y="1491"/>
                      </a:cubicBezTo>
                      <a:cubicBezTo>
                        <a:pt x="2429" y="1360"/>
                        <a:pt x="2443" y="1214"/>
                        <a:pt x="2443" y="1098"/>
                      </a:cubicBezTo>
                      <a:cubicBezTo>
                        <a:pt x="2443" y="894"/>
                        <a:pt x="2414" y="691"/>
                        <a:pt x="2283" y="516"/>
                      </a:cubicBezTo>
                      <a:cubicBezTo>
                        <a:pt x="2196" y="342"/>
                        <a:pt x="2051" y="225"/>
                        <a:pt x="1891" y="123"/>
                      </a:cubicBezTo>
                      <a:cubicBezTo>
                        <a:pt x="1687" y="36"/>
                        <a:pt x="1484" y="7"/>
                        <a:pt x="1280" y="7"/>
                      </a:cubicBezTo>
                      <a:cubicBezTo>
                        <a:pt x="1245" y="3"/>
                        <a:pt x="1210" y="1"/>
                        <a:pt x="1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5694480" y="1277400"/>
                  <a:ext cx="356756" cy="312668"/>
                </a:xfrm>
                <a:custGeom>
                  <a:avLst/>
                  <a:gdLst/>
                  <a:ahLst/>
                  <a:cxnLst/>
                  <a:rect l="l" t="t" r="r" b="b"/>
                  <a:pathLst>
                    <a:path w="5106" h="4475" extrusionOk="0">
                      <a:moveTo>
                        <a:pt x="2548" y="0"/>
                      </a:moveTo>
                      <a:cubicBezTo>
                        <a:pt x="2149" y="0"/>
                        <a:pt x="1745" y="106"/>
                        <a:pt x="1382" y="329"/>
                      </a:cubicBezTo>
                      <a:cubicBezTo>
                        <a:pt x="320" y="983"/>
                        <a:pt x="0" y="2350"/>
                        <a:pt x="640" y="3412"/>
                      </a:cubicBezTo>
                      <a:cubicBezTo>
                        <a:pt x="1067" y="4095"/>
                        <a:pt x="1797" y="4475"/>
                        <a:pt x="2548" y="4475"/>
                      </a:cubicBezTo>
                      <a:cubicBezTo>
                        <a:pt x="2948" y="4475"/>
                        <a:pt x="3354" y="4367"/>
                        <a:pt x="3724" y="4139"/>
                      </a:cubicBezTo>
                      <a:cubicBezTo>
                        <a:pt x="4771" y="3499"/>
                        <a:pt x="5105" y="2117"/>
                        <a:pt x="4451" y="1070"/>
                      </a:cubicBezTo>
                      <a:cubicBezTo>
                        <a:pt x="4033" y="377"/>
                        <a:pt x="3299" y="0"/>
                        <a:pt x="2548"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5829607" y="1345872"/>
                  <a:ext cx="83425" cy="174046"/>
                </a:xfrm>
                <a:custGeom>
                  <a:avLst/>
                  <a:gdLst/>
                  <a:ahLst/>
                  <a:cxnLst/>
                  <a:rect l="l" t="t" r="r" b="b"/>
                  <a:pathLst>
                    <a:path w="1194" h="2491" extrusionOk="0">
                      <a:moveTo>
                        <a:pt x="736" y="0"/>
                      </a:moveTo>
                      <a:cubicBezTo>
                        <a:pt x="494" y="0"/>
                        <a:pt x="276" y="195"/>
                        <a:pt x="263" y="454"/>
                      </a:cubicBezTo>
                      <a:lnTo>
                        <a:pt x="263" y="527"/>
                      </a:lnTo>
                      <a:lnTo>
                        <a:pt x="263" y="745"/>
                      </a:lnTo>
                      <a:lnTo>
                        <a:pt x="1" y="745"/>
                      </a:lnTo>
                      <a:lnTo>
                        <a:pt x="1" y="1239"/>
                      </a:lnTo>
                      <a:lnTo>
                        <a:pt x="263" y="1239"/>
                      </a:lnTo>
                      <a:lnTo>
                        <a:pt x="263" y="2490"/>
                      </a:lnTo>
                      <a:lnTo>
                        <a:pt x="757" y="2490"/>
                      </a:lnTo>
                      <a:lnTo>
                        <a:pt x="757" y="1239"/>
                      </a:lnTo>
                      <a:lnTo>
                        <a:pt x="1135" y="1239"/>
                      </a:lnTo>
                      <a:lnTo>
                        <a:pt x="1193" y="745"/>
                      </a:lnTo>
                      <a:lnTo>
                        <a:pt x="786" y="745"/>
                      </a:lnTo>
                      <a:lnTo>
                        <a:pt x="786" y="541"/>
                      </a:lnTo>
                      <a:cubicBezTo>
                        <a:pt x="786" y="483"/>
                        <a:pt x="830" y="439"/>
                        <a:pt x="888" y="439"/>
                      </a:cubicBezTo>
                      <a:lnTo>
                        <a:pt x="1164" y="439"/>
                      </a:lnTo>
                      <a:lnTo>
                        <a:pt x="1164" y="3"/>
                      </a:lnTo>
                      <a:lnTo>
                        <a:pt x="786" y="3"/>
                      </a:lnTo>
                      <a:cubicBezTo>
                        <a:pt x="769" y="1"/>
                        <a:pt x="753"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5056293" y="1805334"/>
                  <a:ext cx="313087" cy="313087"/>
                </a:xfrm>
                <a:custGeom>
                  <a:avLst/>
                  <a:gdLst/>
                  <a:ahLst/>
                  <a:cxnLst/>
                  <a:rect l="l" t="t" r="r" b="b"/>
                  <a:pathLst>
                    <a:path w="4481" h="4481" extrusionOk="0">
                      <a:moveTo>
                        <a:pt x="2241" y="1"/>
                      </a:moveTo>
                      <a:cubicBezTo>
                        <a:pt x="1004" y="1"/>
                        <a:pt x="1" y="1004"/>
                        <a:pt x="1" y="2241"/>
                      </a:cubicBezTo>
                      <a:cubicBezTo>
                        <a:pt x="1" y="3477"/>
                        <a:pt x="1004" y="4480"/>
                        <a:pt x="2241" y="4480"/>
                      </a:cubicBezTo>
                      <a:cubicBezTo>
                        <a:pt x="3477" y="4480"/>
                        <a:pt x="4480" y="3477"/>
                        <a:pt x="4480" y="2241"/>
                      </a:cubicBezTo>
                      <a:cubicBezTo>
                        <a:pt x="4480" y="1004"/>
                        <a:pt x="3477" y="1"/>
                        <a:pt x="224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5141674" y="1887640"/>
                  <a:ext cx="148404" cy="149452"/>
                </a:xfrm>
                <a:custGeom>
                  <a:avLst/>
                  <a:gdLst/>
                  <a:ahLst/>
                  <a:cxnLst/>
                  <a:rect l="l" t="t" r="r" b="b"/>
                  <a:pathLst>
                    <a:path w="2124" h="2139" extrusionOk="0">
                      <a:moveTo>
                        <a:pt x="1062" y="198"/>
                      </a:moveTo>
                      <a:cubicBezTo>
                        <a:pt x="1096" y="198"/>
                        <a:pt x="1130" y="200"/>
                        <a:pt x="1164" y="205"/>
                      </a:cubicBezTo>
                      <a:cubicBezTo>
                        <a:pt x="1571" y="248"/>
                        <a:pt x="1877" y="568"/>
                        <a:pt x="1906" y="975"/>
                      </a:cubicBezTo>
                      <a:lnTo>
                        <a:pt x="1906" y="1048"/>
                      </a:lnTo>
                      <a:cubicBezTo>
                        <a:pt x="1906" y="1514"/>
                        <a:pt x="1528" y="1877"/>
                        <a:pt x="1048" y="1877"/>
                      </a:cubicBezTo>
                      <a:cubicBezTo>
                        <a:pt x="931" y="1877"/>
                        <a:pt x="815" y="1863"/>
                        <a:pt x="684" y="1804"/>
                      </a:cubicBezTo>
                      <a:cubicBezTo>
                        <a:pt x="655" y="1790"/>
                        <a:pt x="597" y="1746"/>
                        <a:pt x="582" y="1746"/>
                      </a:cubicBezTo>
                      <a:lnTo>
                        <a:pt x="568" y="1746"/>
                      </a:lnTo>
                      <a:lnTo>
                        <a:pt x="277" y="1848"/>
                      </a:lnTo>
                      <a:lnTo>
                        <a:pt x="262" y="1848"/>
                      </a:lnTo>
                      <a:lnTo>
                        <a:pt x="350" y="1572"/>
                      </a:lnTo>
                      <a:lnTo>
                        <a:pt x="350" y="1557"/>
                      </a:lnTo>
                      <a:lnTo>
                        <a:pt x="379" y="1499"/>
                      </a:lnTo>
                      <a:cubicBezTo>
                        <a:pt x="291" y="1354"/>
                        <a:pt x="233" y="1208"/>
                        <a:pt x="233" y="1019"/>
                      </a:cubicBezTo>
                      <a:lnTo>
                        <a:pt x="233" y="946"/>
                      </a:lnTo>
                      <a:cubicBezTo>
                        <a:pt x="287" y="516"/>
                        <a:pt x="651" y="198"/>
                        <a:pt x="1062" y="198"/>
                      </a:cubicBezTo>
                      <a:close/>
                      <a:moveTo>
                        <a:pt x="1061" y="1"/>
                      </a:moveTo>
                      <a:cubicBezTo>
                        <a:pt x="1051" y="1"/>
                        <a:pt x="1042" y="1"/>
                        <a:pt x="1033" y="1"/>
                      </a:cubicBezTo>
                      <a:cubicBezTo>
                        <a:pt x="495" y="30"/>
                        <a:pt x="73" y="466"/>
                        <a:pt x="44" y="990"/>
                      </a:cubicBezTo>
                      <a:lnTo>
                        <a:pt x="44" y="1019"/>
                      </a:lnTo>
                      <a:cubicBezTo>
                        <a:pt x="44" y="1208"/>
                        <a:pt x="88" y="1383"/>
                        <a:pt x="190" y="1557"/>
                      </a:cubicBezTo>
                      <a:lnTo>
                        <a:pt x="190" y="1572"/>
                      </a:lnTo>
                      <a:lnTo>
                        <a:pt x="0" y="2110"/>
                      </a:lnTo>
                      <a:lnTo>
                        <a:pt x="0" y="2139"/>
                      </a:lnTo>
                      <a:lnTo>
                        <a:pt x="568" y="1950"/>
                      </a:lnTo>
                      <a:lnTo>
                        <a:pt x="582" y="1950"/>
                      </a:lnTo>
                      <a:cubicBezTo>
                        <a:pt x="737" y="2034"/>
                        <a:pt x="905" y="2074"/>
                        <a:pt x="1070" y="2074"/>
                      </a:cubicBezTo>
                      <a:cubicBezTo>
                        <a:pt x="1446" y="2074"/>
                        <a:pt x="1811" y="1867"/>
                        <a:pt x="1993" y="1514"/>
                      </a:cubicBezTo>
                      <a:cubicBezTo>
                        <a:pt x="2066" y="1368"/>
                        <a:pt x="2124" y="1208"/>
                        <a:pt x="2124" y="1048"/>
                      </a:cubicBezTo>
                      <a:cubicBezTo>
                        <a:pt x="2109" y="1019"/>
                        <a:pt x="2109" y="1005"/>
                        <a:pt x="2109" y="1005"/>
                      </a:cubicBezTo>
                      <a:cubicBezTo>
                        <a:pt x="2095" y="432"/>
                        <a:pt x="1616"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5181289" y="1926278"/>
                  <a:ext cx="71198" cy="67145"/>
                </a:xfrm>
                <a:custGeom>
                  <a:avLst/>
                  <a:gdLst/>
                  <a:ahLst/>
                  <a:cxnLst/>
                  <a:rect l="l" t="t" r="r" b="b"/>
                  <a:pathLst>
                    <a:path w="1019" h="961" extrusionOk="0">
                      <a:moveTo>
                        <a:pt x="219" y="1"/>
                      </a:moveTo>
                      <a:cubicBezTo>
                        <a:pt x="190" y="1"/>
                        <a:pt x="117" y="1"/>
                        <a:pt x="88" y="30"/>
                      </a:cubicBezTo>
                      <a:cubicBezTo>
                        <a:pt x="30" y="88"/>
                        <a:pt x="1" y="161"/>
                        <a:pt x="1" y="233"/>
                      </a:cubicBezTo>
                      <a:cubicBezTo>
                        <a:pt x="1" y="277"/>
                        <a:pt x="1" y="292"/>
                        <a:pt x="15" y="321"/>
                      </a:cubicBezTo>
                      <a:cubicBezTo>
                        <a:pt x="30" y="379"/>
                        <a:pt x="73" y="452"/>
                        <a:pt x="102" y="510"/>
                      </a:cubicBezTo>
                      <a:cubicBezTo>
                        <a:pt x="102" y="510"/>
                        <a:pt x="175" y="597"/>
                        <a:pt x="190" y="641"/>
                      </a:cubicBezTo>
                      <a:cubicBezTo>
                        <a:pt x="292" y="742"/>
                        <a:pt x="393" y="830"/>
                        <a:pt x="524" y="888"/>
                      </a:cubicBezTo>
                      <a:cubicBezTo>
                        <a:pt x="597" y="931"/>
                        <a:pt x="684" y="946"/>
                        <a:pt x="772" y="961"/>
                      </a:cubicBezTo>
                      <a:lnTo>
                        <a:pt x="830" y="961"/>
                      </a:lnTo>
                      <a:cubicBezTo>
                        <a:pt x="902" y="946"/>
                        <a:pt x="975" y="902"/>
                        <a:pt x="1019" y="830"/>
                      </a:cubicBezTo>
                      <a:cubicBezTo>
                        <a:pt x="1019" y="801"/>
                        <a:pt x="1019" y="742"/>
                        <a:pt x="1004" y="713"/>
                      </a:cubicBezTo>
                      <a:cubicBezTo>
                        <a:pt x="975" y="684"/>
                        <a:pt x="961" y="684"/>
                        <a:pt x="946" y="670"/>
                      </a:cubicBezTo>
                      <a:cubicBezTo>
                        <a:pt x="932" y="670"/>
                        <a:pt x="801" y="597"/>
                        <a:pt x="786" y="597"/>
                      </a:cubicBezTo>
                      <a:cubicBezTo>
                        <a:pt x="772" y="597"/>
                        <a:pt x="761" y="593"/>
                        <a:pt x="750" y="593"/>
                      </a:cubicBezTo>
                      <a:cubicBezTo>
                        <a:pt x="739" y="593"/>
                        <a:pt x="728" y="597"/>
                        <a:pt x="713" y="612"/>
                      </a:cubicBezTo>
                      <a:cubicBezTo>
                        <a:pt x="670" y="655"/>
                        <a:pt x="626" y="684"/>
                        <a:pt x="626" y="713"/>
                      </a:cubicBezTo>
                      <a:cubicBezTo>
                        <a:pt x="619" y="721"/>
                        <a:pt x="615" y="724"/>
                        <a:pt x="612" y="724"/>
                      </a:cubicBezTo>
                      <a:cubicBezTo>
                        <a:pt x="608" y="724"/>
                        <a:pt x="604" y="721"/>
                        <a:pt x="597" y="713"/>
                      </a:cubicBezTo>
                      <a:cubicBezTo>
                        <a:pt x="524" y="670"/>
                        <a:pt x="452" y="641"/>
                        <a:pt x="393" y="582"/>
                      </a:cubicBezTo>
                      <a:cubicBezTo>
                        <a:pt x="350" y="524"/>
                        <a:pt x="292" y="466"/>
                        <a:pt x="248" y="422"/>
                      </a:cubicBezTo>
                      <a:cubicBezTo>
                        <a:pt x="233" y="393"/>
                        <a:pt x="248" y="393"/>
                        <a:pt x="262" y="379"/>
                      </a:cubicBezTo>
                      <a:cubicBezTo>
                        <a:pt x="292" y="364"/>
                        <a:pt x="306" y="321"/>
                        <a:pt x="321" y="321"/>
                      </a:cubicBezTo>
                      <a:cubicBezTo>
                        <a:pt x="335" y="321"/>
                        <a:pt x="335" y="292"/>
                        <a:pt x="335" y="292"/>
                      </a:cubicBezTo>
                      <a:lnTo>
                        <a:pt x="335" y="233"/>
                      </a:lnTo>
                      <a:cubicBezTo>
                        <a:pt x="335" y="233"/>
                        <a:pt x="262" y="73"/>
                        <a:pt x="262" y="59"/>
                      </a:cubicBezTo>
                      <a:cubicBezTo>
                        <a:pt x="248" y="1"/>
                        <a:pt x="233"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a:off x="5612174" y="1679918"/>
                  <a:ext cx="255095" cy="223584"/>
                </a:xfrm>
                <a:custGeom>
                  <a:avLst/>
                  <a:gdLst/>
                  <a:ahLst/>
                  <a:cxnLst/>
                  <a:rect l="l" t="t" r="r" b="b"/>
                  <a:pathLst>
                    <a:path w="3651" h="3200" extrusionOk="0">
                      <a:moveTo>
                        <a:pt x="1829" y="0"/>
                      </a:moveTo>
                      <a:cubicBezTo>
                        <a:pt x="1294" y="0"/>
                        <a:pt x="769" y="271"/>
                        <a:pt x="466" y="763"/>
                      </a:cubicBezTo>
                      <a:cubicBezTo>
                        <a:pt x="0" y="1520"/>
                        <a:pt x="248" y="2509"/>
                        <a:pt x="989" y="2959"/>
                      </a:cubicBezTo>
                      <a:cubicBezTo>
                        <a:pt x="1253" y="3122"/>
                        <a:pt x="1545" y="3199"/>
                        <a:pt x="1833" y="3199"/>
                      </a:cubicBezTo>
                      <a:cubicBezTo>
                        <a:pt x="2371" y="3199"/>
                        <a:pt x="2897" y="2929"/>
                        <a:pt x="3200" y="2436"/>
                      </a:cubicBezTo>
                      <a:cubicBezTo>
                        <a:pt x="3651" y="1680"/>
                        <a:pt x="3418" y="691"/>
                        <a:pt x="2662" y="240"/>
                      </a:cubicBezTo>
                      <a:cubicBezTo>
                        <a:pt x="2403" y="78"/>
                        <a:pt x="2115" y="0"/>
                        <a:pt x="18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5714812" y="1746014"/>
                  <a:ext cx="71198" cy="103128"/>
                </a:xfrm>
                <a:custGeom>
                  <a:avLst/>
                  <a:gdLst/>
                  <a:ahLst/>
                  <a:cxnLst/>
                  <a:rect l="l" t="t" r="r" b="b"/>
                  <a:pathLst>
                    <a:path w="1019" h="1476" extrusionOk="0">
                      <a:moveTo>
                        <a:pt x="56" y="1"/>
                      </a:moveTo>
                      <a:cubicBezTo>
                        <a:pt x="40" y="1"/>
                        <a:pt x="23" y="11"/>
                        <a:pt x="15" y="35"/>
                      </a:cubicBezTo>
                      <a:cubicBezTo>
                        <a:pt x="15" y="50"/>
                        <a:pt x="0" y="50"/>
                        <a:pt x="0" y="65"/>
                      </a:cubicBezTo>
                      <a:lnTo>
                        <a:pt x="0" y="1417"/>
                      </a:lnTo>
                      <a:cubicBezTo>
                        <a:pt x="0" y="1446"/>
                        <a:pt x="15" y="1475"/>
                        <a:pt x="58" y="1475"/>
                      </a:cubicBezTo>
                      <a:cubicBezTo>
                        <a:pt x="73" y="1475"/>
                        <a:pt x="73" y="1475"/>
                        <a:pt x="88" y="1446"/>
                      </a:cubicBezTo>
                      <a:lnTo>
                        <a:pt x="1004" y="777"/>
                      </a:lnTo>
                      <a:cubicBezTo>
                        <a:pt x="1018" y="763"/>
                        <a:pt x="1018" y="719"/>
                        <a:pt x="1004" y="690"/>
                      </a:cubicBezTo>
                      <a:lnTo>
                        <a:pt x="88" y="21"/>
                      </a:lnTo>
                      <a:cubicBezTo>
                        <a:pt x="81" y="8"/>
                        <a:pt x="69"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4575662" y="2050296"/>
                  <a:ext cx="294782" cy="294712"/>
                </a:xfrm>
                <a:custGeom>
                  <a:avLst/>
                  <a:gdLst/>
                  <a:ahLst/>
                  <a:cxnLst/>
                  <a:rect l="l" t="t" r="r" b="b"/>
                  <a:pathLst>
                    <a:path w="4219" h="4218" extrusionOk="0">
                      <a:moveTo>
                        <a:pt x="2109" y="0"/>
                      </a:moveTo>
                      <a:cubicBezTo>
                        <a:pt x="931" y="0"/>
                        <a:pt x="0" y="945"/>
                        <a:pt x="0" y="2109"/>
                      </a:cubicBezTo>
                      <a:cubicBezTo>
                        <a:pt x="0" y="3272"/>
                        <a:pt x="931" y="4218"/>
                        <a:pt x="2109" y="4218"/>
                      </a:cubicBezTo>
                      <a:cubicBezTo>
                        <a:pt x="3273" y="4218"/>
                        <a:pt x="4218" y="3272"/>
                        <a:pt x="4218" y="2109"/>
                      </a:cubicBezTo>
                      <a:cubicBezTo>
                        <a:pt x="4218" y="945"/>
                        <a:pt x="3273" y="0"/>
                        <a:pt x="210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4646789" y="2111222"/>
                  <a:ext cx="144351" cy="153504"/>
                </a:xfrm>
                <a:custGeom>
                  <a:avLst/>
                  <a:gdLst/>
                  <a:ahLst/>
                  <a:cxnLst/>
                  <a:rect l="l" t="t" r="r" b="b"/>
                  <a:pathLst>
                    <a:path w="2066" h="2197" extrusionOk="0">
                      <a:moveTo>
                        <a:pt x="1005" y="0"/>
                      </a:moveTo>
                      <a:cubicBezTo>
                        <a:pt x="699" y="0"/>
                        <a:pt x="466" y="228"/>
                        <a:pt x="466" y="524"/>
                      </a:cubicBezTo>
                      <a:lnTo>
                        <a:pt x="466" y="597"/>
                      </a:lnTo>
                      <a:cubicBezTo>
                        <a:pt x="466" y="844"/>
                        <a:pt x="611" y="1033"/>
                        <a:pt x="830" y="1135"/>
                      </a:cubicBezTo>
                      <a:cubicBezTo>
                        <a:pt x="1" y="1295"/>
                        <a:pt x="59" y="2197"/>
                        <a:pt x="59" y="2197"/>
                      </a:cubicBezTo>
                      <a:lnTo>
                        <a:pt x="2051" y="2124"/>
                      </a:lnTo>
                      <a:cubicBezTo>
                        <a:pt x="2066" y="2110"/>
                        <a:pt x="2066" y="1208"/>
                        <a:pt x="1222" y="1121"/>
                      </a:cubicBezTo>
                      <a:cubicBezTo>
                        <a:pt x="1455" y="1004"/>
                        <a:pt x="1571" y="786"/>
                        <a:pt x="1557" y="568"/>
                      </a:cubicBezTo>
                      <a:cubicBezTo>
                        <a:pt x="1571" y="262"/>
                        <a:pt x="1339" y="1"/>
                        <a:pt x="1033" y="1"/>
                      </a:cubicBezTo>
                      <a:cubicBezTo>
                        <a:pt x="1024" y="0"/>
                        <a:pt x="1014" y="0"/>
                        <a:pt x="1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6070447" y="1537035"/>
                  <a:ext cx="354730" cy="330415"/>
                </a:xfrm>
                <a:custGeom>
                  <a:avLst/>
                  <a:gdLst/>
                  <a:ahLst/>
                  <a:cxnLst/>
                  <a:rect l="l" t="t" r="r" b="b"/>
                  <a:pathLst>
                    <a:path w="5077" h="4729" extrusionOk="0">
                      <a:moveTo>
                        <a:pt x="2549" y="1"/>
                      </a:moveTo>
                      <a:cubicBezTo>
                        <a:pt x="1404" y="1"/>
                        <a:pt x="401" y="824"/>
                        <a:pt x="204" y="1979"/>
                      </a:cubicBezTo>
                      <a:cubicBezTo>
                        <a:pt x="1" y="3274"/>
                        <a:pt x="873" y="4481"/>
                        <a:pt x="2168" y="4699"/>
                      </a:cubicBezTo>
                      <a:cubicBezTo>
                        <a:pt x="2293" y="4719"/>
                        <a:pt x="2417" y="4728"/>
                        <a:pt x="2539" y="4728"/>
                      </a:cubicBezTo>
                      <a:cubicBezTo>
                        <a:pt x="3676" y="4728"/>
                        <a:pt x="4689" y="3904"/>
                        <a:pt x="4873" y="2736"/>
                      </a:cubicBezTo>
                      <a:cubicBezTo>
                        <a:pt x="5077" y="1456"/>
                        <a:pt x="4204" y="234"/>
                        <a:pt x="2924" y="30"/>
                      </a:cubicBezTo>
                      <a:cubicBezTo>
                        <a:pt x="2798" y="11"/>
                        <a:pt x="2672" y="1"/>
                        <a:pt x="254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6171059" y="1636948"/>
                  <a:ext cx="155531" cy="131565"/>
                </a:xfrm>
                <a:custGeom>
                  <a:avLst/>
                  <a:gdLst/>
                  <a:ahLst/>
                  <a:cxnLst/>
                  <a:rect l="l" t="t" r="r" b="b"/>
                  <a:pathLst>
                    <a:path w="2226" h="1883" extrusionOk="0">
                      <a:moveTo>
                        <a:pt x="1799" y="0"/>
                      </a:moveTo>
                      <a:cubicBezTo>
                        <a:pt x="1782" y="0"/>
                        <a:pt x="1768" y="4"/>
                        <a:pt x="1760" y="11"/>
                      </a:cubicBezTo>
                      <a:lnTo>
                        <a:pt x="771" y="1000"/>
                      </a:lnTo>
                      <a:cubicBezTo>
                        <a:pt x="757" y="1007"/>
                        <a:pt x="739" y="1011"/>
                        <a:pt x="722" y="1011"/>
                      </a:cubicBezTo>
                      <a:cubicBezTo>
                        <a:pt x="706" y="1011"/>
                        <a:pt x="691" y="1007"/>
                        <a:pt x="684" y="1000"/>
                      </a:cubicBezTo>
                      <a:lnTo>
                        <a:pt x="451" y="753"/>
                      </a:lnTo>
                      <a:cubicBezTo>
                        <a:pt x="444" y="746"/>
                        <a:pt x="426" y="742"/>
                        <a:pt x="408" y="742"/>
                      </a:cubicBezTo>
                      <a:cubicBezTo>
                        <a:pt x="390" y="742"/>
                        <a:pt x="371" y="746"/>
                        <a:pt x="364" y="753"/>
                      </a:cubicBezTo>
                      <a:lnTo>
                        <a:pt x="15" y="1102"/>
                      </a:lnTo>
                      <a:cubicBezTo>
                        <a:pt x="1" y="1146"/>
                        <a:pt x="1" y="1175"/>
                        <a:pt x="15" y="1189"/>
                      </a:cubicBezTo>
                      <a:lnTo>
                        <a:pt x="670" y="1873"/>
                      </a:lnTo>
                      <a:cubicBezTo>
                        <a:pt x="676" y="1879"/>
                        <a:pt x="689" y="1882"/>
                        <a:pt x="705" y="1882"/>
                      </a:cubicBezTo>
                      <a:cubicBezTo>
                        <a:pt x="727" y="1882"/>
                        <a:pt x="754" y="1875"/>
                        <a:pt x="771" y="1858"/>
                      </a:cubicBezTo>
                      <a:lnTo>
                        <a:pt x="2197" y="447"/>
                      </a:lnTo>
                      <a:cubicBezTo>
                        <a:pt x="2226" y="404"/>
                        <a:pt x="2211" y="375"/>
                        <a:pt x="2197" y="360"/>
                      </a:cubicBezTo>
                      <a:lnTo>
                        <a:pt x="1848" y="11"/>
                      </a:lnTo>
                      <a:cubicBezTo>
                        <a:pt x="1833" y="4"/>
                        <a:pt x="1815" y="0"/>
                        <a:pt x="1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3486398" y="1681385"/>
                  <a:ext cx="164614" cy="126535"/>
                </a:xfrm>
                <a:custGeom>
                  <a:avLst/>
                  <a:gdLst/>
                  <a:ahLst/>
                  <a:cxnLst/>
                  <a:rect l="l" t="t" r="r" b="b"/>
                  <a:pathLst>
                    <a:path w="2356" h="1811" extrusionOk="0">
                      <a:moveTo>
                        <a:pt x="130" y="1"/>
                      </a:moveTo>
                      <a:lnTo>
                        <a:pt x="130" y="1"/>
                      </a:lnTo>
                      <a:cubicBezTo>
                        <a:pt x="130" y="1"/>
                        <a:pt x="1" y="1810"/>
                        <a:pt x="1802" y="1810"/>
                      </a:cubicBezTo>
                      <a:cubicBezTo>
                        <a:pt x="1911" y="1810"/>
                        <a:pt x="2028" y="1804"/>
                        <a:pt x="2152" y="1789"/>
                      </a:cubicBezTo>
                      <a:cubicBezTo>
                        <a:pt x="2152" y="1789"/>
                        <a:pt x="2355" y="30"/>
                        <a:pt x="13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6256649" y="1997405"/>
                  <a:ext cx="203112" cy="159094"/>
                </a:xfrm>
                <a:custGeom>
                  <a:avLst/>
                  <a:gdLst/>
                  <a:ahLst/>
                  <a:cxnLst/>
                  <a:rect l="l" t="t" r="r" b="b"/>
                  <a:pathLst>
                    <a:path w="2907" h="2277" extrusionOk="0">
                      <a:moveTo>
                        <a:pt x="157" y="1"/>
                      </a:moveTo>
                      <a:cubicBezTo>
                        <a:pt x="157" y="1"/>
                        <a:pt x="0" y="2276"/>
                        <a:pt x="2266" y="2276"/>
                      </a:cubicBezTo>
                      <a:cubicBezTo>
                        <a:pt x="2389" y="2276"/>
                        <a:pt x="2520" y="2269"/>
                        <a:pt x="2659" y="2255"/>
                      </a:cubicBezTo>
                      <a:cubicBezTo>
                        <a:pt x="2659" y="2241"/>
                        <a:pt x="2906" y="30"/>
                        <a:pt x="15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6100980" y="1088962"/>
                  <a:ext cx="311970" cy="313018"/>
                </a:xfrm>
                <a:custGeom>
                  <a:avLst/>
                  <a:gdLst/>
                  <a:ahLst/>
                  <a:cxnLst/>
                  <a:rect l="l" t="t" r="r" b="b"/>
                  <a:pathLst>
                    <a:path w="4465" h="4480" extrusionOk="0">
                      <a:moveTo>
                        <a:pt x="2225" y="0"/>
                      </a:moveTo>
                      <a:cubicBezTo>
                        <a:pt x="1004" y="0"/>
                        <a:pt x="0" y="1004"/>
                        <a:pt x="0" y="2240"/>
                      </a:cubicBezTo>
                      <a:cubicBezTo>
                        <a:pt x="0" y="3476"/>
                        <a:pt x="1004" y="4480"/>
                        <a:pt x="2225" y="4480"/>
                      </a:cubicBezTo>
                      <a:cubicBezTo>
                        <a:pt x="3461" y="4480"/>
                        <a:pt x="4465" y="3476"/>
                        <a:pt x="4465" y="2240"/>
                      </a:cubicBezTo>
                      <a:cubicBezTo>
                        <a:pt x="4465" y="1004"/>
                        <a:pt x="3461" y="0"/>
                        <a:pt x="222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6208649" y="1195653"/>
                  <a:ext cx="95582" cy="94604"/>
                </a:xfrm>
                <a:custGeom>
                  <a:avLst/>
                  <a:gdLst/>
                  <a:ahLst/>
                  <a:cxnLst/>
                  <a:rect l="l" t="t" r="r" b="b"/>
                  <a:pathLst>
                    <a:path w="1368" h="1354" extrusionOk="0">
                      <a:moveTo>
                        <a:pt x="670" y="160"/>
                      </a:moveTo>
                      <a:cubicBezTo>
                        <a:pt x="961" y="160"/>
                        <a:pt x="1179" y="408"/>
                        <a:pt x="1179" y="670"/>
                      </a:cubicBezTo>
                      <a:cubicBezTo>
                        <a:pt x="1179" y="960"/>
                        <a:pt x="946" y="1179"/>
                        <a:pt x="670" y="1179"/>
                      </a:cubicBezTo>
                      <a:cubicBezTo>
                        <a:pt x="408" y="1179"/>
                        <a:pt x="161" y="960"/>
                        <a:pt x="161" y="670"/>
                      </a:cubicBezTo>
                      <a:cubicBezTo>
                        <a:pt x="161" y="379"/>
                        <a:pt x="408" y="160"/>
                        <a:pt x="670" y="160"/>
                      </a:cubicBezTo>
                      <a:close/>
                      <a:moveTo>
                        <a:pt x="684" y="1"/>
                      </a:moveTo>
                      <a:cubicBezTo>
                        <a:pt x="306" y="1"/>
                        <a:pt x="15" y="306"/>
                        <a:pt x="15" y="670"/>
                      </a:cubicBezTo>
                      <a:cubicBezTo>
                        <a:pt x="1" y="1062"/>
                        <a:pt x="306" y="1353"/>
                        <a:pt x="684" y="1353"/>
                      </a:cubicBezTo>
                      <a:cubicBezTo>
                        <a:pt x="1077" y="1353"/>
                        <a:pt x="1368" y="1033"/>
                        <a:pt x="1368" y="670"/>
                      </a:cubicBezTo>
                      <a:cubicBezTo>
                        <a:pt x="1368" y="291"/>
                        <a:pt x="1048" y="1"/>
                        <a:pt x="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6178186" y="1165190"/>
                  <a:ext cx="157557" cy="156509"/>
                </a:xfrm>
                <a:custGeom>
                  <a:avLst/>
                  <a:gdLst/>
                  <a:ahLst/>
                  <a:cxnLst/>
                  <a:rect l="l" t="t" r="r" b="b"/>
                  <a:pathLst>
                    <a:path w="2255" h="2240" extrusionOk="0">
                      <a:moveTo>
                        <a:pt x="1804" y="160"/>
                      </a:moveTo>
                      <a:cubicBezTo>
                        <a:pt x="1964" y="160"/>
                        <a:pt x="2095" y="291"/>
                        <a:pt x="2095" y="451"/>
                      </a:cubicBezTo>
                      <a:lnTo>
                        <a:pt x="2095" y="1789"/>
                      </a:lnTo>
                      <a:cubicBezTo>
                        <a:pt x="2095" y="1949"/>
                        <a:pt x="1964" y="2080"/>
                        <a:pt x="1804" y="2080"/>
                      </a:cubicBezTo>
                      <a:lnTo>
                        <a:pt x="451" y="2080"/>
                      </a:lnTo>
                      <a:cubicBezTo>
                        <a:pt x="291" y="2080"/>
                        <a:pt x="160" y="1949"/>
                        <a:pt x="160" y="1789"/>
                      </a:cubicBezTo>
                      <a:lnTo>
                        <a:pt x="160" y="451"/>
                      </a:lnTo>
                      <a:cubicBezTo>
                        <a:pt x="160" y="291"/>
                        <a:pt x="291" y="160"/>
                        <a:pt x="451" y="160"/>
                      </a:cubicBezTo>
                      <a:close/>
                      <a:moveTo>
                        <a:pt x="451" y="0"/>
                      </a:moveTo>
                      <a:cubicBezTo>
                        <a:pt x="204" y="0"/>
                        <a:pt x="0" y="204"/>
                        <a:pt x="0" y="451"/>
                      </a:cubicBezTo>
                      <a:lnTo>
                        <a:pt x="0" y="1789"/>
                      </a:lnTo>
                      <a:cubicBezTo>
                        <a:pt x="0" y="2036"/>
                        <a:pt x="204" y="2240"/>
                        <a:pt x="451" y="2240"/>
                      </a:cubicBezTo>
                      <a:lnTo>
                        <a:pt x="1804" y="2240"/>
                      </a:lnTo>
                      <a:cubicBezTo>
                        <a:pt x="2051" y="2240"/>
                        <a:pt x="2255" y="2036"/>
                        <a:pt x="2255" y="1789"/>
                      </a:cubicBezTo>
                      <a:lnTo>
                        <a:pt x="2255" y="451"/>
                      </a:lnTo>
                      <a:cubicBezTo>
                        <a:pt x="2255" y="204"/>
                        <a:pt x="2051"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5867197" y="1959815"/>
                  <a:ext cx="388268" cy="389246"/>
                </a:xfrm>
                <a:custGeom>
                  <a:avLst/>
                  <a:gdLst/>
                  <a:ahLst/>
                  <a:cxnLst/>
                  <a:rect l="l" t="t" r="r" b="b"/>
                  <a:pathLst>
                    <a:path w="5557" h="5571" extrusionOk="0">
                      <a:moveTo>
                        <a:pt x="2779" y="1"/>
                      </a:moveTo>
                      <a:cubicBezTo>
                        <a:pt x="1237" y="1"/>
                        <a:pt x="1" y="1251"/>
                        <a:pt x="1" y="2793"/>
                      </a:cubicBezTo>
                      <a:cubicBezTo>
                        <a:pt x="1" y="4320"/>
                        <a:pt x="1237" y="5571"/>
                        <a:pt x="2779" y="5571"/>
                      </a:cubicBezTo>
                      <a:cubicBezTo>
                        <a:pt x="4320" y="5571"/>
                        <a:pt x="5557" y="4320"/>
                        <a:pt x="5557" y="2793"/>
                      </a:cubicBezTo>
                      <a:cubicBezTo>
                        <a:pt x="5557" y="1251"/>
                        <a:pt x="4320" y="1"/>
                        <a:pt x="277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5962778" y="2039047"/>
                  <a:ext cx="190046" cy="204370"/>
                </a:xfrm>
                <a:custGeom>
                  <a:avLst/>
                  <a:gdLst/>
                  <a:ahLst/>
                  <a:cxnLst/>
                  <a:rect l="l" t="t" r="r" b="b"/>
                  <a:pathLst>
                    <a:path w="2720" h="2925" extrusionOk="0">
                      <a:moveTo>
                        <a:pt x="1326" y="1"/>
                      </a:moveTo>
                      <a:cubicBezTo>
                        <a:pt x="945" y="1"/>
                        <a:pt x="625" y="301"/>
                        <a:pt x="611" y="699"/>
                      </a:cubicBezTo>
                      <a:lnTo>
                        <a:pt x="611" y="801"/>
                      </a:lnTo>
                      <a:cubicBezTo>
                        <a:pt x="611" y="1106"/>
                        <a:pt x="814" y="1383"/>
                        <a:pt x="1105" y="1514"/>
                      </a:cubicBezTo>
                      <a:cubicBezTo>
                        <a:pt x="0" y="1732"/>
                        <a:pt x="102" y="2924"/>
                        <a:pt x="102" y="2924"/>
                      </a:cubicBezTo>
                      <a:lnTo>
                        <a:pt x="2720" y="2837"/>
                      </a:lnTo>
                      <a:cubicBezTo>
                        <a:pt x="2705" y="2823"/>
                        <a:pt x="2705" y="1601"/>
                        <a:pt x="1614" y="1470"/>
                      </a:cubicBezTo>
                      <a:cubicBezTo>
                        <a:pt x="1891" y="1354"/>
                        <a:pt x="2065" y="1063"/>
                        <a:pt x="2051" y="743"/>
                      </a:cubicBezTo>
                      <a:cubicBezTo>
                        <a:pt x="2065" y="350"/>
                        <a:pt x="1760" y="16"/>
                        <a:pt x="1353" y="1"/>
                      </a:cubicBezTo>
                      <a:cubicBezTo>
                        <a:pt x="1344" y="1"/>
                        <a:pt x="1335" y="1"/>
                        <a:pt x="1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4148830" y="2257319"/>
                  <a:ext cx="365909" cy="339987"/>
                </a:xfrm>
                <a:custGeom>
                  <a:avLst/>
                  <a:gdLst/>
                  <a:ahLst/>
                  <a:cxnLst/>
                  <a:rect l="l" t="t" r="r" b="b"/>
                  <a:pathLst>
                    <a:path w="5237" h="4866" extrusionOk="0">
                      <a:moveTo>
                        <a:pt x="2612" y="1"/>
                      </a:moveTo>
                      <a:cubicBezTo>
                        <a:pt x="1432" y="1"/>
                        <a:pt x="401" y="850"/>
                        <a:pt x="205" y="2040"/>
                      </a:cubicBezTo>
                      <a:cubicBezTo>
                        <a:pt x="1" y="3364"/>
                        <a:pt x="903" y="4614"/>
                        <a:pt x="2226" y="4833"/>
                      </a:cubicBezTo>
                      <a:cubicBezTo>
                        <a:pt x="2359" y="4855"/>
                        <a:pt x="2492" y="4865"/>
                        <a:pt x="2622" y="4865"/>
                      </a:cubicBezTo>
                      <a:cubicBezTo>
                        <a:pt x="3791" y="4865"/>
                        <a:pt x="4822" y="4016"/>
                        <a:pt x="5019" y="2826"/>
                      </a:cubicBezTo>
                      <a:cubicBezTo>
                        <a:pt x="5237" y="1487"/>
                        <a:pt x="4335" y="237"/>
                        <a:pt x="3012" y="33"/>
                      </a:cubicBezTo>
                      <a:cubicBezTo>
                        <a:pt x="2877" y="11"/>
                        <a:pt x="2743" y="1"/>
                        <a:pt x="2612"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4245389" y="2355136"/>
                  <a:ext cx="179915" cy="147426"/>
                </a:xfrm>
                <a:custGeom>
                  <a:avLst/>
                  <a:gdLst/>
                  <a:ahLst/>
                  <a:cxnLst/>
                  <a:rect l="l" t="t" r="r" b="b"/>
                  <a:pathLst>
                    <a:path w="2575" h="2110" extrusionOk="0">
                      <a:moveTo>
                        <a:pt x="1746" y="0"/>
                      </a:moveTo>
                      <a:cubicBezTo>
                        <a:pt x="1455" y="0"/>
                        <a:pt x="1208" y="247"/>
                        <a:pt x="1208" y="538"/>
                      </a:cubicBezTo>
                      <a:cubicBezTo>
                        <a:pt x="1208" y="567"/>
                        <a:pt x="1208" y="611"/>
                        <a:pt x="1237" y="655"/>
                      </a:cubicBezTo>
                      <a:cubicBezTo>
                        <a:pt x="815" y="640"/>
                        <a:pt x="408" y="437"/>
                        <a:pt x="146" y="117"/>
                      </a:cubicBezTo>
                      <a:lnTo>
                        <a:pt x="146" y="117"/>
                      </a:lnTo>
                      <a:cubicBezTo>
                        <a:pt x="1" y="349"/>
                        <a:pt x="59" y="655"/>
                        <a:pt x="306" y="800"/>
                      </a:cubicBezTo>
                      <a:cubicBezTo>
                        <a:pt x="233" y="800"/>
                        <a:pt x="146" y="786"/>
                        <a:pt x="88" y="757"/>
                      </a:cubicBezTo>
                      <a:lnTo>
                        <a:pt x="88" y="757"/>
                      </a:lnTo>
                      <a:cubicBezTo>
                        <a:pt x="88" y="829"/>
                        <a:pt x="102" y="873"/>
                        <a:pt x="117" y="946"/>
                      </a:cubicBezTo>
                      <a:cubicBezTo>
                        <a:pt x="190" y="1120"/>
                        <a:pt x="335" y="1236"/>
                        <a:pt x="524" y="1280"/>
                      </a:cubicBezTo>
                      <a:cubicBezTo>
                        <a:pt x="466" y="1295"/>
                        <a:pt x="437" y="1295"/>
                        <a:pt x="379" y="1295"/>
                      </a:cubicBezTo>
                      <a:lnTo>
                        <a:pt x="292" y="1295"/>
                      </a:lnTo>
                      <a:cubicBezTo>
                        <a:pt x="364" y="1498"/>
                        <a:pt x="553" y="1644"/>
                        <a:pt x="771" y="1658"/>
                      </a:cubicBezTo>
                      <a:cubicBezTo>
                        <a:pt x="597" y="1804"/>
                        <a:pt x="364" y="1876"/>
                        <a:pt x="117" y="1876"/>
                      </a:cubicBezTo>
                      <a:lnTo>
                        <a:pt x="1" y="1876"/>
                      </a:lnTo>
                      <a:cubicBezTo>
                        <a:pt x="233" y="2022"/>
                        <a:pt x="524" y="2109"/>
                        <a:pt x="815" y="2109"/>
                      </a:cubicBezTo>
                      <a:cubicBezTo>
                        <a:pt x="1179" y="2109"/>
                        <a:pt x="1542" y="2007"/>
                        <a:pt x="1819" y="1746"/>
                      </a:cubicBezTo>
                      <a:cubicBezTo>
                        <a:pt x="2051" y="1527"/>
                        <a:pt x="2226" y="1266"/>
                        <a:pt x="2284" y="931"/>
                      </a:cubicBezTo>
                      <a:cubicBezTo>
                        <a:pt x="2299" y="829"/>
                        <a:pt x="2328" y="713"/>
                        <a:pt x="2328" y="626"/>
                      </a:cubicBezTo>
                      <a:lnTo>
                        <a:pt x="2328" y="553"/>
                      </a:lnTo>
                      <a:cubicBezTo>
                        <a:pt x="2415" y="480"/>
                        <a:pt x="2502" y="407"/>
                        <a:pt x="2575" y="291"/>
                      </a:cubicBezTo>
                      <a:cubicBezTo>
                        <a:pt x="2532" y="270"/>
                        <a:pt x="2521" y="256"/>
                        <a:pt x="2512" y="256"/>
                      </a:cubicBezTo>
                      <a:cubicBezTo>
                        <a:pt x="2509" y="256"/>
                        <a:pt x="2506" y="258"/>
                        <a:pt x="2502" y="262"/>
                      </a:cubicBezTo>
                      <a:cubicBezTo>
                        <a:pt x="2415" y="291"/>
                        <a:pt x="2328" y="306"/>
                        <a:pt x="2226" y="335"/>
                      </a:cubicBezTo>
                      <a:cubicBezTo>
                        <a:pt x="2342" y="277"/>
                        <a:pt x="2415" y="175"/>
                        <a:pt x="2444" y="58"/>
                      </a:cubicBezTo>
                      <a:lnTo>
                        <a:pt x="2444" y="44"/>
                      </a:lnTo>
                      <a:cubicBezTo>
                        <a:pt x="2357" y="87"/>
                        <a:pt x="2255" y="131"/>
                        <a:pt x="2124" y="175"/>
                      </a:cubicBezTo>
                      <a:cubicBezTo>
                        <a:pt x="2008" y="58"/>
                        <a:pt x="1891" y="0"/>
                        <a:pt x="1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3262746" y="3390601"/>
                  <a:ext cx="551833" cy="940031"/>
                </a:xfrm>
                <a:custGeom>
                  <a:avLst/>
                  <a:gdLst/>
                  <a:ahLst/>
                  <a:cxnLst/>
                  <a:rect l="l" t="t" r="r" b="b"/>
                  <a:pathLst>
                    <a:path w="7898" h="13454" extrusionOk="0">
                      <a:moveTo>
                        <a:pt x="4407" y="1"/>
                      </a:moveTo>
                      <a:cubicBezTo>
                        <a:pt x="4407" y="1"/>
                        <a:pt x="5091" y="3680"/>
                        <a:pt x="4960" y="5687"/>
                      </a:cubicBezTo>
                      <a:cubicBezTo>
                        <a:pt x="4844" y="7709"/>
                        <a:pt x="3433" y="8509"/>
                        <a:pt x="2619" y="9352"/>
                      </a:cubicBezTo>
                      <a:cubicBezTo>
                        <a:pt x="1819" y="10152"/>
                        <a:pt x="1" y="11708"/>
                        <a:pt x="1" y="11708"/>
                      </a:cubicBezTo>
                      <a:lnTo>
                        <a:pt x="1644" y="13454"/>
                      </a:lnTo>
                      <a:cubicBezTo>
                        <a:pt x="1644" y="13454"/>
                        <a:pt x="6807" y="9731"/>
                        <a:pt x="7331" y="7331"/>
                      </a:cubicBezTo>
                      <a:cubicBezTo>
                        <a:pt x="7723" y="5484"/>
                        <a:pt x="7898" y="2211"/>
                        <a:pt x="7898" y="2211"/>
                      </a:cubicBezTo>
                      <a:lnTo>
                        <a:pt x="4407"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3532023" y="3197552"/>
                  <a:ext cx="701285" cy="1239773"/>
                </a:xfrm>
                <a:custGeom>
                  <a:avLst/>
                  <a:gdLst/>
                  <a:ahLst/>
                  <a:cxnLst/>
                  <a:rect l="l" t="t" r="r" b="b"/>
                  <a:pathLst>
                    <a:path w="10037" h="17744" extrusionOk="0">
                      <a:moveTo>
                        <a:pt x="626" y="0"/>
                      </a:moveTo>
                      <a:cubicBezTo>
                        <a:pt x="568" y="0"/>
                        <a:pt x="1" y="1658"/>
                        <a:pt x="553" y="2764"/>
                      </a:cubicBezTo>
                      <a:cubicBezTo>
                        <a:pt x="597" y="2880"/>
                        <a:pt x="1019" y="3476"/>
                        <a:pt x="1019" y="3476"/>
                      </a:cubicBezTo>
                      <a:cubicBezTo>
                        <a:pt x="2517" y="5236"/>
                        <a:pt x="4480" y="8988"/>
                        <a:pt x="4669" y="9541"/>
                      </a:cubicBezTo>
                      <a:cubicBezTo>
                        <a:pt x="5251" y="11170"/>
                        <a:pt x="7607" y="17744"/>
                        <a:pt x="7607" y="17744"/>
                      </a:cubicBezTo>
                      <a:lnTo>
                        <a:pt x="10036" y="16711"/>
                      </a:lnTo>
                      <a:lnTo>
                        <a:pt x="7549" y="8581"/>
                      </a:lnTo>
                      <a:lnTo>
                        <a:pt x="4306" y="1367"/>
                      </a:lnTo>
                      <a:lnTo>
                        <a:pt x="62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3828758" y="3659877"/>
                  <a:ext cx="132194" cy="76508"/>
                </a:xfrm>
                <a:custGeom>
                  <a:avLst/>
                  <a:gdLst/>
                  <a:ahLst/>
                  <a:cxnLst/>
                  <a:rect l="l" t="t" r="r" b="b"/>
                  <a:pathLst>
                    <a:path w="1892" h="1095" extrusionOk="0">
                      <a:moveTo>
                        <a:pt x="1484" y="1"/>
                      </a:moveTo>
                      <a:lnTo>
                        <a:pt x="1" y="437"/>
                      </a:lnTo>
                      <a:cubicBezTo>
                        <a:pt x="1" y="437"/>
                        <a:pt x="135" y="1095"/>
                        <a:pt x="210" y="1095"/>
                      </a:cubicBezTo>
                      <a:cubicBezTo>
                        <a:pt x="213" y="1095"/>
                        <a:pt x="216" y="1094"/>
                        <a:pt x="219" y="1092"/>
                      </a:cubicBezTo>
                      <a:cubicBezTo>
                        <a:pt x="437" y="961"/>
                        <a:pt x="1891" y="437"/>
                        <a:pt x="1891" y="437"/>
                      </a:cubicBezTo>
                      <a:lnTo>
                        <a:pt x="1484"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3859221" y="3695441"/>
                  <a:ext cx="118989" cy="107949"/>
                </a:xfrm>
                <a:custGeom>
                  <a:avLst/>
                  <a:gdLst/>
                  <a:ahLst/>
                  <a:cxnLst/>
                  <a:rect l="l" t="t" r="r" b="b"/>
                  <a:pathLst>
                    <a:path w="1703" h="1545" extrusionOk="0">
                      <a:moveTo>
                        <a:pt x="1266" y="1"/>
                      </a:moveTo>
                      <a:lnTo>
                        <a:pt x="1" y="481"/>
                      </a:lnTo>
                      <a:cubicBezTo>
                        <a:pt x="1" y="481"/>
                        <a:pt x="250" y="1545"/>
                        <a:pt x="585" y="1545"/>
                      </a:cubicBezTo>
                      <a:cubicBezTo>
                        <a:pt x="594" y="1545"/>
                        <a:pt x="603" y="1544"/>
                        <a:pt x="612" y="1542"/>
                      </a:cubicBezTo>
                      <a:cubicBezTo>
                        <a:pt x="961" y="1499"/>
                        <a:pt x="1703" y="1106"/>
                        <a:pt x="1703" y="1106"/>
                      </a:cubicBez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3859221" y="3695441"/>
                  <a:ext cx="91530" cy="40734"/>
                </a:xfrm>
                <a:custGeom>
                  <a:avLst/>
                  <a:gdLst/>
                  <a:ahLst/>
                  <a:cxnLst/>
                  <a:rect l="l" t="t" r="r" b="b"/>
                  <a:pathLst>
                    <a:path w="1310" h="583" extrusionOk="0">
                      <a:moveTo>
                        <a:pt x="1266" y="1"/>
                      </a:moveTo>
                      <a:lnTo>
                        <a:pt x="1" y="481"/>
                      </a:lnTo>
                      <a:lnTo>
                        <a:pt x="30" y="583"/>
                      </a:lnTo>
                      <a:lnTo>
                        <a:pt x="1310" y="73"/>
                      </a:ln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3696635" y="3293063"/>
                  <a:ext cx="10271" cy="24454"/>
                </a:xfrm>
                <a:custGeom>
                  <a:avLst/>
                  <a:gdLst/>
                  <a:ahLst/>
                  <a:cxnLst/>
                  <a:rect l="l" t="t" r="r" b="b"/>
                  <a:pathLst>
                    <a:path w="147" h="350" extrusionOk="0">
                      <a:moveTo>
                        <a:pt x="15" y="0"/>
                      </a:moveTo>
                      <a:cubicBezTo>
                        <a:pt x="1" y="0"/>
                        <a:pt x="1" y="88"/>
                        <a:pt x="30" y="175"/>
                      </a:cubicBezTo>
                      <a:cubicBezTo>
                        <a:pt x="74" y="277"/>
                        <a:pt x="103" y="349"/>
                        <a:pt x="117" y="349"/>
                      </a:cubicBezTo>
                      <a:cubicBezTo>
                        <a:pt x="146" y="349"/>
                        <a:pt x="146" y="248"/>
                        <a:pt x="103" y="160"/>
                      </a:cubicBezTo>
                      <a:cubicBezTo>
                        <a:pt x="74"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3712915" y="3339806"/>
                  <a:ext cx="11249" cy="24454"/>
                </a:xfrm>
                <a:custGeom>
                  <a:avLst/>
                  <a:gdLst/>
                  <a:ahLst/>
                  <a:cxnLst/>
                  <a:rect l="l" t="t" r="r" b="b"/>
                  <a:pathLst>
                    <a:path w="161" h="350" extrusionOk="0">
                      <a:moveTo>
                        <a:pt x="15" y="0"/>
                      </a:moveTo>
                      <a:lnTo>
                        <a:pt x="15" y="0"/>
                      </a:lnTo>
                      <a:cubicBezTo>
                        <a:pt x="1" y="15"/>
                        <a:pt x="15" y="73"/>
                        <a:pt x="44" y="189"/>
                      </a:cubicBezTo>
                      <a:cubicBezTo>
                        <a:pt x="88" y="291"/>
                        <a:pt x="131" y="349"/>
                        <a:pt x="146" y="349"/>
                      </a:cubicBezTo>
                      <a:cubicBezTo>
                        <a:pt x="161" y="335"/>
                        <a:pt x="146" y="262"/>
                        <a:pt x="102" y="160"/>
                      </a:cubicBezTo>
                      <a:cubicBezTo>
                        <a:pt x="73"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3732199" y="3386548"/>
                  <a:ext cx="11249" cy="23406"/>
                </a:xfrm>
                <a:custGeom>
                  <a:avLst/>
                  <a:gdLst/>
                  <a:ahLst/>
                  <a:cxnLst/>
                  <a:rect l="l" t="t" r="r" b="b"/>
                  <a:pathLst>
                    <a:path w="161" h="335" extrusionOk="0">
                      <a:moveTo>
                        <a:pt x="15" y="0"/>
                      </a:moveTo>
                      <a:cubicBezTo>
                        <a:pt x="1" y="29"/>
                        <a:pt x="15" y="102"/>
                        <a:pt x="45" y="189"/>
                      </a:cubicBezTo>
                      <a:cubicBezTo>
                        <a:pt x="88" y="277"/>
                        <a:pt x="117" y="335"/>
                        <a:pt x="132" y="335"/>
                      </a:cubicBezTo>
                      <a:cubicBezTo>
                        <a:pt x="161" y="320"/>
                        <a:pt x="132" y="248"/>
                        <a:pt x="103" y="146"/>
                      </a:cubicBezTo>
                      <a:cubicBezTo>
                        <a:pt x="59" y="59"/>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3749526" y="3431265"/>
                  <a:ext cx="14253" cy="23406"/>
                </a:xfrm>
                <a:custGeom>
                  <a:avLst/>
                  <a:gdLst/>
                  <a:ahLst/>
                  <a:cxnLst/>
                  <a:rect l="l" t="t" r="r" b="b"/>
                  <a:pathLst>
                    <a:path w="204" h="335" extrusionOk="0">
                      <a:moveTo>
                        <a:pt x="15" y="0"/>
                      </a:moveTo>
                      <a:cubicBezTo>
                        <a:pt x="0" y="15"/>
                        <a:pt x="44" y="88"/>
                        <a:pt x="73" y="189"/>
                      </a:cubicBezTo>
                      <a:cubicBezTo>
                        <a:pt x="131" y="277"/>
                        <a:pt x="160" y="335"/>
                        <a:pt x="189" y="335"/>
                      </a:cubicBezTo>
                      <a:cubicBezTo>
                        <a:pt x="204" y="335"/>
                        <a:pt x="189" y="262"/>
                        <a:pt x="131" y="146"/>
                      </a:cubicBezTo>
                      <a:cubicBezTo>
                        <a:pt x="73" y="58"/>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3772863" y="3476959"/>
                  <a:ext cx="13275" cy="21450"/>
                </a:xfrm>
                <a:custGeom>
                  <a:avLst/>
                  <a:gdLst/>
                  <a:ahLst/>
                  <a:cxnLst/>
                  <a:rect l="l" t="t" r="r" b="b"/>
                  <a:pathLst>
                    <a:path w="190" h="307" extrusionOk="0">
                      <a:moveTo>
                        <a:pt x="15" y="1"/>
                      </a:moveTo>
                      <a:cubicBezTo>
                        <a:pt x="1" y="1"/>
                        <a:pt x="15" y="74"/>
                        <a:pt x="73" y="161"/>
                      </a:cubicBezTo>
                      <a:cubicBezTo>
                        <a:pt x="117" y="263"/>
                        <a:pt x="161" y="306"/>
                        <a:pt x="175" y="306"/>
                      </a:cubicBezTo>
                      <a:cubicBezTo>
                        <a:pt x="190" y="306"/>
                        <a:pt x="161" y="234"/>
                        <a:pt x="117" y="146"/>
                      </a:cubicBezTo>
                      <a:cubicBezTo>
                        <a:pt x="88" y="59"/>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3795221" y="3521676"/>
                  <a:ext cx="14323" cy="21450"/>
                </a:xfrm>
                <a:custGeom>
                  <a:avLst/>
                  <a:gdLst/>
                  <a:ahLst/>
                  <a:cxnLst/>
                  <a:rect l="l" t="t" r="r" b="b"/>
                  <a:pathLst>
                    <a:path w="205" h="307" extrusionOk="0">
                      <a:moveTo>
                        <a:pt x="15" y="1"/>
                      </a:moveTo>
                      <a:cubicBezTo>
                        <a:pt x="1" y="1"/>
                        <a:pt x="15" y="73"/>
                        <a:pt x="73" y="161"/>
                      </a:cubicBezTo>
                      <a:cubicBezTo>
                        <a:pt x="102" y="248"/>
                        <a:pt x="161" y="306"/>
                        <a:pt x="190" y="306"/>
                      </a:cubicBezTo>
                      <a:cubicBezTo>
                        <a:pt x="204" y="292"/>
                        <a:pt x="161" y="233"/>
                        <a:pt x="132" y="146"/>
                      </a:cubicBezTo>
                      <a:cubicBezTo>
                        <a:pt x="88" y="59"/>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3817579" y="3564366"/>
                  <a:ext cx="16350" cy="22428"/>
                </a:xfrm>
                <a:custGeom>
                  <a:avLst/>
                  <a:gdLst/>
                  <a:ahLst/>
                  <a:cxnLst/>
                  <a:rect l="l" t="t" r="r" b="b"/>
                  <a:pathLst>
                    <a:path w="234" h="321" extrusionOk="0">
                      <a:moveTo>
                        <a:pt x="30" y="1"/>
                      </a:moveTo>
                      <a:cubicBezTo>
                        <a:pt x="1" y="1"/>
                        <a:pt x="30" y="73"/>
                        <a:pt x="88" y="175"/>
                      </a:cubicBezTo>
                      <a:cubicBezTo>
                        <a:pt x="132" y="262"/>
                        <a:pt x="190" y="321"/>
                        <a:pt x="204" y="321"/>
                      </a:cubicBezTo>
                      <a:cubicBezTo>
                        <a:pt x="233" y="291"/>
                        <a:pt x="204" y="219"/>
                        <a:pt x="161" y="146"/>
                      </a:cubicBezTo>
                      <a:cubicBezTo>
                        <a:pt x="102"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3843011" y="3608034"/>
                  <a:ext cx="14253" cy="21450"/>
                </a:xfrm>
                <a:custGeom>
                  <a:avLst/>
                  <a:gdLst/>
                  <a:ahLst/>
                  <a:cxnLst/>
                  <a:rect l="l" t="t" r="r" b="b"/>
                  <a:pathLst>
                    <a:path w="204" h="307" extrusionOk="0">
                      <a:moveTo>
                        <a:pt x="29" y="1"/>
                      </a:moveTo>
                      <a:cubicBezTo>
                        <a:pt x="0" y="1"/>
                        <a:pt x="29" y="74"/>
                        <a:pt x="87" y="161"/>
                      </a:cubicBezTo>
                      <a:cubicBezTo>
                        <a:pt x="131" y="248"/>
                        <a:pt x="189" y="306"/>
                        <a:pt x="204" y="306"/>
                      </a:cubicBezTo>
                      <a:cubicBezTo>
                        <a:pt x="204" y="292"/>
                        <a:pt x="189" y="219"/>
                        <a:pt x="160" y="146"/>
                      </a:cubicBezTo>
                      <a:cubicBezTo>
                        <a:pt x="102" y="59"/>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3868374" y="3650725"/>
                  <a:ext cx="13275" cy="20402"/>
                </a:xfrm>
                <a:custGeom>
                  <a:avLst/>
                  <a:gdLst/>
                  <a:ahLst/>
                  <a:cxnLst/>
                  <a:rect l="l" t="t" r="r" b="b"/>
                  <a:pathLst>
                    <a:path w="190" h="292" extrusionOk="0">
                      <a:moveTo>
                        <a:pt x="30" y="1"/>
                      </a:moveTo>
                      <a:lnTo>
                        <a:pt x="30" y="1"/>
                      </a:lnTo>
                      <a:cubicBezTo>
                        <a:pt x="1" y="30"/>
                        <a:pt x="30" y="103"/>
                        <a:pt x="88" y="175"/>
                      </a:cubicBezTo>
                      <a:cubicBezTo>
                        <a:pt x="117" y="248"/>
                        <a:pt x="175" y="292"/>
                        <a:pt x="190" y="292"/>
                      </a:cubicBezTo>
                      <a:cubicBezTo>
                        <a:pt x="190" y="277"/>
                        <a:pt x="175" y="219"/>
                        <a:pt x="132" y="132"/>
                      </a:cubicBezTo>
                      <a:cubicBezTo>
                        <a:pt x="103"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3935449" y="3790952"/>
                  <a:ext cx="11249" cy="24454"/>
                </a:xfrm>
                <a:custGeom>
                  <a:avLst/>
                  <a:gdLst/>
                  <a:ahLst/>
                  <a:cxnLst/>
                  <a:rect l="l" t="t" r="r" b="b"/>
                  <a:pathLst>
                    <a:path w="161" h="350" extrusionOk="0">
                      <a:moveTo>
                        <a:pt x="15" y="1"/>
                      </a:moveTo>
                      <a:lnTo>
                        <a:pt x="15" y="1"/>
                      </a:lnTo>
                      <a:cubicBezTo>
                        <a:pt x="1" y="15"/>
                        <a:pt x="15" y="88"/>
                        <a:pt x="44" y="175"/>
                      </a:cubicBezTo>
                      <a:cubicBezTo>
                        <a:pt x="88" y="277"/>
                        <a:pt x="117" y="350"/>
                        <a:pt x="132" y="350"/>
                      </a:cubicBezTo>
                      <a:cubicBezTo>
                        <a:pt x="161" y="350"/>
                        <a:pt x="132" y="248"/>
                        <a:pt x="103" y="161"/>
                      </a:cubicBezTo>
                      <a:cubicBezTo>
                        <a:pt x="59" y="74"/>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3952706" y="3837695"/>
                  <a:ext cx="10271" cy="24454"/>
                </a:xfrm>
                <a:custGeom>
                  <a:avLst/>
                  <a:gdLst/>
                  <a:ahLst/>
                  <a:cxnLst/>
                  <a:rect l="l" t="t" r="r" b="b"/>
                  <a:pathLst>
                    <a:path w="147" h="350" extrusionOk="0">
                      <a:moveTo>
                        <a:pt x="1" y="1"/>
                      </a:moveTo>
                      <a:cubicBezTo>
                        <a:pt x="1" y="1"/>
                        <a:pt x="1" y="88"/>
                        <a:pt x="45" y="190"/>
                      </a:cubicBezTo>
                      <a:cubicBezTo>
                        <a:pt x="74" y="277"/>
                        <a:pt x="117" y="350"/>
                        <a:pt x="132" y="350"/>
                      </a:cubicBezTo>
                      <a:cubicBezTo>
                        <a:pt x="146" y="350"/>
                        <a:pt x="132" y="263"/>
                        <a:pt x="88"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3968008" y="3884438"/>
                  <a:ext cx="10201" cy="24454"/>
                </a:xfrm>
                <a:custGeom>
                  <a:avLst/>
                  <a:gdLst/>
                  <a:ahLst/>
                  <a:cxnLst/>
                  <a:rect l="l" t="t" r="r" b="b"/>
                  <a:pathLst>
                    <a:path w="146" h="350" extrusionOk="0">
                      <a:moveTo>
                        <a:pt x="0" y="1"/>
                      </a:moveTo>
                      <a:cubicBezTo>
                        <a:pt x="0" y="30"/>
                        <a:pt x="0" y="103"/>
                        <a:pt x="29" y="190"/>
                      </a:cubicBezTo>
                      <a:cubicBezTo>
                        <a:pt x="73" y="277"/>
                        <a:pt x="116" y="350"/>
                        <a:pt x="131" y="350"/>
                      </a:cubicBezTo>
                      <a:cubicBezTo>
                        <a:pt x="146" y="350"/>
                        <a:pt x="146" y="263"/>
                        <a:pt x="87" y="175"/>
                      </a:cubicBezTo>
                      <a:cubicBezTo>
                        <a:pt x="58" y="74"/>
                        <a:pt x="15" y="1"/>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3984217" y="3932228"/>
                  <a:ext cx="10271" cy="23476"/>
                </a:xfrm>
                <a:custGeom>
                  <a:avLst/>
                  <a:gdLst/>
                  <a:ahLst/>
                  <a:cxnLst/>
                  <a:rect l="l" t="t" r="r" b="b"/>
                  <a:pathLst>
                    <a:path w="147" h="336" extrusionOk="0">
                      <a:moveTo>
                        <a:pt x="30" y="1"/>
                      </a:moveTo>
                      <a:cubicBezTo>
                        <a:pt x="1" y="1"/>
                        <a:pt x="1" y="88"/>
                        <a:pt x="44" y="175"/>
                      </a:cubicBezTo>
                      <a:cubicBezTo>
                        <a:pt x="74" y="262"/>
                        <a:pt x="117" y="335"/>
                        <a:pt x="132" y="335"/>
                      </a:cubicBezTo>
                      <a:cubicBezTo>
                        <a:pt x="146" y="335"/>
                        <a:pt x="132" y="248"/>
                        <a:pt x="117" y="161"/>
                      </a:cubicBezTo>
                      <a:cubicBezTo>
                        <a:pt x="74" y="73"/>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3999519" y="3978971"/>
                  <a:ext cx="10201" cy="24454"/>
                </a:xfrm>
                <a:custGeom>
                  <a:avLst/>
                  <a:gdLst/>
                  <a:ahLst/>
                  <a:cxnLst/>
                  <a:rect l="l" t="t" r="r" b="b"/>
                  <a:pathLst>
                    <a:path w="146" h="350" extrusionOk="0">
                      <a:moveTo>
                        <a:pt x="29" y="1"/>
                      </a:moveTo>
                      <a:cubicBezTo>
                        <a:pt x="0" y="1"/>
                        <a:pt x="0" y="88"/>
                        <a:pt x="44" y="175"/>
                      </a:cubicBezTo>
                      <a:cubicBezTo>
                        <a:pt x="73" y="277"/>
                        <a:pt x="116" y="350"/>
                        <a:pt x="131" y="350"/>
                      </a:cubicBezTo>
                      <a:cubicBezTo>
                        <a:pt x="145" y="350"/>
                        <a:pt x="145" y="248"/>
                        <a:pt x="116" y="161"/>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4016777" y="4025714"/>
                  <a:ext cx="10201" cy="24454"/>
                </a:xfrm>
                <a:custGeom>
                  <a:avLst/>
                  <a:gdLst/>
                  <a:ahLst/>
                  <a:cxnLst/>
                  <a:rect l="l" t="t" r="r" b="b"/>
                  <a:pathLst>
                    <a:path w="146" h="350" extrusionOk="0">
                      <a:moveTo>
                        <a:pt x="15" y="1"/>
                      </a:moveTo>
                      <a:cubicBezTo>
                        <a:pt x="0" y="1"/>
                        <a:pt x="0" y="88"/>
                        <a:pt x="29" y="190"/>
                      </a:cubicBezTo>
                      <a:cubicBezTo>
                        <a:pt x="73" y="277"/>
                        <a:pt x="102" y="350"/>
                        <a:pt x="117" y="350"/>
                      </a:cubicBezTo>
                      <a:cubicBezTo>
                        <a:pt x="146" y="350"/>
                        <a:pt x="117" y="262"/>
                        <a:pt x="102" y="161"/>
                      </a:cubicBezTo>
                      <a:cubicBezTo>
                        <a:pt x="73" y="73"/>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4030960" y="4072456"/>
                  <a:ext cx="11249" cy="24454"/>
                </a:xfrm>
                <a:custGeom>
                  <a:avLst/>
                  <a:gdLst/>
                  <a:ahLst/>
                  <a:cxnLst/>
                  <a:rect l="l" t="t" r="r" b="b"/>
                  <a:pathLst>
                    <a:path w="161" h="350" extrusionOk="0">
                      <a:moveTo>
                        <a:pt x="30" y="1"/>
                      </a:moveTo>
                      <a:cubicBezTo>
                        <a:pt x="1" y="1"/>
                        <a:pt x="1" y="102"/>
                        <a:pt x="45" y="190"/>
                      </a:cubicBezTo>
                      <a:cubicBezTo>
                        <a:pt x="88" y="277"/>
                        <a:pt x="117" y="350"/>
                        <a:pt x="132" y="350"/>
                      </a:cubicBezTo>
                      <a:cubicBezTo>
                        <a:pt x="161" y="350"/>
                        <a:pt x="161" y="262"/>
                        <a:pt x="117" y="175"/>
                      </a:cubicBezTo>
                      <a:cubicBezTo>
                        <a:pt x="88" y="73"/>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4046261" y="4120247"/>
                  <a:ext cx="11249" cy="23406"/>
                </a:xfrm>
                <a:custGeom>
                  <a:avLst/>
                  <a:gdLst/>
                  <a:ahLst/>
                  <a:cxnLst/>
                  <a:rect l="l" t="t" r="r" b="b"/>
                  <a:pathLst>
                    <a:path w="161" h="335" extrusionOk="0">
                      <a:moveTo>
                        <a:pt x="29" y="0"/>
                      </a:moveTo>
                      <a:cubicBezTo>
                        <a:pt x="0" y="0"/>
                        <a:pt x="0" y="87"/>
                        <a:pt x="44" y="175"/>
                      </a:cubicBezTo>
                      <a:cubicBezTo>
                        <a:pt x="87" y="262"/>
                        <a:pt x="116" y="335"/>
                        <a:pt x="131" y="335"/>
                      </a:cubicBezTo>
                      <a:cubicBezTo>
                        <a:pt x="160" y="335"/>
                        <a:pt x="131" y="262"/>
                        <a:pt x="116" y="160"/>
                      </a:cubicBezTo>
                      <a:cubicBezTo>
                        <a:pt x="87" y="73"/>
                        <a:pt x="44" y="0"/>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4062471" y="4167968"/>
                  <a:ext cx="8245" cy="24454"/>
                </a:xfrm>
                <a:custGeom>
                  <a:avLst/>
                  <a:gdLst/>
                  <a:ahLst/>
                  <a:cxnLst/>
                  <a:rect l="l" t="t" r="r" b="b"/>
                  <a:pathLst>
                    <a:path w="118" h="350" extrusionOk="0">
                      <a:moveTo>
                        <a:pt x="15" y="1"/>
                      </a:moveTo>
                      <a:cubicBezTo>
                        <a:pt x="1" y="1"/>
                        <a:pt x="1" y="88"/>
                        <a:pt x="30" y="190"/>
                      </a:cubicBezTo>
                      <a:cubicBezTo>
                        <a:pt x="44" y="277"/>
                        <a:pt x="88" y="350"/>
                        <a:pt x="103" y="350"/>
                      </a:cubicBezTo>
                      <a:cubicBezTo>
                        <a:pt x="117" y="335"/>
                        <a:pt x="117" y="263"/>
                        <a:pt x="88" y="161"/>
                      </a:cubicBezTo>
                      <a:cubicBezTo>
                        <a:pt x="73"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4076724" y="4214710"/>
                  <a:ext cx="9223" cy="24454"/>
                </a:xfrm>
                <a:custGeom>
                  <a:avLst/>
                  <a:gdLst/>
                  <a:ahLst/>
                  <a:cxnLst/>
                  <a:rect l="l" t="t" r="r" b="b"/>
                  <a:pathLst>
                    <a:path w="132" h="350" extrusionOk="0">
                      <a:moveTo>
                        <a:pt x="29" y="1"/>
                      </a:moveTo>
                      <a:cubicBezTo>
                        <a:pt x="0" y="1"/>
                        <a:pt x="0" y="103"/>
                        <a:pt x="44" y="190"/>
                      </a:cubicBezTo>
                      <a:cubicBezTo>
                        <a:pt x="59" y="277"/>
                        <a:pt x="102" y="350"/>
                        <a:pt x="117" y="350"/>
                      </a:cubicBezTo>
                      <a:cubicBezTo>
                        <a:pt x="131" y="350"/>
                        <a:pt x="117" y="263"/>
                        <a:pt x="102" y="175"/>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4090908" y="4263479"/>
                  <a:ext cx="9223" cy="24454"/>
                </a:xfrm>
                <a:custGeom>
                  <a:avLst/>
                  <a:gdLst/>
                  <a:ahLst/>
                  <a:cxnLst/>
                  <a:rect l="l" t="t" r="r" b="b"/>
                  <a:pathLst>
                    <a:path w="132" h="350" extrusionOk="0">
                      <a:moveTo>
                        <a:pt x="30" y="1"/>
                      </a:moveTo>
                      <a:cubicBezTo>
                        <a:pt x="1" y="1"/>
                        <a:pt x="30" y="88"/>
                        <a:pt x="45" y="175"/>
                      </a:cubicBezTo>
                      <a:cubicBezTo>
                        <a:pt x="59" y="277"/>
                        <a:pt x="103" y="350"/>
                        <a:pt x="117" y="350"/>
                      </a:cubicBezTo>
                      <a:cubicBezTo>
                        <a:pt x="132" y="321"/>
                        <a:pt x="117" y="248"/>
                        <a:pt x="103" y="161"/>
                      </a:cubicBezTo>
                      <a:cubicBezTo>
                        <a:pt x="74" y="74"/>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4104183" y="4310222"/>
                  <a:ext cx="9153" cy="24454"/>
                </a:xfrm>
                <a:custGeom>
                  <a:avLst/>
                  <a:gdLst/>
                  <a:ahLst/>
                  <a:cxnLst/>
                  <a:rect l="l" t="t" r="r" b="b"/>
                  <a:pathLst>
                    <a:path w="131" h="350" extrusionOk="0">
                      <a:moveTo>
                        <a:pt x="15" y="1"/>
                      </a:moveTo>
                      <a:cubicBezTo>
                        <a:pt x="0" y="1"/>
                        <a:pt x="15" y="88"/>
                        <a:pt x="29" y="190"/>
                      </a:cubicBezTo>
                      <a:cubicBezTo>
                        <a:pt x="58" y="277"/>
                        <a:pt x="87" y="350"/>
                        <a:pt x="102" y="350"/>
                      </a:cubicBezTo>
                      <a:cubicBezTo>
                        <a:pt x="131" y="350"/>
                        <a:pt x="102" y="263"/>
                        <a:pt x="87" y="161"/>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3727168" y="3292015"/>
                  <a:ext cx="64071" cy="76717"/>
                </a:xfrm>
                <a:custGeom>
                  <a:avLst/>
                  <a:gdLst/>
                  <a:ahLst/>
                  <a:cxnLst/>
                  <a:rect l="l" t="t" r="r" b="b"/>
                  <a:pathLst>
                    <a:path w="917" h="1098" extrusionOk="0">
                      <a:moveTo>
                        <a:pt x="887" y="1"/>
                      </a:moveTo>
                      <a:lnTo>
                        <a:pt x="887" y="1"/>
                      </a:lnTo>
                      <a:cubicBezTo>
                        <a:pt x="887" y="15"/>
                        <a:pt x="902" y="88"/>
                        <a:pt x="873" y="233"/>
                      </a:cubicBezTo>
                      <a:cubicBezTo>
                        <a:pt x="829" y="612"/>
                        <a:pt x="582" y="917"/>
                        <a:pt x="218" y="1033"/>
                      </a:cubicBezTo>
                      <a:cubicBezTo>
                        <a:pt x="87" y="1063"/>
                        <a:pt x="0" y="1063"/>
                        <a:pt x="0" y="1092"/>
                      </a:cubicBezTo>
                      <a:cubicBezTo>
                        <a:pt x="20" y="1095"/>
                        <a:pt x="40" y="1097"/>
                        <a:pt x="61" y="1097"/>
                      </a:cubicBezTo>
                      <a:cubicBezTo>
                        <a:pt x="119" y="1097"/>
                        <a:pt x="180" y="1084"/>
                        <a:pt x="233" y="1063"/>
                      </a:cubicBezTo>
                      <a:cubicBezTo>
                        <a:pt x="626" y="975"/>
                        <a:pt x="902" y="626"/>
                        <a:pt x="916" y="233"/>
                      </a:cubicBezTo>
                      <a:cubicBezTo>
                        <a:pt x="916" y="161"/>
                        <a:pt x="916" y="74"/>
                        <a:pt x="887"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3679377" y="3297115"/>
                  <a:ext cx="185016" cy="379115"/>
                </a:xfrm>
                <a:custGeom>
                  <a:avLst/>
                  <a:gdLst/>
                  <a:ahLst/>
                  <a:cxnLst/>
                  <a:rect l="l" t="t" r="r" b="b"/>
                  <a:pathLst>
                    <a:path w="2648" h="5426" extrusionOk="0">
                      <a:moveTo>
                        <a:pt x="1" y="1"/>
                      </a:moveTo>
                      <a:cubicBezTo>
                        <a:pt x="1" y="15"/>
                        <a:pt x="30" y="30"/>
                        <a:pt x="30" y="44"/>
                      </a:cubicBezTo>
                      <a:cubicBezTo>
                        <a:pt x="30" y="30"/>
                        <a:pt x="30" y="15"/>
                        <a:pt x="1" y="1"/>
                      </a:cubicBezTo>
                      <a:close/>
                      <a:moveTo>
                        <a:pt x="30" y="44"/>
                      </a:moveTo>
                      <a:lnTo>
                        <a:pt x="73" y="219"/>
                      </a:lnTo>
                      <a:cubicBezTo>
                        <a:pt x="59" y="146"/>
                        <a:pt x="44" y="88"/>
                        <a:pt x="30" y="44"/>
                      </a:cubicBezTo>
                      <a:close/>
                      <a:moveTo>
                        <a:pt x="73" y="219"/>
                      </a:moveTo>
                      <a:cubicBezTo>
                        <a:pt x="117" y="364"/>
                        <a:pt x="190" y="582"/>
                        <a:pt x="277" y="830"/>
                      </a:cubicBezTo>
                      <a:cubicBezTo>
                        <a:pt x="364" y="1091"/>
                        <a:pt x="495" y="1397"/>
                        <a:pt x="641" y="1717"/>
                      </a:cubicBezTo>
                      <a:cubicBezTo>
                        <a:pt x="786" y="2066"/>
                        <a:pt x="975" y="2415"/>
                        <a:pt x="1150" y="2793"/>
                      </a:cubicBezTo>
                      <a:cubicBezTo>
                        <a:pt x="1528" y="3535"/>
                        <a:pt x="1920" y="4189"/>
                        <a:pt x="2182" y="4669"/>
                      </a:cubicBezTo>
                      <a:lnTo>
                        <a:pt x="2517" y="5236"/>
                      </a:lnTo>
                      <a:lnTo>
                        <a:pt x="2604" y="5382"/>
                      </a:lnTo>
                      <a:cubicBezTo>
                        <a:pt x="2619" y="5396"/>
                        <a:pt x="2619" y="5411"/>
                        <a:pt x="2648" y="5425"/>
                      </a:cubicBezTo>
                      <a:cubicBezTo>
                        <a:pt x="2648" y="5411"/>
                        <a:pt x="2619" y="5396"/>
                        <a:pt x="2589" y="5353"/>
                      </a:cubicBezTo>
                      <a:lnTo>
                        <a:pt x="2502" y="5193"/>
                      </a:lnTo>
                      <a:lnTo>
                        <a:pt x="2182" y="4626"/>
                      </a:lnTo>
                      <a:cubicBezTo>
                        <a:pt x="1935" y="4160"/>
                        <a:pt x="1557" y="3506"/>
                        <a:pt x="1164" y="2764"/>
                      </a:cubicBezTo>
                      <a:cubicBezTo>
                        <a:pt x="990" y="2400"/>
                        <a:pt x="801" y="2037"/>
                        <a:pt x="655" y="1702"/>
                      </a:cubicBezTo>
                      <a:cubicBezTo>
                        <a:pt x="510" y="1382"/>
                        <a:pt x="408" y="1062"/>
                        <a:pt x="292" y="815"/>
                      </a:cubicBezTo>
                      <a:cubicBezTo>
                        <a:pt x="204" y="582"/>
                        <a:pt x="132" y="364"/>
                        <a:pt x="73" y="21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3917143" y="3792001"/>
                  <a:ext cx="194169" cy="617930"/>
                </a:xfrm>
                <a:custGeom>
                  <a:avLst/>
                  <a:gdLst/>
                  <a:ahLst/>
                  <a:cxnLst/>
                  <a:rect l="l" t="t" r="r" b="b"/>
                  <a:pathLst>
                    <a:path w="2779" h="8844" extrusionOk="0">
                      <a:moveTo>
                        <a:pt x="1" y="0"/>
                      </a:moveTo>
                      <a:cubicBezTo>
                        <a:pt x="1" y="44"/>
                        <a:pt x="1" y="59"/>
                        <a:pt x="15" y="88"/>
                      </a:cubicBezTo>
                      <a:cubicBezTo>
                        <a:pt x="59" y="146"/>
                        <a:pt x="74" y="233"/>
                        <a:pt x="117" y="350"/>
                      </a:cubicBezTo>
                      <a:lnTo>
                        <a:pt x="423" y="1295"/>
                      </a:lnTo>
                      <a:cubicBezTo>
                        <a:pt x="699" y="2080"/>
                        <a:pt x="1063" y="3186"/>
                        <a:pt x="1426" y="4407"/>
                      </a:cubicBezTo>
                      <a:lnTo>
                        <a:pt x="2372" y="7549"/>
                      </a:lnTo>
                      <a:cubicBezTo>
                        <a:pt x="2488" y="7941"/>
                        <a:pt x="2575" y="8261"/>
                        <a:pt x="2662" y="8494"/>
                      </a:cubicBezTo>
                      <a:lnTo>
                        <a:pt x="2386" y="7534"/>
                      </a:lnTo>
                      <a:cubicBezTo>
                        <a:pt x="2153" y="6705"/>
                        <a:pt x="1833" y="5614"/>
                        <a:pt x="1470" y="4378"/>
                      </a:cubicBezTo>
                      <a:cubicBezTo>
                        <a:pt x="1106" y="3171"/>
                        <a:pt x="728" y="2080"/>
                        <a:pt x="452" y="1280"/>
                      </a:cubicBezTo>
                      <a:cubicBezTo>
                        <a:pt x="335" y="888"/>
                        <a:pt x="205" y="582"/>
                        <a:pt x="132" y="350"/>
                      </a:cubicBezTo>
                      <a:lnTo>
                        <a:pt x="45" y="88"/>
                      </a:lnTo>
                      <a:cubicBezTo>
                        <a:pt x="15" y="59"/>
                        <a:pt x="15" y="44"/>
                        <a:pt x="1" y="0"/>
                      </a:cubicBezTo>
                      <a:close/>
                      <a:moveTo>
                        <a:pt x="2662" y="8494"/>
                      </a:moveTo>
                      <a:lnTo>
                        <a:pt x="2735" y="8741"/>
                      </a:lnTo>
                      <a:cubicBezTo>
                        <a:pt x="2744" y="8751"/>
                        <a:pt x="2752" y="8760"/>
                        <a:pt x="2758" y="8769"/>
                      </a:cubicBezTo>
                      <a:lnTo>
                        <a:pt x="2758" y="8769"/>
                      </a:lnTo>
                      <a:cubicBezTo>
                        <a:pt x="2756" y="8761"/>
                        <a:pt x="2753" y="8752"/>
                        <a:pt x="2750" y="8741"/>
                      </a:cubicBezTo>
                      <a:lnTo>
                        <a:pt x="2662" y="8494"/>
                      </a:lnTo>
                      <a:close/>
                      <a:moveTo>
                        <a:pt x="2758" y="8769"/>
                      </a:moveTo>
                      <a:cubicBezTo>
                        <a:pt x="2765" y="8794"/>
                        <a:pt x="2768" y="8810"/>
                        <a:pt x="2779" y="8843"/>
                      </a:cubicBezTo>
                      <a:cubicBezTo>
                        <a:pt x="2779" y="8813"/>
                        <a:pt x="2772" y="8790"/>
                        <a:pt x="2758" y="876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4048288" y="4318397"/>
                  <a:ext cx="185016" cy="118919"/>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3423306" y="4150081"/>
                  <a:ext cx="22428" cy="15930"/>
                </a:xfrm>
                <a:custGeom>
                  <a:avLst/>
                  <a:gdLst/>
                  <a:ahLst/>
                  <a:cxnLst/>
                  <a:rect l="l" t="t" r="r" b="b"/>
                  <a:pathLst>
                    <a:path w="321" h="228" extrusionOk="0">
                      <a:moveTo>
                        <a:pt x="295" y="0"/>
                      </a:moveTo>
                      <a:cubicBezTo>
                        <a:pt x="269" y="0"/>
                        <a:pt x="203" y="40"/>
                        <a:pt x="146" y="97"/>
                      </a:cubicBezTo>
                      <a:cubicBezTo>
                        <a:pt x="59" y="155"/>
                        <a:pt x="1" y="199"/>
                        <a:pt x="15" y="228"/>
                      </a:cubicBezTo>
                      <a:cubicBezTo>
                        <a:pt x="30" y="228"/>
                        <a:pt x="102" y="184"/>
                        <a:pt x="175" y="126"/>
                      </a:cubicBezTo>
                      <a:cubicBezTo>
                        <a:pt x="277" y="82"/>
                        <a:pt x="321" y="24"/>
                        <a:pt x="306" y="9"/>
                      </a:cubicBezTo>
                      <a:cubicBezTo>
                        <a:pt x="306" y="3"/>
                        <a:pt x="302" y="0"/>
                        <a:pt x="29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3460896" y="4118011"/>
                  <a:ext cx="23476" cy="17747"/>
                </a:xfrm>
                <a:custGeom>
                  <a:avLst/>
                  <a:gdLst/>
                  <a:ahLst/>
                  <a:cxnLst/>
                  <a:rect l="l" t="t" r="r" b="b"/>
                  <a:pathLst>
                    <a:path w="336" h="254" extrusionOk="0">
                      <a:moveTo>
                        <a:pt x="317" y="0"/>
                      </a:moveTo>
                      <a:cubicBezTo>
                        <a:pt x="301" y="0"/>
                        <a:pt x="235" y="42"/>
                        <a:pt x="146" y="105"/>
                      </a:cubicBezTo>
                      <a:cubicBezTo>
                        <a:pt x="59" y="178"/>
                        <a:pt x="1" y="221"/>
                        <a:pt x="30" y="250"/>
                      </a:cubicBezTo>
                      <a:cubicBezTo>
                        <a:pt x="32" y="252"/>
                        <a:pt x="35" y="253"/>
                        <a:pt x="38" y="253"/>
                      </a:cubicBezTo>
                      <a:cubicBezTo>
                        <a:pt x="63" y="253"/>
                        <a:pt x="126" y="212"/>
                        <a:pt x="190" y="149"/>
                      </a:cubicBezTo>
                      <a:cubicBezTo>
                        <a:pt x="277" y="76"/>
                        <a:pt x="335" y="32"/>
                        <a:pt x="321" y="3"/>
                      </a:cubicBezTo>
                      <a:cubicBezTo>
                        <a:pt x="321" y="1"/>
                        <a:pt x="319" y="0"/>
                        <a:pt x="3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3500512" y="4084125"/>
                  <a:ext cx="20402" cy="18096"/>
                </a:xfrm>
                <a:custGeom>
                  <a:avLst/>
                  <a:gdLst/>
                  <a:ahLst/>
                  <a:cxnLst/>
                  <a:rect l="l" t="t" r="r" b="b"/>
                  <a:pathLst>
                    <a:path w="292" h="259" extrusionOk="0">
                      <a:moveTo>
                        <a:pt x="264" y="0"/>
                      </a:moveTo>
                      <a:cubicBezTo>
                        <a:pt x="237" y="0"/>
                        <a:pt x="179" y="50"/>
                        <a:pt x="132" y="110"/>
                      </a:cubicBezTo>
                      <a:cubicBezTo>
                        <a:pt x="59" y="183"/>
                        <a:pt x="1" y="241"/>
                        <a:pt x="15" y="255"/>
                      </a:cubicBezTo>
                      <a:cubicBezTo>
                        <a:pt x="15" y="257"/>
                        <a:pt x="17" y="258"/>
                        <a:pt x="19" y="258"/>
                      </a:cubicBezTo>
                      <a:cubicBezTo>
                        <a:pt x="34" y="258"/>
                        <a:pt x="98" y="217"/>
                        <a:pt x="161" y="154"/>
                      </a:cubicBezTo>
                      <a:cubicBezTo>
                        <a:pt x="234" y="81"/>
                        <a:pt x="292" y="23"/>
                        <a:pt x="277" y="8"/>
                      </a:cubicBezTo>
                      <a:cubicBezTo>
                        <a:pt x="275" y="3"/>
                        <a:pt x="270" y="0"/>
                        <a:pt x="26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3536075" y="4048561"/>
                  <a:ext cx="19424" cy="18096"/>
                </a:xfrm>
                <a:custGeom>
                  <a:avLst/>
                  <a:gdLst/>
                  <a:ahLst/>
                  <a:cxnLst/>
                  <a:rect l="l" t="t" r="r" b="b"/>
                  <a:pathLst>
                    <a:path w="278" h="259" extrusionOk="0">
                      <a:moveTo>
                        <a:pt x="243" y="0"/>
                      </a:moveTo>
                      <a:cubicBezTo>
                        <a:pt x="208" y="0"/>
                        <a:pt x="153" y="50"/>
                        <a:pt x="117" y="110"/>
                      </a:cubicBezTo>
                      <a:cubicBezTo>
                        <a:pt x="59" y="183"/>
                        <a:pt x="1" y="255"/>
                        <a:pt x="15" y="255"/>
                      </a:cubicBezTo>
                      <a:cubicBezTo>
                        <a:pt x="17" y="257"/>
                        <a:pt x="20" y="258"/>
                        <a:pt x="23" y="258"/>
                      </a:cubicBezTo>
                      <a:cubicBezTo>
                        <a:pt x="45" y="258"/>
                        <a:pt x="98" y="217"/>
                        <a:pt x="161" y="154"/>
                      </a:cubicBezTo>
                      <a:cubicBezTo>
                        <a:pt x="219" y="81"/>
                        <a:pt x="277" y="23"/>
                        <a:pt x="263" y="8"/>
                      </a:cubicBezTo>
                      <a:cubicBezTo>
                        <a:pt x="257" y="3"/>
                        <a:pt x="251" y="0"/>
                        <a:pt x="243"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3567586" y="4009434"/>
                  <a:ext cx="18376" cy="20402"/>
                </a:xfrm>
                <a:custGeom>
                  <a:avLst/>
                  <a:gdLst/>
                  <a:ahLst/>
                  <a:cxnLst/>
                  <a:rect l="l" t="t" r="r" b="b"/>
                  <a:pathLst>
                    <a:path w="263" h="292" extrusionOk="0">
                      <a:moveTo>
                        <a:pt x="248" y="1"/>
                      </a:moveTo>
                      <a:lnTo>
                        <a:pt x="248" y="1"/>
                      </a:lnTo>
                      <a:cubicBezTo>
                        <a:pt x="248" y="1"/>
                        <a:pt x="175" y="30"/>
                        <a:pt x="117" y="132"/>
                      </a:cubicBezTo>
                      <a:cubicBezTo>
                        <a:pt x="44" y="204"/>
                        <a:pt x="1" y="277"/>
                        <a:pt x="30" y="292"/>
                      </a:cubicBezTo>
                      <a:cubicBezTo>
                        <a:pt x="30" y="292"/>
                        <a:pt x="74" y="248"/>
                        <a:pt x="146" y="161"/>
                      </a:cubicBezTo>
                      <a:cubicBezTo>
                        <a:pt x="219" y="74"/>
                        <a:pt x="263" y="15"/>
                        <a:pt x="24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3597071" y="3968630"/>
                  <a:ext cx="16350" cy="20751"/>
                </a:xfrm>
                <a:custGeom>
                  <a:avLst/>
                  <a:gdLst/>
                  <a:ahLst/>
                  <a:cxnLst/>
                  <a:rect l="l" t="t" r="r" b="b"/>
                  <a:pathLst>
                    <a:path w="234" h="297" extrusionOk="0">
                      <a:moveTo>
                        <a:pt x="211" y="0"/>
                      </a:moveTo>
                      <a:cubicBezTo>
                        <a:pt x="190" y="0"/>
                        <a:pt x="139" y="45"/>
                        <a:pt x="88" y="134"/>
                      </a:cubicBezTo>
                      <a:cubicBezTo>
                        <a:pt x="30" y="207"/>
                        <a:pt x="1" y="279"/>
                        <a:pt x="15" y="294"/>
                      </a:cubicBezTo>
                      <a:cubicBezTo>
                        <a:pt x="18" y="295"/>
                        <a:pt x="21" y="296"/>
                        <a:pt x="25" y="296"/>
                      </a:cubicBezTo>
                      <a:cubicBezTo>
                        <a:pt x="53" y="296"/>
                        <a:pt x="94" y="241"/>
                        <a:pt x="146" y="163"/>
                      </a:cubicBezTo>
                      <a:cubicBezTo>
                        <a:pt x="204" y="90"/>
                        <a:pt x="233" y="18"/>
                        <a:pt x="219" y="3"/>
                      </a:cubicBezTo>
                      <a:cubicBezTo>
                        <a:pt x="217" y="1"/>
                        <a:pt x="214" y="0"/>
                        <a:pt x="21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3622504" y="3924124"/>
                  <a:ext cx="14253" cy="23406"/>
                </a:xfrm>
                <a:custGeom>
                  <a:avLst/>
                  <a:gdLst/>
                  <a:ahLst/>
                  <a:cxnLst/>
                  <a:rect l="l" t="t" r="r" b="b"/>
                  <a:pathLst>
                    <a:path w="204" h="335" extrusionOk="0">
                      <a:moveTo>
                        <a:pt x="189" y="0"/>
                      </a:moveTo>
                      <a:cubicBezTo>
                        <a:pt x="160" y="0"/>
                        <a:pt x="131" y="58"/>
                        <a:pt x="73" y="160"/>
                      </a:cubicBezTo>
                      <a:cubicBezTo>
                        <a:pt x="15" y="233"/>
                        <a:pt x="0" y="335"/>
                        <a:pt x="15" y="335"/>
                      </a:cubicBezTo>
                      <a:cubicBezTo>
                        <a:pt x="44" y="335"/>
                        <a:pt x="87" y="277"/>
                        <a:pt x="131" y="189"/>
                      </a:cubicBezTo>
                      <a:cubicBezTo>
                        <a:pt x="189" y="87"/>
                        <a:pt x="204" y="0"/>
                        <a:pt x="18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3642836" y="3878359"/>
                  <a:ext cx="11249" cy="24454"/>
                </a:xfrm>
                <a:custGeom>
                  <a:avLst/>
                  <a:gdLst/>
                  <a:ahLst/>
                  <a:cxnLst/>
                  <a:rect l="l" t="t" r="r" b="b"/>
                  <a:pathLst>
                    <a:path w="161" h="350" extrusionOk="0">
                      <a:moveTo>
                        <a:pt x="146" y="1"/>
                      </a:moveTo>
                      <a:cubicBezTo>
                        <a:pt x="146" y="1"/>
                        <a:pt x="87" y="59"/>
                        <a:pt x="58" y="161"/>
                      </a:cubicBezTo>
                      <a:cubicBezTo>
                        <a:pt x="15" y="262"/>
                        <a:pt x="0" y="350"/>
                        <a:pt x="15" y="350"/>
                      </a:cubicBezTo>
                      <a:cubicBezTo>
                        <a:pt x="29" y="350"/>
                        <a:pt x="73" y="277"/>
                        <a:pt x="102" y="190"/>
                      </a:cubicBezTo>
                      <a:cubicBezTo>
                        <a:pt x="146" y="88"/>
                        <a:pt x="160" y="1"/>
                        <a:pt x="146"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3659045" y="3830638"/>
                  <a:ext cx="8245" cy="23406"/>
                </a:xfrm>
                <a:custGeom>
                  <a:avLst/>
                  <a:gdLst/>
                  <a:ahLst/>
                  <a:cxnLst/>
                  <a:rect l="l" t="t" r="r" b="b"/>
                  <a:pathLst>
                    <a:path w="118" h="335" extrusionOk="0">
                      <a:moveTo>
                        <a:pt x="88" y="0"/>
                      </a:moveTo>
                      <a:cubicBezTo>
                        <a:pt x="73" y="0"/>
                        <a:pt x="59" y="73"/>
                        <a:pt x="44" y="160"/>
                      </a:cubicBezTo>
                      <a:cubicBezTo>
                        <a:pt x="1" y="247"/>
                        <a:pt x="1" y="335"/>
                        <a:pt x="15" y="335"/>
                      </a:cubicBezTo>
                      <a:cubicBezTo>
                        <a:pt x="44" y="335"/>
                        <a:pt x="73" y="262"/>
                        <a:pt x="88" y="175"/>
                      </a:cubicBezTo>
                      <a:cubicBezTo>
                        <a:pt x="117" y="87"/>
                        <a:pt x="117" y="0"/>
                        <a:pt x="88"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3668198" y="3780821"/>
                  <a:ext cx="5170" cy="25503"/>
                </a:xfrm>
                <a:custGeom>
                  <a:avLst/>
                  <a:gdLst/>
                  <a:ahLst/>
                  <a:cxnLst/>
                  <a:rect l="l" t="t" r="r" b="b"/>
                  <a:pathLst>
                    <a:path w="74" h="365" extrusionOk="0">
                      <a:moveTo>
                        <a:pt x="59" y="0"/>
                      </a:moveTo>
                      <a:cubicBezTo>
                        <a:pt x="44" y="0"/>
                        <a:pt x="1" y="88"/>
                        <a:pt x="1" y="175"/>
                      </a:cubicBezTo>
                      <a:cubicBezTo>
                        <a:pt x="1" y="277"/>
                        <a:pt x="1" y="364"/>
                        <a:pt x="15" y="364"/>
                      </a:cubicBezTo>
                      <a:cubicBezTo>
                        <a:pt x="30" y="364"/>
                        <a:pt x="59" y="277"/>
                        <a:pt x="73" y="175"/>
                      </a:cubicBezTo>
                      <a:cubicBezTo>
                        <a:pt x="73" y="73"/>
                        <a:pt x="73" y="0"/>
                        <a:pt x="5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3671272" y="3731005"/>
                  <a:ext cx="5170" cy="25503"/>
                </a:xfrm>
                <a:custGeom>
                  <a:avLst/>
                  <a:gdLst/>
                  <a:ahLst/>
                  <a:cxnLst/>
                  <a:rect l="l" t="t" r="r" b="b"/>
                  <a:pathLst>
                    <a:path w="74" h="365" extrusionOk="0">
                      <a:moveTo>
                        <a:pt x="29" y="1"/>
                      </a:moveTo>
                      <a:cubicBezTo>
                        <a:pt x="15" y="1"/>
                        <a:pt x="0" y="88"/>
                        <a:pt x="0" y="190"/>
                      </a:cubicBezTo>
                      <a:cubicBezTo>
                        <a:pt x="0" y="292"/>
                        <a:pt x="15" y="364"/>
                        <a:pt x="29" y="364"/>
                      </a:cubicBezTo>
                      <a:cubicBezTo>
                        <a:pt x="44" y="364"/>
                        <a:pt x="73" y="277"/>
                        <a:pt x="73" y="190"/>
                      </a:cubicBezTo>
                      <a:cubicBezTo>
                        <a:pt x="73" y="74"/>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3668198" y="3681257"/>
                  <a:ext cx="6149" cy="25433"/>
                </a:xfrm>
                <a:custGeom>
                  <a:avLst/>
                  <a:gdLst/>
                  <a:ahLst/>
                  <a:cxnLst/>
                  <a:rect l="l" t="t" r="r" b="b"/>
                  <a:pathLst>
                    <a:path w="88" h="364" extrusionOk="0">
                      <a:moveTo>
                        <a:pt x="15" y="0"/>
                      </a:moveTo>
                      <a:cubicBezTo>
                        <a:pt x="1" y="0"/>
                        <a:pt x="1" y="102"/>
                        <a:pt x="1" y="189"/>
                      </a:cubicBezTo>
                      <a:cubicBezTo>
                        <a:pt x="15" y="291"/>
                        <a:pt x="44" y="364"/>
                        <a:pt x="59" y="364"/>
                      </a:cubicBezTo>
                      <a:cubicBezTo>
                        <a:pt x="73" y="364"/>
                        <a:pt x="88" y="276"/>
                        <a:pt x="73" y="189"/>
                      </a:cubicBezTo>
                      <a:cubicBezTo>
                        <a:pt x="59" y="73"/>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3661072" y="3633467"/>
                  <a:ext cx="6218" cy="24454"/>
                </a:xfrm>
                <a:custGeom>
                  <a:avLst/>
                  <a:gdLst/>
                  <a:ahLst/>
                  <a:cxnLst/>
                  <a:rect l="l" t="t" r="r" b="b"/>
                  <a:pathLst>
                    <a:path w="89" h="350" extrusionOk="0">
                      <a:moveTo>
                        <a:pt x="15" y="1"/>
                      </a:moveTo>
                      <a:cubicBezTo>
                        <a:pt x="1" y="1"/>
                        <a:pt x="1" y="73"/>
                        <a:pt x="15" y="175"/>
                      </a:cubicBezTo>
                      <a:cubicBezTo>
                        <a:pt x="30" y="277"/>
                        <a:pt x="44" y="350"/>
                        <a:pt x="59" y="350"/>
                      </a:cubicBezTo>
                      <a:cubicBezTo>
                        <a:pt x="88" y="350"/>
                        <a:pt x="88" y="248"/>
                        <a:pt x="59" y="161"/>
                      </a:cubicBezTo>
                      <a:cubicBezTo>
                        <a:pt x="44"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3651919" y="3583650"/>
                  <a:ext cx="6218" cy="24454"/>
                </a:xfrm>
                <a:custGeom>
                  <a:avLst/>
                  <a:gdLst/>
                  <a:ahLst/>
                  <a:cxnLst/>
                  <a:rect l="l" t="t" r="r" b="b"/>
                  <a:pathLst>
                    <a:path w="89" h="350" extrusionOk="0">
                      <a:moveTo>
                        <a:pt x="1" y="1"/>
                      </a:moveTo>
                      <a:lnTo>
                        <a:pt x="1" y="190"/>
                      </a:lnTo>
                      <a:cubicBezTo>
                        <a:pt x="16" y="277"/>
                        <a:pt x="59" y="350"/>
                        <a:pt x="74" y="350"/>
                      </a:cubicBezTo>
                      <a:cubicBezTo>
                        <a:pt x="88" y="350"/>
                        <a:pt x="88" y="263"/>
                        <a:pt x="74"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3638713" y="3535929"/>
                  <a:ext cx="9223" cy="23406"/>
                </a:xfrm>
                <a:custGeom>
                  <a:avLst/>
                  <a:gdLst/>
                  <a:ahLst/>
                  <a:cxnLst/>
                  <a:rect l="l" t="t" r="r" b="b"/>
                  <a:pathLst>
                    <a:path w="132" h="335" extrusionOk="0">
                      <a:moveTo>
                        <a:pt x="15" y="0"/>
                      </a:moveTo>
                      <a:cubicBezTo>
                        <a:pt x="1" y="15"/>
                        <a:pt x="15" y="88"/>
                        <a:pt x="45" y="175"/>
                      </a:cubicBezTo>
                      <a:cubicBezTo>
                        <a:pt x="59" y="262"/>
                        <a:pt x="88" y="335"/>
                        <a:pt x="117" y="335"/>
                      </a:cubicBezTo>
                      <a:cubicBezTo>
                        <a:pt x="132" y="335"/>
                        <a:pt x="117" y="248"/>
                        <a:pt x="103" y="160"/>
                      </a:cubicBezTo>
                      <a:cubicBezTo>
                        <a:pt x="74" y="73"/>
                        <a:pt x="45"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3626556" y="3488138"/>
                  <a:ext cx="9223" cy="24454"/>
                </a:xfrm>
                <a:custGeom>
                  <a:avLst/>
                  <a:gdLst/>
                  <a:ahLst/>
                  <a:cxnLst/>
                  <a:rect l="l" t="t" r="r" b="b"/>
                  <a:pathLst>
                    <a:path w="132" h="350" extrusionOk="0">
                      <a:moveTo>
                        <a:pt x="15" y="1"/>
                      </a:moveTo>
                      <a:cubicBezTo>
                        <a:pt x="0" y="1"/>
                        <a:pt x="0" y="74"/>
                        <a:pt x="29" y="190"/>
                      </a:cubicBezTo>
                      <a:cubicBezTo>
                        <a:pt x="59" y="277"/>
                        <a:pt x="88" y="350"/>
                        <a:pt x="102" y="350"/>
                      </a:cubicBezTo>
                      <a:cubicBezTo>
                        <a:pt x="131" y="350"/>
                        <a:pt x="102" y="263"/>
                        <a:pt x="88" y="175"/>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3840985" y="2531486"/>
                  <a:ext cx="481684" cy="479518"/>
                </a:xfrm>
                <a:custGeom>
                  <a:avLst/>
                  <a:gdLst/>
                  <a:ahLst/>
                  <a:cxnLst/>
                  <a:rect l="l" t="t" r="r" b="b"/>
                  <a:pathLst>
                    <a:path w="6894" h="6863" extrusionOk="0">
                      <a:moveTo>
                        <a:pt x="6354" y="1"/>
                      </a:moveTo>
                      <a:cubicBezTo>
                        <a:pt x="6263" y="1"/>
                        <a:pt x="6240" y="167"/>
                        <a:pt x="6240" y="167"/>
                      </a:cubicBezTo>
                      <a:cubicBezTo>
                        <a:pt x="6240" y="167"/>
                        <a:pt x="5902" y="997"/>
                        <a:pt x="5808" y="997"/>
                      </a:cubicBezTo>
                      <a:cubicBezTo>
                        <a:pt x="5806" y="997"/>
                        <a:pt x="5805" y="996"/>
                        <a:pt x="5803" y="996"/>
                      </a:cubicBezTo>
                      <a:cubicBezTo>
                        <a:pt x="5716" y="952"/>
                        <a:pt x="5890" y="443"/>
                        <a:pt x="5963" y="283"/>
                      </a:cubicBezTo>
                      <a:cubicBezTo>
                        <a:pt x="6025" y="146"/>
                        <a:pt x="5992" y="41"/>
                        <a:pt x="5926" y="41"/>
                      </a:cubicBezTo>
                      <a:cubicBezTo>
                        <a:pt x="5915" y="41"/>
                        <a:pt x="5903" y="44"/>
                        <a:pt x="5890" y="51"/>
                      </a:cubicBezTo>
                      <a:cubicBezTo>
                        <a:pt x="5818" y="65"/>
                        <a:pt x="5585" y="574"/>
                        <a:pt x="5512" y="734"/>
                      </a:cubicBezTo>
                      <a:cubicBezTo>
                        <a:pt x="5457" y="856"/>
                        <a:pt x="5334" y="1156"/>
                        <a:pt x="5240" y="1156"/>
                      </a:cubicBezTo>
                      <a:cubicBezTo>
                        <a:pt x="5210" y="1156"/>
                        <a:pt x="5184" y="1127"/>
                        <a:pt x="5163" y="1054"/>
                      </a:cubicBezTo>
                      <a:cubicBezTo>
                        <a:pt x="5076" y="763"/>
                        <a:pt x="4887" y="574"/>
                        <a:pt x="4800" y="560"/>
                      </a:cubicBezTo>
                      <a:cubicBezTo>
                        <a:pt x="4741" y="560"/>
                        <a:pt x="4698" y="589"/>
                        <a:pt x="4698" y="647"/>
                      </a:cubicBezTo>
                      <a:cubicBezTo>
                        <a:pt x="4698" y="676"/>
                        <a:pt x="4698" y="690"/>
                        <a:pt x="4727" y="720"/>
                      </a:cubicBezTo>
                      <a:cubicBezTo>
                        <a:pt x="4785" y="807"/>
                        <a:pt x="4843" y="894"/>
                        <a:pt x="4872" y="996"/>
                      </a:cubicBezTo>
                      <a:cubicBezTo>
                        <a:pt x="4916" y="1054"/>
                        <a:pt x="4931" y="1156"/>
                        <a:pt x="4931" y="1243"/>
                      </a:cubicBezTo>
                      <a:cubicBezTo>
                        <a:pt x="4945" y="1403"/>
                        <a:pt x="4931" y="1592"/>
                        <a:pt x="4916" y="1752"/>
                      </a:cubicBezTo>
                      <a:lnTo>
                        <a:pt x="3142" y="4821"/>
                      </a:lnTo>
                      <a:lnTo>
                        <a:pt x="407" y="3745"/>
                      </a:lnTo>
                      <a:lnTo>
                        <a:pt x="0" y="5330"/>
                      </a:lnTo>
                      <a:cubicBezTo>
                        <a:pt x="0" y="5330"/>
                        <a:pt x="3378" y="6863"/>
                        <a:pt x="3806" y="6863"/>
                      </a:cubicBezTo>
                      <a:cubicBezTo>
                        <a:pt x="3821" y="6863"/>
                        <a:pt x="3832" y="6861"/>
                        <a:pt x="3840" y="6857"/>
                      </a:cubicBezTo>
                      <a:cubicBezTo>
                        <a:pt x="4349" y="6581"/>
                        <a:pt x="6021" y="2101"/>
                        <a:pt x="6021" y="2101"/>
                      </a:cubicBezTo>
                      <a:cubicBezTo>
                        <a:pt x="6254" y="1781"/>
                        <a:pt x="6487" y="1476"/>
                        <a:pt x="6690" y="1156"/>
                      </a:cubicBezTo>
                      <a:cubicBezTo>
                        <a:pt x="6894" y="734"/>
                        <a:pt x="6850" y="720"/>
                        <a:pt x="6821" y="705"/>
                      </a:cubicBezTo>
                      <a:cubicBezTo>
                        <a:pt x="6816" y="703"/>
                        <a:pt x="6810" y="702"/>
                        <a:pt x="6804" y="702"/>
                      </a:cubicBezTo>
                      <a:cubicBezTo>
                        <a:pt x="6673" y="702"/>
                        <a:pt x="6451" y="1220"/>
                        <a:pt x="6387" y="1220"/>
                      </a:cubicBezTo>
                      <a:cubicBezTo>
                        <a:pt x="6378" y="1220"/>
                        <a:pt x="6372" y="1210"/>
                        <a:pt x="6370" y="1185"/>
                      </a:cubicBezTo>
                      <a:cubicBezTo>
                        <a:pt x="6327" y="996"/>
                        <a:pt x="6836" y="312"/>
                        <a:pt x="6690" y="269"/>
                      </a:cubicBezTo>
                      <a:cubicBezTo>
                        <a:pt x="6683" y="267"/>
                        <a:pt x="6676" y="266"/>
                        <a:pt x="6668" y="266"/>
                      </a:cubicBezTo>
                      <a:cubicBezTo>
                        <a:pt x="6466" y="266"/>
                        <a:pt x="6195" y="998"/>
                        <a:pt x="6181" y="1069"/>
                      </a:cubicBezTo>
                      <a:cubicBezTo>
                        <a:pt x="6172" y="1093"/>
                        <a:pt x="6154" y="1103"/>
                        <a:pt x="6136" y="1103"/>
                      </a:cubicBezTo>
                      <a:cubicBezTo>
                        <a:pt x="6101" y="1103"/>
                        <a:pt x="6065" y="1064"/>
                        <a:pt x="6094" y="1025"/>
                      </a:cubicBezTo>
                      <a:cubicBezTo>
                        <a:pt x="6123" y="938"/>
                        <a:pt x="6559" y="65"/>
                        <a:pt x="6385" y="7"/>
                      </a:cubicBezTo>
                      <a:cubicBezTo>
                        <a:pt x="6374" y="3"/>
                        <a:pt x="6363" y="1"/>
                        <a:pt x="6354" y="1"/>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3209925" y="2776798"/>
                  <a:ext cx="356756" cy="700377"/>
                </a:xfrm>
                <a:custGeom>
                  <a:avLst/>
                  <a:gdLst/>
                  <a:ahLst/>
                  <a:cxnLst/>
                  <a:rect l="l" t="t" r="r" b="b"/>
                  <a:pathLst>
                    <a:path w="5106" h="10024" extrusionOk="0">
                      <a:moveTo>
                        <a:pt x="4160" y="1"/>
                      </a:moveTo>
                      <a:cubicBezTo>
                        <a:pt x="4160" y="1"/>
                        <a:pt x="1455" y="2226"/>
                        <a:pt x="568" y="3521"/>
                      </a:cubicBezTo>
                      <a:cubicBezTo>
                        <a:pt x="0" y="4350"/>
                        <a:pt x="611" y="8189"/>
                        <a:pt x="611" y="8189"/>
                      </a:cubicBezTo>
                      <a:cubicBezTo>
                        <a:pt x="568" y="8509"/>
                        <a:pt x="524" y="8844"/>
                        <a:pt x="509" y="9193"/>
                      </a:cubicBezTo>
                      <a:cubicBezTo>
                        <a:pt x="509" y="9588"/>
                        <a:pt x="530" y="9648"/>
                        <a:pt x="572" y="9648"/>
                      </a:cubicBezTo>
                      <a:cubicBezTo>
                        <a:pt x="580" y="9648"/>
                        <a:pt x="588" y="9646"/>
                        <a:pt x="597" y="9644"/>
                      </a:cubicBezTo>
                      <a:cubicBezTo>
                        <a:pt x="729" y="9630"/>
                        <a:pt x="657" y="8968"/>
                        <a:pt x="730" y="8968"/>
                      </a:cubicBezTo>
                      <a:cubicBezTo>
                        <a:pt x="737" y="8968"/>
                        <a:pt x="746" y="8975"/>
                        <a:pt x="757" y="8989"/>
                      </a:cubicBezTo>
                      <a:cubicBezTo>
                        <a:pt x="886" y="9148"/>
                        <a:pt x="773" y="9949"/>
                        <a:pt x="941" y="9949"/>
                      </a:cubicBezTo>
                      <a:cubicBezTo>
                        <a:pt x="943" y="9949"/>
                        <a:pt x="944" y="9949"/>
                        <a:pt x="946" y="9949"/>
                      </a:cubicBezTo>
                      <a:cubicBezTo>
                        <a:pt x="1135" y="9920"/>
                        <a:pt x="1018" y="9076"/>
                        <a:pt x="989" y="9004"/>
                      </a:cubicBezTo>
                      <a:cubicBezTo>
                        <a:pt x="989" y="8964"/>
                        <a:pt x="1020" y="8941"/>
                        <a:pt x="1048" y="8941"/>
                      </a:cubicBezTo>
                      <a:cubicBezTo>
                        <a:pt x="1070" y="8941"/>
                        <a:pt x="1091" y="8956"/>
                        <a:pt x="1091" y="8989"/>
                      </a:cubicBezTo>
                      <a:cubicBezTo>
                        <a:pt x="1091" y="9075"/>
                        <a:pt x="1133" y="10023"/>
                        <a:pt x="1325" y="10023"/>
                      </a:cubicBezTo>
                      <a:cubicBezTo>
                        <a:pt x="1330" y="10023"/>
                        <a:pt x="1334" y="10023"/>
                        <a:pt x="1338" y="10022"/>
                      </a:cubicBezTo>
                      <a:cubicBezTo>
                        <a:pt x="1455" y="10007"/>
                        <a:pt x="1397" y="9804"/>
                        <a:pt x="1397" y="9804"/>
                      </a:cubicBezTo>
                      <a:cubicBezTo>
                        <a:pt x="1397" y="9804"/>
                        <a:pt x="1266" y="8902"/>
                        <a:pt x="1382" y="8873"/>
                      </a:cubicBezTo>
                      <a:cubicBezTo>
                        <a:pt x="1383" y="8873"/>
                        <a:pt x="1384" y="8873"/>
                        <a:pt x="1386" y="8873"/>
                      </a:cubicBezTo>
                      <a:cubicBezTo>
                        <a:pt x="1472" y="8873"/>
                        <a:pt x="1557" y="9384"/>
                        <a:pt x="1571" y="9571"/>
                      </a:cubicBezTo>
                      <a:cubicBezTo>
                        <a:pt x="1592" y="9696"/>
                        <a:pt x="1643" y="9762"/>
                        <a:pt x="1697" y="9762"/>
                      </a:cubicBezTo>
                      <a:cubicBezTo>
                        <a:pt x="1718" y="9762"/>
                        <a:pt x="1740" y="9751"/>
                        <a:pt x="1760" y="9731"/>
                      </a:cubicBezTo>
                      <a:cubicBezTo>
                        <a:pt x="1818" y="9673"/>
                        <a:pt x="1775" y="9135"/>
                        <a:pt x="1760" y="8946"/>
                      </a:cubicBezTo>
                      <a:cubicBezTo>
                        <a:pt x="1748" y="8802"/>
                        <a:pt x="1697" y="8440"/>
                        <a:pt x="1809" y="8440"/>
                      </a:cubicBezTo>
                      <a:cubicBezTo>
                        <a:pt x="1833" y="8440"/>
                        <a:pt x="1865" y="8456"/>
                        <a:pt x="1906" y="8495"/>
                      </a:cubicBezTo>
                      <a:cubicBezTo>
                        <a:pt x="2119" y="8695"/>
                        <a:pt x="2358" y="8773"/>
                        <a:pt x="2451" y="8773"/>
                      </a:cubicBezTo>
                      <a:cubicBezTo>
                        <a:pt x="2460" y="8773"/>
                        <a:pt x="2467" y="8772"/>
                        <a:pt x="2473" y="8771"/>
                      </a:cubicBezTo>
                      <a:cubicBezTo>
                        <a:pt x="2516" y="8756"/>
                        <a:pt x="2546" y="8684"/>
                        <a:pt x="2502" y="8640"/>
                      </a:cubicBezTo>
                      <a:cubicBezTo>
                        <a:pt x="2473" y="8582"/>
                        <a:pt x="2458" y="8567"/>
                        <a:pt x="2429" y="8567"/>
                      </a:cubicBezTo>
                      <a:cubicBezTo>
                        <a:pt x="2342" y="8538"/>
                        <a:pt x="2255" y="8466"/>
                        <a:pt x="2167" y="8407"/>
                      </a:cubicBezTo>
                      <a:cubicBezTo>
                        <a:pt x="2095" y="8349"/>
                        <a:pt x="2036" y="8291"/>
                        <a:pt x="1993" y="8218"/>
                      </a:cubicBezTo>
                      <a:cubicBezTo>
                        <a:pt x="1920" y="8117"/>
                        <a:pt x="1876" y="8000"/>
                        <a:pt x="1818" y="7898"/>
                      </a:cubicBezTo>
                      <a:cubicBezTo>
                        <a:pt x="1818" y="7898"/>
                        <a:pt x="1891" y="4844"/>
                        <a:pt x="1993" y="4335"/>
                      </a:cubicBezTo>
                      <a:cubicBezTo>
                        <a:pt x="2109" y="3826"/>
                        <a:pt x="5105" y="1557"/>
                        <a:pt x="5105" y="1557"/>
                      </a:cubicBezTo>
                      <a:lnTo>
                        <a:pt x="4160" y="1"/>
                      </a:ln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3602172" y="2438420"/>
                  <a:ext cx="180963" cy="355848"/>
                </a:xfrm>
                <a:custGeom>
                  <a:avLst/>
                  <a:gdLst/>
                  <a:ahLst/>
                  <a:cxnLst/>
                  <a:rect l="l" t="t" r="r" b="b"/>
                  <a:pathLst>
                    <a:path w="2590" h="5093" extrusionOk="0">
                      <a:moveTo>
                        <a:pt x="1466" y="0"/>
                      </a:moveTo>
                      <a:cubicBezTo>
                        <a:pt x="994" y="0"/>
                        <a:pt x="521" y="139"/>
                        <a:pt x="117" y="423"/>
                      </a:cubicBezTo>
                      <a:lnTo>
                        <a:pt x="0" y="495"/>
                      </a:lnTo>
                      <a:lnTo>
                        <a:pt x="44" y="4248"/>
                      </a:lnTo>
                      <a:cubicBezTo>
                        <a:pt x="15" y="4684"/>
                        <a:pt x="349" y="5048"/>
                        <a:pt x="800" y="5091"/>
                      </a:cubicBezTo>
                      <a:cubicBezTo>
                        <a:pt x="818" y="5092"/>
                        <a:pt x="836" y="5093"/>
                        <a:pt x="854" y="5093"/>
                      </a:cubicBezTo>
                      <a:cubicBezTo>
                        <a:pt x="1297" y="5093"/>
                        <a:pt x="1675" y="4753"/>
                        <a:pt x="1731" y="4306"/>
                      </a:cubicBezTo>
                      <a:lnTo>
                        <a:pt x="1731" y="4262"/>
                      </a:lnTo>
                      <a:cubicBezTo>
                        <a:pt x="1746" y="3797"/>
                        <a:pt x="1760" y="3346"/>
                        <a:pt x="1760" y="3346"/>
                      </a:cubicBezTo>
                      <a:cubicBezTo>
                        <a:pt x="1760" y="3346"/>
                        <a:pt x="2473" y="3273"/>
                        <a:pt x="2531" y="2575"/>
                      </a:cubicBezTo>
                      <a:cubicBezTo>
                        <a:pt x="2589" y="1892"/>
                        <a:pt x="2560" y="263"/>
                        <a:pt x="2560" y="263"/>
                      </a:cubicBezTo>
                      <a:cubicBezTo>
                        <a:pt x="2218" y="88"/>
                        <a:pt x="1842" y="0"/>
                        <a:pt x="1466"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3753579" y="2530438"/>
                  <a:ext cx="15302" cy="14044"/>
                </a:xfrm>
                <a:custGeom>
                  <a:avLst/>
                  <a:gdLst/>
                  <a:ahLst/>
                  <a:cxnLst/>
                  <a:rect l="l" t="t" r="r" b="b"/>
                  <a:pathLst>
                    <a:path w="219" h="201" extrusionOk="0">
                      <a:moveTo>
                        <a:pt x="108" y="0"/>
                      </a:moveTo>
                      <a:cubicBezTo>
                        <a:pt x="80" y="0"/>
                        <a:pt x="51" y="7"/>
                        <a:pt x="29" y="22"/>
                      </a:cubicBezTo>
                      <a:cubicBezTo>
                        <a:pt x="0" y="66"/>
                        <a:pt x="0" y="138"/>
                        <a:pt x="29" y="167"/>
                      </a:cubicBezTo>
                      <a:cubicBezTo>
                        <a:pt x="51" y="189"/>
                        <a:pt x="80" y="200"/>
                        <a:pt x="108" y="200"/>
                      </a:cubicBezTo>
                      <a:cubicBezTo>
                        <a:pt x="135" y="200"/>
                        <a:pt x="160" y="189"/>
                        <a:pt x="175" y="167"/>
                      </a:cubicBezTo>
                      <a:cubicBezTo>
                        <a:pt x="219" y="138"/>
                        <a:pt x="219" y="66"/>
                        <a:pt x="175" y="22"/>
                      </a:cubicBezTo>
                      <a:cubicBezTo>
                        <a:pt x="160" y="7"/>
                        <a:pt x="135" y="0"/>
                        <a:pt x="10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3748478" y="2523940"/>
                  <a:ext cx="26481" cy="9572"/>
                </a:xfrm>
                <a:custGeom>
                  <a:avLst/>
                  <a:gdLst/>
                  <a:ahLst/>
                  <a:cxnLst/>
                  <a:rect l="l" t="t" r="r" b="b"/>
                  <a:pathLst>
                    <a:path w="379" h="137" extrusionOk="0">
                      <a:moveTo>
                        <a:pt x="191" y="0"/>
                      </a:moveTo>
                      <a:cubicBezTo>
                        <a:pt x="144" y="0"/>
                        <a:pt x="100" y="15"/>
                        <a:pt x="59" y="42"/>
                      </a:cubicBezTo>
                      <a:cubicBezTo>
                        <a:pt x="15" y="86"/>
                        <a:pt x="1" y="86"/>
                        <a:pt x="15" y="100"/>
                      </a:cubicBezTo>
                      <a:cubicBezTo>
                        <a:pt x="18" y="103"/>
                        <a:pt x="23" y="104"/>
                        <a:pt x="31" y="104"/>
                      </a:cubicBezTo>
                      <a:cubicBezTo>
                        <a:pt x="60" y="104"/>
                        <a:pt x="123" y="86"/>
                        <a:pt x="204" y="86"/>
                      </a:cubicBezTo>
                      <a:cubicBezTo>
                        <a:pt x="289" y="86"/>
                        <a:pt x="344" y="136"/>
                        <a:pt x="368" y="136"/>
                      </a:cubicBezTo>
                      <a:cubicBezTo>
                        <a:pt x="373" y="136"/>
                        <a:pt x="376" y="134"/>
                        <a:pt x="379" y="129"/>
                      </a:cubicBezTo>
                      <a:cubicBezTo>
                        <a:pt x="379" y="129"/>
                        <a:pt x="379" y="115"/>
                        <a:pt x="350" y="57"/>
                      </a:cubicBezTo>
                      <a:cubicBezTo>
                        <a:pt x="296" y="18"/>
                        <a:pt x="242" y="0"/>
                        <a:pt x="19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3679377" y="2531626"/>
                  <a:ext cx="17328" cy="14952"/>
                </a:xfrm>
                <a:custGeom>
                  <a:avLst/>
                  <a:gdLst/>
                  <a:ahLst/>
                  <a:cxnLst/>
                  <a:rect l="l" t="t" r="r" b="b"/>
                  <a:pathLst>
                    <a:path w="248" h="214" extrusionOk="0">
                      <a:moveTo>
                        <a:pt x="119" y="0"/>
                      </a:moveTo>
                      <a:cubicBezTo>
                        <a:pt x="88" y="0"/>
                        <a:pt x="61" y="14"/>
                        <a:pt x="44" y="49"/>
                      </a:cubicBezTo>
                      <a:cubicBezTo>
                        <a:pt x="1" y="92"/>
                        <a:pt x="1" y="150"/>
                        <a:pt x="59" y="194"/>
                      </a:cubicBezTo>
                      <a:cubicBezTo>
                        <a:pt x="83" y="206"/>
                        <a:pt x="105" y="213"/>
                        <a:pt x="125" y="213"/>
                      </a:cubicBezTo>
                      <a:cubicBezTo>
                        <a:pt x="153" y="213"/>
                        <a:pt x="179" y="199"/>
                        <a:pt x="204" y="165"/>
                      </a:cubicBezTo>
                      <a:cubicBezTo>
                        <a:pt x="248" y="121"/>
                        <a:pt x="248" y="63"/>
                        <a:pt x="190" y="19"/>
                      </a:cubicBezTo>
                      <a:cubicBezTo>
                        <a:pt x="166" y="7"/>
                        <a:pt x="142" y="0"/>
                        <a:pt x="11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3674277" y="2526875"/>
                  <a:ext cx="28577" cy="9363"/>
                </a:xfrm>
                <a:custGeom>
                  <a:avLst/>
                  <a:gdLst/>
                  <a:ahLst/>
                  <a:cxnLst/>
                  <a:rect l="l" t="t" r="r" b="b"/>
                  <a:pathLst>
                    <a:path w="409" h="134" extrusionOk="0">
                      <a:moveTo>
                        <a:pt x="205" y="0"/>
                      </a:moveTo>
                      <a:cubicBezTo>
                        <a:pt x="146" y="0"/>
                        <a:pt x="103" y="15"/>
                        <a:pt x="59" y="44"/>
                      </a:cubicBezTo>
                      <a:cubicBezTo>
                        <a:pt x="30" y="73"/>
                        <a:pt x="1" y="73"/>
                        <a:pt x="30" y="87"/>
                      </a:cubicBezTo>
                      <a:cubicBezTo>
                        <a:pt x="33" y="93"/>
                        <a:pt x="38" y="96"/>
                        <a:pt x="44" y="96"/>
                      </a:cubicBezTo>
                      <a:cubicBezTo>
                        <a:pt x="67" y="96"/>
                        <a:pt x="109" y="71"/>
                        <a:pt x="171" y="71"/>
                      </a:cubicBezTo>
                      <a:cubicBezTo>
                        <a:pt x="182" y="71"/>
                        <a:pt x="193" y="71"/>
                        <a:pt x="205" y="73"/>
                      </a:cubicBezTo>
                      <a:cubicBezTo>
                        <a:pt x="308" y="86"/>
                        <a:pt x="354" y="133"/>
                        <a:pt x="383" y="133"/>
                      </a:cubicBezTo>
                      <a:cubicBezTo>
                        <a:pt x="387" y="133"/>
                        <a:pt x="390" y="133"/>
                        <a:pt x="394" y="131"/>
                      </a:cubicBezTo>
                      <a:cubicBezTo>
                        <a:pt x="408" y="117"/>
                        <a:pt x="394" y="87"/>
                        <a:pt x="350" y="58"/>
                      </a:cubicBezTo>
                      <a:cubicBezTo>
                        <a:pt x="292" y="15"/>
                        <a:pt x="263" y="0"/>
                        <a:pt x="20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725142" y="2527853"/>
                  <a:ext cx="18306" cy="60018"/>
                </a:xfrm>
                <a:custGeom>
                  <a:avLst/>
                  <a:gdLst/>
                  <a:ahLst/>
                  <a:cxnLst/>
                  <a:rect l="l" t="t" r="r" b="b"/>
                  <a:pathLst>
                    <a:path w="262" h="859" extrusionOk="0">
                      <a:moveTo>
                        <a:pt x="0" y="1"/>
                      </a:moveTo>
                      <a:lnTo>
                        <a:pt x="0" y="1"/>
                      </a:lnTo>
                      <a:cubicBezTo>
                        <a:pt x="29" y="190"/>
                        <a:pt x="73" y="364"/>
                        <a:pt x="131" y="539"/>
                      </a:cubicBezTo>
                      <a:cubicBezTo>
                        <a:pt x="175" y="612"/>
                        <a:pt x="189" y="655"/>
                        <a:pt x="204" y="728"/>
                      </a:cubicBezTo>
                      <a:cubicBezTo>
                        <a:pt x="218" y="757"/>
                        <a:pt x="218" y="786"/>
                        <a:pt x="218" y="801"/>
                      </a:cubicBezTo>
                      <a:cubicBezTo>
                        <a:pt x="204" y="830"/>
                        <a:pt x="189" y="830"/>
                        <a:pt x="175" y="830"/>
                      </a:cubicBezTo>
                      <a:cubicBezTo>
                        <a:pt x="116" y="830"/>
                        <a:pt x="58" y="830"/>
                        <a:pt x="0" y="844"/>
                      </a:cubicBezTo>
                      <a:cubicBezTo>
                        <a:pt x="58" y="859"/>
                        <a:pt x="116" y="859"/>
                        <a:pt x="146" y="859"/>
                      </a:cubicBezTo>
                      <a:lnTo>
                        <a:pt x="189" y="859"/>
                      </a:lnTo>
                      <a:cubicBezTo>
                        <a:pt x="218" y="859"/>
                        <a:pt x="233" y="844"/>
                        <a:pt x="233" y="830"/>
                      </a:cubicBezTo>
                      <a:cubicBezTo>
                        <a:pt x="262" y="786"/>
                        <a:pt x="262" y="757"/>
                        <a:pt x="233" y="713"/>
                      </a:cubicBezTo>
                      <a:cubicBezTo>
                        <a:pt x="218" y="641"/>
                        <a:pt x="204" y="582"/>
                        <a:pt x="189" y="510"/>
                      </a:cubicBezTo>
                      <a:cubicBezTo>
                        <a:pt x="146" y="335"/>
                        <a:pt x="73" y="175"/>
                        <a:pt x="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3698731" y="2592902"/>
                  <a:ext cx="36612" cy="19075"/>
                </a:xfrm>
                <a:custGeom>
                  <a:avLst/>
                  <a:gdLst/>
                  <a:ahLst/>
                  <a:cxnLst/>
                  <a:rect l="l" t="t" r="r" b="b"/>
                  <a:pathLst>
                    <a:path w="524" h="273" extrusionOk="0">
                      <a:moveTo>
                        <a:pt x="73" y="1"/>
                      </a:moveTo>
                      <a:lnTo>
                        <a:pt x="73" y="1"/>
                      </a:lnTo>
                      <a:cubicBezTo>
                        <a:pt x="73" y="1"/>
                        <a:pt x="0" y="161"/>
                        <a:pt x="204" y="262"/>
                      </a:cubicBezTo>
                      <a:cubicBezTo>
                        <a:pt x="235" y="269"/>
                        <a:pt x="266" y="273"/>
                        <a:pt x="296" y="273"/>
                      </a:cubicBezTo>
                      <a:cubicBezTo>
                        <a:pt x="388" y="273"/>
                        <a:pt x="468" y="238"/>
                        <a:pt x="524" y="161"/>
                      </a:cubicBezTo>
                      <a:cubicBezTo>
                        <a:pt x="364" y="146"/>
                        <a:pt x="218" y="88"/>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3662120" y="2648797"/>
                  <a:ext cx="62045" cy="34656"/>
                </a:xfrm>
                <a:custGeom>
                  <a:avLst/>
                  <a:gdLst/>
                  <a:ahLst/>
                  <a:cxnLst/>
                  <a:rect l="l" t="t" r="r" b="b"/>
                  <a:pathLst>
                    <a:path w="888" h="496" extrusionOk="0">
                      <a:moveTo>
                        <a:pt x="0" y="0"/>
                      </a:moveTo>
                      <a:cubicBezTo>
                        <a:pt x="0" y="1"/>
                        <a:pt x="170" y="495"/>
                        <a:pt x="858" y="495"/>
                      </a:cubicBezTo>
                      <a:cubicBezTo>
                        <a:pt x="868" y="495"/>
                        <a:pt x="878" y="495"/>
                        <a:pt x="888" y="495"/>
                      </a:cubicBezTo>
                      <a:lnTo>
                        <a:pt x="888" y="306"/>
                      </a:lnTo>
                      <a:cubicBezTo>
                        <a:pt x="568" y="291"/>
                        <a:pt x="248" y="190"/>
                        <a:pt x="0"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3642836" y="2412010"/>
                  <a:ext cx="150430" cy="102709"/>
                </a:xfrm>
                <a:custGeom>
                  <a:avLst/>
                  <a:gdLst/>
                  <a:ahLst/>
                  <a:cxnLst/>
                  <a:rect l="l" t="t" r="r" b="b"/>
                  <a:pathLst>
                    <a:path w="2153" h="1470" extrusionOk="0">
                      <a:moveTo>
                        <a:pt x="407" y="1"/>
                      </a:moveTo>
                      <a:cubicBezTo>
                        <a:pt x="204" y="44"/>
                        <a:pt x="0" y="204"/>
                        <a:pt x="15" y="393"/>
                      </a:cubicBezTo>
                      <a:cubicBezTo>
                        <a:pt x="58" y="684"/>
                        <a:pt x="276" y="917"/>
                        <a:pt x="582" y="975"/>
                      </a:cubicBezTo>
                      <a:cubicBezTo>
                        <a:pt x="742" y="990"/>
                        <a:pt x="945" y="961"/>
                        <a:pt x="1091" y="1033"/>
                      </a:cubicBezTo>
                      <a:cubicBezTo>
                        <a:pt x="1193" y="1106"/>
                        <a:pt x="1294" y="1193"/>
                        <a:pt x="1353" y="1281"/>
                      </a:cubicBezTo>
                      <a:cubicBezTo>
                        <a:pt x="1425" y="1397"/>
                        <a:pt x="1527" y="1470"/>
                        <a:pt x="1658" y="1470"/>
                      </a:cubicBezTo>
                      <a:cubicBezTo>
                        <a:pt x="1716" y="1470"/>
                        <a:pt x="1789" y="1441"/>
                        <a:pt x="1833" y="1426"/>
                      </a:cubicBezTo>
                      <a:cubicBezTo>
                        <a:pt x="1857" y="1420"/>
                        <a:pt x="1883" y="1416"/>
                        <a:pt x="1910" y="1416"/>
                      </a:cubicBezTo>
                      <a:cubicBezTo>
                        <a:pt x="1949" y="1416"/>
                        <a:pt x="1988" y="1424"/>
                        <a:pt x="2022" y="1441"/>
                      </a:cubicBezTo>
                      <a:cubicBezTo>
                        <a:pt x="2109" y="1251"/>
                        <a:pt x="2153" y="1004"/>
                        <a:pt x="2123" y="786"/>
                      </a:cubicBezTo>
                      <a:cubicBezTo>
                        <a:pt x="2109" y="568"/>
                        <a:pt x="1949" y="379"/>
                        <a:pt x="1745" y="292"/>
                      </a:cubicBezTo>
                      <a:cubicBezTo>
                        <a:pt x="1600" y="277"/>
                        <a:pt x="1454" y="262"/>
                        <a:pt x="1309" y="262"/>
                      </a:cubicBezTo>
                      <a:cubicBezTo>
                        <a:pt x="1207" y="248"/>
                        <a:pt x="1076" y="190"/>
                        <a:pt x="989" y="132"/>
                      </a:cubicBezTo>
                      <a:cubicBezTo>
                        <a:pt x="800" y="44"/>
                        <a:pt x="596" y="1"/>
                        <a:pt x="407"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575761" y="2416691"/>
                  <a:ext cx="91530" cy="159164"/>
                </a:xfrm>
                <a:custGeom>
                  <a:avLst/>
                  <a:gdLst/>
                  <a:ahLst/>
                  <a:cxnLst/>
                  <a:rect l="l" t="t" r="r" b="b"/>
                  <a:pathLst>
                    <a:path w="1310" h="2278" extrusionOk="0">
                      <a:moveTo>
                        <a:pt x="800" y="0"/>
                      </a:moveTo>
                      <a:cubicBezTo>
                        <a:pt x="677" y="0"/>
                        <a:pt x="549" y="52"/>
                        <a:pt x="466" y="94"/>
                      </a:cubicBezTo>
                      <a:cubicBezTo>
                        <a:pt x="233" y="195"/>
                        <a:pt x="87" y="457"/>
                        <a:pt x="29" y="719"/>
                      </a:cubicBezTo>
                      <a:cubicBezTo>
                        <a:pt x="0" y="995"/>
                        <a:pt x="15" y="1272"/>
                        <a:pt x="73" y="1548"/>
                      </a:cubicBezTo>
                      <a:cubicBezTo>
                        <a:pt x="87" y="1664"/>
                        <a:pt x="102" y="1781"/>
                        <a:pt x="117" y="1912"/>
                      </a:cubicBezTo>
                      <a:cubicBezTo>
                        <a:pt x="117" y="1999"/>
                        <a:pt x="160" y="2072"/>
                        <a:pt x="189" y="2159"/>
                      </a:cubicBezTo>
                      <a:cubicBezTo>
                        <a:pt x="212" y="2215"/>
                        <a:pt x="269" y="2237"/>
                        <a:pt x="335" y="2237"/>
                      </a:cubicBezTo>
                      <a:cubicBezTo>
                        <a:pt x="354" y="2237"/>
                        <a:pt x="373" y="2235"/>
                        <a:pt x="393" y="2232"/>
                      </a:cubicBezTo>
                      <a:cubicBezTo>
                        <a:pt x="433" y="2263"/>
                        <a:pt x="475" y="2277"/>
                        <a:pt x="517" y="2277"/>
                      </a:cubicBezTo>
                      <a:cubicBezTo>
                        <a:pt x="745" y="2277"/>
                        <a:pt x="980" y="1860"/>
                        <a:pt x="1091" y="1577"/>
                      </a:cubicBezTo>
                      <a:cubicBezTo>
                        <a:pt x="1222" y="1228"/>
                        <a:pt x="1265" y="894"/>
                        <a:pt x="1280" y="530"/>
                      </a:cubicBezTo>
                      <a:cubicBezTo>
                        <a:pt x="1309" y="414"/>
                        <a:pt x="1280" y="283"/>
                        <a:pt x="1236" y="181"/>
                      </a:cubicBezTo>
                      <a:cubicBezTo>
                        <a:pt x="1210" y="149"/>
                        <a:pt x="1188" y="143"/>
                        <a:pt x="1166" y="143"/>
                      </a:cubicBezTo>
                      <a:cubicBezTo>
                        <a:pt x="1150" y="143"/>
                        <a:pt x="1134" y="147"/>
                        <a:pt x="1118" y="147"/>
                      </a:cubicBezTo>
                      <a:cubicBezTo>
                        <a:pt x="1096" y="147"/>
                        <a:pt x="1074" y="140"/>
                        <a:pt x="1047" y="108"/>
                      </a:cubicBezTo>
                      <a:cubicBezTo>
                        <a:pt x="980" y="28"/>
                        <a:pt x="891" y="0"/>
                        <a:pt x="80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3567726" y="2524849"/>
                  <a:ext cx="34516" cy="54708"/>
                </a:xfrm>
                <a:custGeom>
                  <a:avLst/>
                  <a:gdLst/>
                  <a:ahLst/>
                  <a:cxnLst/>
                  <a:rect l="l" t="t" r="r" b="b"/>
                  <a:pathLst>
                    <a:path w="494" h="783" extrusionOk="0">
                      <a:moveTo>
                        <a:pt x="391" y="0"/>
                      </a:moveTo>
                      <a:cubicBezTo>
                        <a:pt x="261" y="0"/>
                        <a:pt x="42" y="44"/>
                        <a:pt x="28" y="393"/>
                      </a:cubicBezTo>
                      <a:cubicBezTo>
                        <a:pt x="0" y="718"/>
                        <a:pt x="198" y="782"/>
                        <a:pt x="344" y="782"/>
                      </a:cubicBezTo>
                      <a:cubicBezTo>
                        <a:pt x="427" y="782"/>
                        <a:pt x="493" y="762"/>
                        <a:pt x="493" y="756"/>
                      </a:cubicBezTo>
                      <a:lnTo>
                        <a:pt x="493" y="102"/>
                      </a:lnTo>
                      <a:cubicBezTo>
                        <a:pt x="493" y="44"/>
                        <a:pt x="450" y="0"/>
                        <a:pt x="391"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3577787" y="2533932"/>
                  <a:ext cx="17328" cy="33049"/>
                </a:xfrm>
                <a:custGeom>
                  <a:avLst/>
                  <a:gdLst/>
                  <a:ahLst/>
                  <a:cxnLst/>
                  <a:rect l="l" t="t" r="r" b="b"/>
                  <a:pathLst>
                    <a:path w="248" h="473" extrusionOk="0">
                      <a:moveTo>
                        <a:pt x="146" y="1"/>
                      </a:moveTo>
                      <a:cubicBezTo>
                        <a:pt x="117" y="1"/>
                        <a:pt x="73" y="45"/>
                        <a:pt x="58" y="74"/>
                      </a:cubicBezTo>
                      <a:cubicBezTo>
                        <a:pt x="44" y="117"/>
                        <a:pt x="29" y="175"/>
                        <a:pt x="29" y="219"/>
                      </a:cubicBezTo>
                      <a:cubicBezTo>
                        <a:pt x="0" y="321"/>
                        <a:pt x="58" y="408"/>
                        <a:pt x="146" y="466"/>
                      </a:cubicBezTo>
                      <a:cubicBezTo>
                        <a:pt x="73" y="408"/>
                        <a:pt x="44" y="335"/>
                        <a:pt x="58" y="263"/>
                      </a:cubicBezTo>
                      <a:cubicBezTo>
                        <a:pt x="58" y="234"/>
                        <a:pt x="73" y="175"/>
                        <a:pt x="102" y="132"/>
                      </a:cubicBezTo>
                      <a:cubicBezTo>
                        <a:pt x="117" y="103"/>
                        <a:pt x="131" y="88"/>
                        <a:pt x="175" y="59"/>
                      </a:cubicBezTo>
                      <a:cubicBezTo>
                        <a:pt x="189" y="59"/>
                        <a:pt x="204" y="59"/>
                        <a:pt x="218" y="88"/>
                      </a:cubicBezTo>
                      <a:lnTo>
                        <a:pt x="218" y="103"/>
                      </a:lnTo>
                      <a:cubicBezTo>
                        <a:pt x="218" y="103"/>
                        <a:pt x="247" y="103"/>
                        <a:pt x="218" y="59"/>
                      </a:cubicBezTo>
                      <a:cubicBezTo>
                        <a:pt x="218" y="45"/>
                        <a:pt x="204" y="45"/>
                        <a:pt x="204" y="30"/>
                      </a:cubicBezTo>
                      <a:cubicBezTo>
                        <a:pt x="189" y="1"/>
                        <a:pt x="175" y="1"/>
                        <a:pt x="146" y="1"/>
                      </a:cubicBezTo>
                      <a:close/>
                      <a:moveTo>
                        <a:pt x="247" y="452"/>
                      </a:moveTo>
                      <a:lnTo>
                        <a:pt x="218" y="466"/>
                      </a:lnTo>
                      <a:lnTo>
                        <a:pt x="146" y="466"/>
                      </a:lnTo>
                      <a:cubicBezTo>
                        <a:pt x="160" y="471"/>
                        <a:pt x="172" y="473"/>
                        <a:pt x="182" y="473"/>
                      </a:cubicBezTo>
                      <a:cubicBezTo>
                        <a:pt x="202" y="473"/>
                        <a:pt x="218" y="466"/>
                        <a:pt x="247" y="466"/>
                      </a:cubicBezTo>
                      <a:lnTo>
                        <a:pt x="247" y="452"/>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3357280" y="2722998"/>
                  <a:ext cx="626035" cy="596550"/>
                </a:xfrm>
                <a:custGeom>
                  <a:avLst/>
                  <a:gdLst/>
                  <a:ahLst/>
                  <a:cxnLst/>
                  <a:rect l="l" t="t" r="r" b="b"/>
                  <a:pathLst>
                    <a:path w="8960" h="8538" extrusionOk="0">
                      <a:moveTo>
                        <a:pt x="3505" y="0"/>
                      </a:moveTo>
                      <a:cubicBezTo>
                        <a:pt x="2720" y="29"/>
                        <a:pt x="2225" y="364"/>
                        <a:pt x="1498" y="902"/>
                      </a:cubicBezTo>
                      <a:lnTo>
                        <a:pt x="0" y="2051"/>
                      </a:lnTo>
                      <a:lnTo>
                        <a:pt x="1498" y="3738"/>
                      </a:lnTo>
                      <a:lnTo>
                        <a:pt x="2342" y="3171"/>
                      </a:lnTo>
                      <a:cubicBezTo>
                        <a:pt x="2429" y="3869"/>
                        <a:pt x="2415" y="4116"/>
                        <a:pt x="2429" y="4960"/>
                      </a:cubicBezTo>
                      <a:lnTo>
                        <a:pt x="2356" y="8261"/>
                      </a:lnTo>
                      <a:lnTo>
                        <a:pt x="7272" y="8537"/>
                      </a:lnTo>
                      <a:lnTo>
                        <a:pt x="6996" y="5352"/>
                      </a:lnTo>
                      <a:lnTo>
                        <a:pt x="6865" y="2865"/>
                      </a:lnTo>
                      <a:lnTo>
                        <a:pt x="8276" y="3549"/>
                      </a:lnTo>
                      <a:lnTo>
                        <a:pt x="8959" y="1571"/>
                      </a:lnTo>
                      <a:cubicBezTo>
                        <a:pt x="8188" y="1178"/>
                        <a:pt x="7650" y="960"/>
                        <a:pt x="7229" y="684"/>
                      </a:cubicBezTo>
                      <a:cubicBezTo>
                        <a:pt x="6249" y="49"/>
                        <a:pt x="5815" y="3"/>
                        <a:pt x="5521" y="3"/>
                      </a:cubicBezTo>
                      <a:cubicBezTo>
                        <a:pt x="5471" y="3"/>
                        <a:pt x="5424" y="4"/>
                        <a:pt x="5380" y="4"/>
                      </a:cubicBezTo>
                      <a:cubicBezTo>
                        <a:pt x="5346" y="4"/>
                        <a:pt x="5313" y="3"/>
                        <a:pt x="5280" y="0"/>
                      </a:cubicBezTo>
                      <a:cubicBezTo>
                        <a:pt x="4989" y="87"/>
                        <a:pt x="4691" y="131"/>
                        <a:pt x="4392" y="131"/>
                      </a:cubicBezTo>
                      <a:cubicBezTo>
                        <a:pt x="4094" y="131"/>
                        <a:pt x="3796" y="87"/>
                        <a:pt x="350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3518818" y="2809357"/>
                  <a:ext cx="77346" cy="43739"/>
                </a:xfrm>
                <a:custGeom>
                  <a:avLst/>
                  <a:gdLst/>
                  <a:ahLst/>
                  <a:cxnLst/>
                  <a:rect l="l" t="t" r="r" b="b"/>
                  <a:pathLst>
                    <a:path w="1107" h="626" extrusionOk="0">
                      <a:moveTo>
                        <a:pt x="1" y="0"/>
                      </a:moveTo>
                      <a:lnTo>
                        <a:pt x="1" y="0"/>
                      </a:lnTo>
                      <a:cubicBezTo>
                        <a:pt x="175" y="117"/>
                        <a:pt x="364" y="248"/>
                        <a:pt x="539" y="335"/>
                      </a:cubicBezTo>
                      <a:cubicBezTo>
                        <a:pt x="728" y="451"/>
                        <a:pt x="902" y="553"/>
                        <a:pt x="1106" y="626"/>
                      </a:cubicBezTo>
                      <a:cubicBezTo>
                        <a:pt x="917" y="509"/>
                        <a:pt x="742" y="379"/>
                        <a:pt x="553" y="291"/>
                      </a:cubicBezTo>
                      <a:cubicBezTo>
                        <a:pt x="379" y="175"/>
                        <a:pt x="190" y="7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3596093" y="2928275"/>
                  <a:ext cx="26481" cy="51844"/>
                </a:xfrm>
                <a:custGeom>
                  <a:avLst/>
                  <a:gdLst/>
                  <a:ahLst/>
                  <a:cxnLst/>
                  <a:rect l="l" t="t" r="r" b="b"/>
                  <a:pathLst>
                    <a:path w="379" h="742" extrusionOk="0">
                      <a:moveTo>
                        <a:pt x="378" y="0"/>
                      </a:moveTo>
                      <a:lnTo>
                        <a:pt x="378" y="0"/>
                      </a:lnTo>
                      <a:cubicBezTo>
                        <a:pt x="291" y="116"/>
                        <a:pt x="218" y="233"/>
                        <a:pt x="160" y="364"/>
                      </a:cubicBezTo>
                      <a:cubicBezTo>
                        <a:pt x="87" y="480"/>
                        <a:pt x="29" y="625"/>
                        <a:pt x="0" y="742"/>
                      </a:cubicBezTo>
                      <a:cubicBezTo>
                        <a:pt x="87" y="640"/>
                        <a:pt x="160" y="509"/>
                        <a:pt x="218" y="378"/>
                      </a:cubicBezTo>
                      <a:cubicBezTo>
                        <a:pt x="291" y="276"/>
                        <a:pt x="349" y="131"/>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3563534" y="3055297"/>
                  <a:ext cx="33607" cy="28577"/>
                </a:xfrm>
                <a:custGeom>
                  <a:avLst/>
                  <a:gdLst/>
                  <a:ahLst/>
                  <a:cxnLst/>
                  <a:rect l="l" t="t" r="r" b="b"/>
                  <a:pathLst>
                    <a:path w="481" h="409" extrusionOk="0">
                      <a:moveTo>
                        <a:pt x="1" y="0"/>
                      </a:moveTo>
                      <a:cubicBezTo>
                        <a:pt x="1" y="15"/>
                        <a:pt x="102" y="116"/>
                        <a:pt x="233" y="218"/>
                      </a:cubicBezTo>
                      <a:cubicBezTo>
                        <a:pt x="341" y="326"/>
                        <a:pt x="436" y="409"/>
                        <a:pt x="461" y="409"/>
                      </a:cubicBezTo>
                      <a:cubicBezTo>
                        <a:pt x="463" y="409"/>
                        <a:pt x="465" y="408"/>
                        <a:pt x="466" y="407"/>
                      </a:cubicBezTo>
                      <a:cubicBezTo>
                        <a:pt x="481" y="378"/>
                        <a:pt x="408" y="276"/>
                        <a:pt x="262" y="160"/>
                      </a:cubicBezTo>
                      <a:cubicBezTo>
                        <a:pt x="190" y="87"/>
                        <a:pt x="102" y="4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3587918" y="3136486"/>
                  <a:ext cx="32629" cy="33677"/>
                </a:xfrm>
                <a:custGeom>
                  <a:avLst/>
                  <a:gdLst/>
                  <a:ahLst/>
                  <a:cxnLst/>
                  <a:rect l="l" t="t" r="r" b="b"/>
                  <a:pathLst>
                    <a:path w="467" h="482" extrusionOk="0">
                      <a:moveTo>
                        <a:pt x="436" y="0"/>
                      </a:moveTo>
                      <a:cubicBezTo>
                        <a:pt x="424" y="0"/>
                        <a:pt x="327" y="97"/>
                        <a:pt x="204" y="220"/>
                      </a:cubicBezTo>
                      <a:cubicBezTo>
                        <a:pt x="73" y="351"/>
                        <a:pt x="1" y="452"/>
                        <a:pt x="1" y="482"/>
                      </a:cubicBezTo>
                      <a:cubicBezTo>
                        <a:pt x="1" y="482"/>
                        <a:pt x="117" y="380"/>
                        <a:pt x="248" y="263"/>
                      </a:cubicBezTo>
                      <a:cubicBezTo>
                        <a:pt x="364" y="132"/>
                        <a:pt x="466" y="16"/>
                        <a:pt x="437" y="2"/>
                      </a:cubicBezTo>
                      <a:cubicBezTo>
                        <a:pt x="437" y="1"/>
                        <a:pt x="437"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3585892" y="3221936"/>
                  <a:ext cx="35634" cy="26481"/>
                </a:xfrm>
                <a:custGeom>
                  <a:avLst/>
                  <a:gdLst/>
                  <a:ahLst/>
                  <a:cxnLst/>
                  <a:rect l="l" t="t" r="r" b="b"/>
                  <a:pathLst>
                    <a:path w="510" h="379" extrusionOk="0">
                      <a:moveTo>
                        <a:pt x="1" y="0"/>
                      </a:moveTo>
                      <a:cubicBezTo>
                        <a:pt x="1" y="15"/>
                        <a:pt x="102" y="102"/>
                        <a:pt x="233" y="218"/>
                      </a:cubicBezTo>
                      <a:cubicBezTo>
                        <a:pt x="321" y="291"/>
                        <a:pt x="408" y="349"/>
                        <a:pt x="510" y="378"/>
                      </a:cubicBezTo>
                      <a:cubicBezTo>
                        <a:pt x="510" y="364"/>
                        <a:pt x="408" y="277"/>
                        <a:pt x="277" y="160"/>
                      </a:cubicBezTo>
                      <a:cubicBezTo>
                        <a:pt x="175" y="88"/>
                        <a:pt x="88" y="2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642836" y="3190425"/>
                  <a:ext cx="10201" cy="6428"/>
                </a:xfrm>
                <a:custGeom>
                  <a:avLst/>
                  <a:gdLst/>
                  <a:ahLst/>
                  <a:cxnLst/>
                  <a:rect l="l" t="t" r="r" b="b"/>
                  <a:pathLst>
                    <a:path w="146" h="92" extrusionOk="0">
                      <a:moveTo>
                        <a:pt x="146" y="0"/>
                      </a:moveTo>
                      <a:cubicBezTo>
                        <a:pt x="145" y="0"/>
                        <a:pt x="87" y="0"/>
                        <a:pt x="58" y="15"/>
                      </a:cubicBezTo>
                      <a:cubicBezTo>
                        <a:pt x="15" y="44"/>
                        <a:pt x="0" y="73"/>
                        <a:pt x="0" y="88"/>
                      </a:cubicBezTo>
                      <a:cubicBezTo>
                        <a:pt x="7" y="88"/>
                        <a:pt x="22" y="91"/>
                        <a:pt x="38" y="91"/>
                      </a:cubicBezTo>
                      <a:cubicBezTo>
                        <a:pt x="55" y="91"/>
                        <a:pt x="73" y="88"/>
                        <a:pt x="87" y="73"/>
                      </a:cubicBezTo>
                      <a:cubicBezTo>
                        <a:pt x="131" y="29"/>
                        <a:pt x="146" y="15"/>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3639761" y="3034686"/>
                  <a:ext cx="17328" cy="14812"/>
                </a:xfrm>
                <a:custGeom>
                  <a:avLst/>
                  <a:gdLst/>
                  <a:ahLst/>
                  <a:cxnLst/>
                  <a:rect l="l" t="t" r="r" b="b"/>
                  <a:pathLst>
                    <a:path w="248" h="212" extrusionOk="0">
                      <a:moveTo>
                        <a:pt x="7" y="0"/>
                      </a:moveTo>
                      <a:cubicBezTo>
                        <a:pt x="3" y="0"/>
                        <a:pt x="0" y="2"/>
                        <a:pt x="0" y="4"/>
                      </a:cubicBezTo>
                      <a:cubicBezTo>
                        <a:pt x="0" y="19"/>
                        <a:pt x="44" y="77"/>
                        <a:pt x="102" y="135"/>
                      </a:cubicBezTo>
                      <a:cubicBezTo>
                        <a:pt x="138" y="183"/>
                        <a:pt x="185" y="211"/>
                        <a:pt x="216" y="211"/>
                      </a:cubicBezTo>
                      <a:cubicBezTo>
                        <a:pt x="222" y="211"/>
                        <a:pt x="228" y="210"/>
                        <a:pt x="233" y="208"/>
                      </a:cubicBezTo>
                      <a:cubicBezTo>
                        <a:pt x="248" y="193"/>
                        <a:pt x="204" y="135"/>
                        <a:pt x="131" y="77"/>
                      </a:cubicBezTo>
                      <a:cubicBezTo>
                        <a:pt x="95" y="29"/>
                        <a:pt x="29"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3556407" y="2921917"/>
                  <a:ext cx="9223" cy="14533"/>
                </a:xfrm>
                <a:custGeom>
                  <a:avLst/>
                  <a:gdLst/>
                  <a:ahLst/>
                  <a:cxnLst/>
                  <a:rect l="l" t="t" r="r" b="b"/>
                  <a:pathLst>
                    <a:path w="132" h="208" extrusionOk="0">
                      <a:moveTo>
                        <a:pt x="94" y="0"/>
                      </a:moveTo>
                      <a:cubicBezTo>
                        <a:pt x="78" y="0"/>
                        <a:pt x="52" y="30"/>
                        <a:pt x="15" y="91"/>
                      </a:cubicBezTo>
                      <a:cubicBezTo>
                        <a:pt x="1" y="149"/>
                        <a:pt x="1" y="207"/>
                        <a:pt x="15" y="207"/>
                      </a:cubicBezTo>
                      <a:cubicBezTo>
                        <a:pt x="44" y="207"/>
                        <a:pt x="74" y="164"/>
                        <a:pt x="88" y="106"/>
                      </a:cubicBezTo>
                      <a:cubicBezTo>
                        <a:pt x="132" y="62"/>
                        <a:pt x="132" y="4"/>
                        <a:pt x="103" y="4"/>
                      </a:cubicBezTo>
                      <a:cubicBezTo>
                        <a:pt x="100" y="1"/>
                        <a:pt x="97"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3465996" y="2852047"/>
                  <a:ext cx="9223" cy="66097"/>
                </a:xfrm>
                <a:custGeom>
                  <a:avLst/>
                  <a:gdLst/>
                  <a:ahLst/>
                  <a:cxnLst/>
                  <a:rect l="l" t="t" r="r" b="b"/>
                  <a:pathLst>
                    <a:path w="132" h="946" extrusionOk="0">
                      <a:moveTo>
                        <a:pt x="131" y="0"/>
                      </a:moveTo>
                      <a:cubicBezTo>
                        <a:pt x="102" y="146"/>
                        <a:pt x="59" y="306"/>
                        <a:pt x="44" y="480"/>
                      </a:cubicBezTo>
                      <a:cubicBezTo>
                        <a:pt x="0" y="640"/>
                        <a:pt x="0" y="786"/>
                        <a:pt x="0" y="946"/>
                      </a:cubicBezTo>
                      <a:cubicBezTo>
                        <a:pt x="102" y="640"/>
                        <a:pt x="131" y="306"/>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3423306" y="2868257"/>
                  <a:ext cx="10201" cy="4192"/>
                </a:xfrm>
                <a:custGeom>
                  <a:avLst/>
                  <a:gdLst/>
                  <a:ahLst/>
                  <a:cxnLst/>
                  <a:rect l="l" t="t" r="r" b="b"/>
                  <a:pathLst>
                    <a:path w="146" h="60" extrusionOk="0">
                      <a:moveTo>
                        <a:pt x="73" y="1"/>
                      </a:moveTo>
                      <a:cubicBezTo>
                        <a:pt x="30" y="1"/>
                        <a:pt x="1" y="1"/>
                        <a:pt x="1" y="30"/>
                      </a:cubicBezTo>
                      <a:cubicBezTo>
                        <a:pt x="1" y="45"/>
                        <a:pt x="30" y="59"/>
                        <a:pt x="73" y="59"/>
                      </a:cubicBezTo>
                      <a:cubicBezTo>
                        <a:pt x="102" y="59"/>
                        <a:pt x="146" y="59"/>
                        <a:pt x="146" y="45"/>
                      </a:cubicBezTo>
                      <a:cubicBezTo>
                        <a:pt x="146" y="30"/>
                        <a:pt x="102" y="1"/>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3560530" y="2771138"/>
                  <a:ext cx="76228" cy="8175"/>
                </a:xfrm>
                <a:custGeom>
                  <a:avLst/>
                  <a:gdLst/>
                  <a:ahLst/>
                  <a:cxnLst/>
                  <a:rect l="l" t="t" r="r" b="b"/>
                  <a:pathLst>
                    <a:path w="1091" h="117" extrusionOk="0">
                      <a:moveTo>
                        <a:pt x="888" y="1"/>
                      </a:moveTo>
                      <a:cubicBezTo>
                        <a:pt x="772" y="1"/>
                        <a:pt x="658" y="11"/>
                        <a:pt x="538" y="38"/>
                      </a:cubicBezTo>
                      <a:cubicBezTo>
                        <a:pt x="364" y="38"/>
                        <a:pt x="175" y="53"/>
                        <a:pt x="0" y="111"/>
                      </a:cubicBezTo>
                      <a:cubicBezTo>
                        <a:pt x="47" y="115"/>
                        <a:pt x="95" y="117"/>
                        <a:pt x="143" y="117"/>
                      </a:cubicBezTo>
                      <a:cubicBezTo>
                        <a:pt x="275" y="117"/>
                        <a:pt x="410" y="103"/>
                        <a:pt x="538" y="82"/>
                      </a:cubicBezTo>
                      <a:cubicBezTo>
                        <a:pt x="727" y="82"/>
                        <a:pt x="902" y="67"/>
                        <a:pt x="1091" y="9"/>
                      </a:cubicBezTo>
                      <a:cubicBezTo>
                        <a:pt x="1022" y="4"/>
                        <a:pt x="954" y="1"/>
                        <a:pt x="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3485280" y="2790772"/>
                  <a:ext cx="4122" cy="9502"/>
                </a:xfrm>
                <a:custGeom>
                  <a:avLst/>
                  <a:gdLst/>
                  <a:ahLst/>
                  <a:cxnLst/>
                  <a:rect l="l" t="t" r="r" b="b"/>
                  <a:pathLst>
                    <a:path w="59" h="136" extrusionOk="0">
                      <a:moveTo>
                        <a:pt x="30" y="1"/>
                      </a:moveTo>
                      <a:cubicBezTo>
                        <a:pt x="11" y="1"/>
                        <a:pt x="1" y="27"/>
                        <a:pt x="1" y="63"/>
                      </a:cubicBezTo>
                      <a:cubicBezTo>
                        <a:pt x="1" y="92"/>
                        <a:pt x="1" y="135"/>
                        <a:pt x="15" y="135"/>
                      </a:cubicBezTo>
                      <a:cubicBezTo>
                        <a:pt x="44" y="135"/>
                        <a:pt x="59" y="92"/>
                        <a:pt x="59" y="77"/>
                      </a:cubicBezTo>
                      <a:cubicBezTo>
                        <a:pt x="59" y="48"/>
                        <a:pt x="59" y="5"/>
                        <a:pt x="44" y="5"/>
                      </a:cubicBezTo>
                      <a:cubicBezTo>
                        <a:pt x="39" y="2"/>
                        <a:pt x="35"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3521892" y="2873357"/>
                  <a:ext cx="9223" cy="4122"/>
                </a:xfrm>
                <a:custGeom>
                  <a:avLst/>
                  <a:gdLst/>
                  <a:ahLst/>
                  <a:cxnLst/>
                  <a:rect l="l" t="t" r="r" b="b"/>
                  <a:pathLst>
                    <a:path w="132" h="59" extrusionOk="0">
                      <a:moveTo>
                        <a:pt x="59" y="1"/>
                      </a:moveTo>
                      <a:cubicBezTo>
                        <a:pt x="29" y="1"/>
                        <a:pt x="0" y="30"/>
                        <a:pt x="0" y="44"/>
                      </a:cubicBezTo>
                      <a:cubicBezTo>
                        <a:pt x="0" y="59"/>
                        <a:pt x="44" y="59"/>
                        <a:pt x="73" y="59"/>
                      </a:cubicBezTo>
                      <a:cubicBezTo>
                        <a:pt x="117" y="59"/>
                        <a:pt x="131" y="44"/>
                        <a:pt x="131" y="30"/>
                      </a:cubicBezTo>
                      <a:cubicBezTo>
                        <a:pt x="131" y="1"/>
                        <a:pt x="102"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3572687" y="2743330"/>
                  <a:ext cx="5170" cy="6498"/>
                </a:xfrm>
                <a:custGeom>
                  <a:avLst/>
                  <a:gdLst/>
                  <a:ahLst/>
                  <a:cxnLst/>
                  <a:rect l="l" t="t" r="r" b="b"/>
                  <a:pathLst>
                    <a:path w="74" h="93" extrusionOk="0">
                      <a:moveTo>
                        <a:pt x="59" y="0"/>
                      </a:moveTo>
                      <a:cubicBezTo>
                        <a:pt x="44" y="0"/>
                        <a:pt x="30" y="15"/>
                        <a:pt x="1" y="29"/>
                      </a:cubicBezTo>
                      <a:cubicBezTo>
                        <a:pt x="1" y="44"/>
                        <a:pt x="1" y="87"/>
                        <a:pt x="30" y="87"/>
                      </a:cubicBezTo>
                      <a:cubicBezTo>
                        <a:pt x="33" y="91"/>
                        <a:pt x="37" y="93"/>
                        <a:pt x="41" y="93"/>
                      </a:cubicBezTo>
                      <a:cubicBezTo>
                        <a:pt x="51" y="93"/>
                        <a:pt x="62" y="76"/>
                        <a:pt x="73" y="44"/>
                      </a:cubicBezTo>
                      <a:cubicBezTo>
                        <a:pt x="73" y="29"/>
                        <a:pt x="73"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3637735" y="2820327"/>
                  <a:ext cx="19354" cy="18096"/>
                </a:xfrm>
                <a:custGeom>
                  <a:avLst/>
                  <a:gdLst/>
                  <a:ahLst/>
                  <a:cxnLst/>
                  <a:rect l="l" t="t" r="r" b="b"/>
                  <a:pathLst>
                    <a:path w="277" h="259" extrusionOk="0">
                      <a:moveTo>
                        <a:pt x="23" y="1"/>
                      </a:moveTo>
                      <a:cubicBezTo>
                        <a:pt x="19" y="1"/>
                        <a:pt x="17" y="1"/>
                        <a:pt x="15" y="3"/>
                      </a:cubicBezTo>
                      <a:cubicBezTo>
                        <a:pt x="0" y="18"/>
                        <a:pt x="29" y="76"/>
                        <a:pt x="117" y="149"/>
                      </a:cubicBezTo>
                      <a:cubicBezTo>
                        <a:pt x="164" y="208"/>
                        <a:pt x="212" y="258"/>
                        <a:pt x="244" y="258"/>
                      </a:cubicBezTo>
                      <a:cubicBezTo>
                        <a:pt x="251" y="258"/>
                        <a:pt x="257" y="256"/>
                        <a:pt x="262" y="251"/>
                      </a:cubicBezTo>
                      <a:cubicBezTo>
                        <a:pt x="277" y="236"/>
                        <a:pt x="233" y="178"/>
                        <a:pt x="146" y="105"/>
                      </a:cubicBezTo>
                      <a:cubicBezTo>
                        <a:pt x="95" y="42"/>
                        <a:pt x="44"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3550329" y="3096940"/>
                  <a:ext cx="11249" cy="13275"/>
                </a:xfrm>
                <a:custGeom>
                  <a:avLst/>
                  <a:gdLst/>
                  <a:ahLst/>
                  <a:cxnLst/>
                  <a:rect l="l" t="t" r="r" b="b"/>
                  <a:pathLst>
                    <a:path w="161" h="190" extrusionOk="0">
                      <a:moveTo>
                        <a:pt x="146" y="0"/>
                      </a:moveTo>
                      <a:cubicBezTo>
                        <a:pt x="131" y="0"/>
                        <a:pt x="88" y="29"/>
                        <a:pt x="59" y="73"/>
                      </a:cubicBezTo>
                      <a:cubicBezTo>
                        <a:pt x="15" y="131"/>
                        <a:pt x="1" y="175"/>
                        <a:pt x="15" y="189"/>
                      </a:cubicBezTo>
                      <a:cubicBezTo>
                        <a:pt x="30" y="189"/>
                        <a:pt x="73" y="175"/>
                        <a:pt x="102" y="117"/>
                      </a:cubicBezTo>
                      <a:cubicBezTo>
                        <a:pt x="146" y="59"/>
                        <a:pt x="161" y="29"/>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3557455" y="3236119"/>
                  <a:ext cx="5170" cy="11249"/>
                </a:xfrm>
                <a:custGeom>
                  <a:avLst/>
                  <a:gdLst/>
                  <a:ahLst/>
                  <a:cxnLst/>
                  <a:rect l="l" t="t" r="r" b="b"/>
                  <a:pathLst>
                    <a:path w="74" h="161" extrusionOk="0">
                      <a:moveTo>
                        <a:pt x="15" y="1"/>
                      </a:moveTo>
                      <a:cubicBezTo>
                        <a:pt x="0" y="1"/>
                        <a:pt x="0" y="30"/>
                        <a:pt x="0" y="88"/>
                      </a:cubicBezTo>
                      <a:cubicBezTo>
                        <a:pt x="0" y="117"/>
                        <a:pt x="29" y="161"/>
                        <a:pt x="44" y="161"/>
                      </a:cubicBezTo>
                      <a:cubicBezTo>
                        <a:pt x="59" y="161"/>
                        <a:pt x="73" y="117"/>
                        <a:pt x="59" y="74"/>
                      </a:cubicBezTo>
                      <a:cubicBezTo>
                        <a:pt x="59" y="30"/>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3684478" y="3239194"/>
                  <a:ext cx="63093" cy="35634"/>
                </a:xfrm>
                <a:custGeom>
                  <a:avLst/>
                  <a:gdLst/>
                  <a:ahLst/>
                  <a:cxnLst/>
                  <a:rect l="l" t="t" r="r" b="b"/>
                  <a:pathLst>
                    <a:path w="903" h="510" extrusionOk="0">
                      <a:moveTo>
                        <a:pt x="902" y="1"/>
                      </a:moveTo>
                      <a:lnTo>
                        <a:pt x="902" y="1"/>
                      </a:lnTo>
                      <a:cubicBezTo>
                        <a:pt x="728" y="59"/>
                        <a:pt x="582" y="131"/>
                        <a:pt x="437" y="219"/>
                      </a:cubicBezTo>
                      <a:cubicBezTo>
                        <a:pt x="277" y="320"/>
                        <a:pt x="131" y="408"/>
                        <a:pt x="0" y="510"/>
                      </a:cubicBezTo>
                      <a:cubicBezTo>
                        <a:pt x="175" y="437"/>
                        <a:pt x="320" y="364"/>
                        <a:pt x="451" y="277"/>
                      </a:cubicBezTo>
                      <a:cubicBezTo>
                        <a:pt x="626" y="204"/>
                        <a:pt x="771" y="117"/>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718993" y="3141656"/>
                  <a:ext cx="18376" cy="71198"/>
                </a:xfrm>
                <a:custGeom>
                  <a:avLst/>
                  <a:gdLst/>
                  <a:ahLst/>
                  <a:cxnLst/>
                  <a:rect l="l" t="t" r="r" b="b"/>
                  <a:pathLst>
                    <a:path w="263" h="1019" extrusionOk="0">
                      <a:moveTo>
                        <a:pt x="263" y="0"/>
                      </a:moveTo>
                      <a:lnTo>
                        <a:pt x="263" y="0"/>
                      </a:lnTo>
                      <a:cubicBezTo>
                        <a:pt x="204" y="160"/>
                        <a:pt x="161" y="349"/>
                        <a:pt x="132" y="509"/>
                      </a:cubicBezTo>
                      <a:cubicBezTo>
                        <a:pt x="74" y="669"/>
                        <a:pt x="15" y="844"/>
                        <a:pt x="1" y="1018"/>
                      </a:cubicBezTo>
                      <a:cubicBezTo>
                        <a:pt x="88" y="858"/>
                        <a:pt x="146" y="698"/>
                        <a:pt x="190" y="524"/>
                      </a:cubicBezTo>
                      <a:cubicBezTo>
                        <a:pt x="234" y="349"/>
                        <a:pt x="263" y="189"/>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674277" y="3093865"/>
                  <a:ext cx="70219" cy="23476"/>
                </a:xfrm>
                <a:custGeom>
                  <a:avLst/>
                  <a:gdLst/>
                  <a:ahLst/>
                  <a:cxnLst/>
                  <a:rect l="l" t="t" r="r" b="b"/>
                  <a:pathLst>
                    <a:path w="1005" h="336" extrusionOk="0">
                      <a:moveTo>
                        <a:pt x="1004" y="1"/>
                      </a:moveTo>
                      <a:cubicBezTo>
                        <a:pt x="830" y="30"/>
                        <a:pt x="655" y="88"/>
                        <a:pt x="495" y="146"/>
                      </a:cubicBezTo>
                      <a:cubicBezTo>
                        <a:pt x="321" y="175"/>
                        <a:pt x="146" y="248"/>
                        <a:pt x="1" y="335"/>
                      </a:cubicBezTo>
                      <a:cubicBezTo>
                        <a:pt x="190" y="321"/>
                        <a:pt x="350" y="263"/>
                        <a:pt x="510" y="190"/>
                      </a:cubicBezTo>
                      <a:cubicBezTo>
                        <a:pt x="699" y="161"/>
                        <a:pt x="859" y="88"/>
                        <a:pt x="10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704810" y="2987175"/>
                  <a:ext cx="36612" cy="61066"/>
                </a:xfrm>
                <a:custGeom>
                  <a:avLst/>
                  <a:gdLst/>
                  <a:ahLst/>
                  <a:cxnLst/>
                  <a:rect l="l" t="t" r="r" b="b"/>
                  <a:pathLst>
                    <a:path w="524" h="874" extrusionOk="0">
                      <a:moveTo>
                        <a:pt x="524" y="1"/>
                      </a:moveTo>
                      <a:lnTo>
                        <a:pt x="524" y="1"/>
                      </a:lnTo>
                      <a:cubicBezTo>
                        <a:pt x="422" y="117"/>
                        <a:pt x="320" y="262"/>
                        <a:pt x="247" y="408"/>
                      </a:cubicBezTo>
                      <a:cubicBezTo>
                        <a:pt x="146" y="553"/>
                        <a:pt x="58" y="699"/>
                        <a:pt x="0" y="873"/>
                      </a:cubicBezTo>
                      <a:cubicBezTo>
                        <a:pt x="131" y="742"/>
                        <a:pt x="218" y="597"/>
                        <a:pt x="291" y="451"/>
                      </a:cubicBezTo>
                      <a:cubicBezTo>
                        <a:pt x="393" y="306"/>
                        <a:pt x="480"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660093" y="2931279"/>
                  <a:ext cx="27459" cy="42760"/>
                </a:xfrm>
                <a:custGeom>
                  <a:avLst/>
                  <a:gdLst/>
                  <a:ahLst/>
                  <a:cxnLst/>
                  <a:rect l="l" t="t" r="r" b="b"/>
                  <a:pathLst>
                    <a:path w="393" h="612" extrusionOk="0">
                      <a:moveTo>
                        <a:pt x="0" y="1"/>
                      </a:moveTo>
                      <a:lnTo>
                        <a:pt x="0" y="1"/>
                      </a:lnTo>
                      <a:cubicBezTo>
                        <a:pt x="44" y="117"/>
                        <a:pt x="102" y="233"/>
                        <a:pt x="175" y="321"/>
                      </a:cubicBezTo>
                      <a:cubicBezTo>
                        <a:pt x="218" y="437"/>
                        <a:pt x="306" y="524"/>
                        <a:pt x="393" y="612"/>
                      </a:cubicBezTo>
                      <a:cubicBezTo>
                        <a:pt x="349" y="510"/>
                        <a:pt x="306" y="393"/>
                        <a:pt x="218" y="292"/>
                      </a:cubicBezTo>
                      <a:cubicBezTo>
                        <a:pt x="175" y="175"/>
                        <a:pt x="102" y="8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677351" y="2881532"/>
                  <a:ext cx="64071" cy="14253"/>
                </a:xfrm>
                <a:custGeom>
                  <a:avLst/>
                  <a:gdLst/>
                  <a:ahLst/>
                  <a:cxnLst/>
                  <a:rect l="l" t="t" r="r" b="b"/>
                  <a:pathLst>
                    <a:path w="917" h="204" extrusionOk="0">
                      <a:moveTo>
                        <a:pt x="1" y="0"/>
                      </a:moveTo>
                      <a:cubicBezTo>
                        <a:pt x="146" y="58"/>
                        <a:pt x="291" y="102"/>
                        <a:pt x="451" y="131"/>
                      </a:cubicBezTo>
                      <a:cubicBezTo>
                        <a:pt x="597" y="175"/>
                        <a:pt x="757" y="204"/>
                        <a:pt x="917" y="204"/>
                      </a:cubicBezTo>
                      <a:cubicBezTo>
                        <a:pt x="786" y="145"/>
                        <a:pt x="611" y="87"/>
                        <a:pt x="466" y="73"/>
                      </a:cubicBezTo>
                      <a:cubicBezTo>
                        <a:pt x="321" y="15"/>
                        <a:pt x="16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729194" y="2796152"/>
                  <a:ext cx="65119" cy="34586"/>
                </a:xfrm>
                <a:custGeom>
                  <a:avLst/>
                  <a:gdLst/>
                  <a:ahLst/>
                  <a:cxnLst/>
                  <a:rect l="l" t="t" r="r" b="b"/>
                  <a:pathLst>
                    <a:path w="932" h="495" extrusionOk="0">
                      <a:moveTo>
                        <a:pt x="931" y="0"/>
                      </a:moveTo>
                      <a:cubicBezTo>
                        <a:pt x="771" y="58"/>
                        <a:pt x="597" y="131"/>
                        <a:pt x="451" y="218"/>
                      </a:cubicBezTo>
                      <a:cubicBezTo>
                        <a:pt x="291" y="291"/>
                        <a:pt x="146" y="378"/>
                        <a:pt x="0" y="495"/>
                      </a:cubicBezTo>
                      <a:cubicBezTo>
                        <a:pt x="160" y="437"/>
                        <a:pt x="335" y="364"/>
                        <a:pt x="480" y="277"/>
                      </a:cubicBezTo>
                      <a:cubicBezTo>
                        <a:pt x="640" y="204"/>
                        <a:pt x="786" y="117"/>
                        <a:pt x="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3688530" y="2762614"/>
                  <a:ext cx="51913" cy="11249"/>
                </a:xfrm>
                <a:custGeom>
                  <a:avLst/>
                  <a:gdLst/>
                  <a:ahLst/>
                  <a:cxnLst/>
                  <a:rect l="l" t="t" r="r" b="b"/>
                  <a:pathLst>
                    <a:path w="743" h="161" extrusionOk="0">
                      <a:moveTo>
                        <a:pt x="1" y="0"/>
                      </a:moveTo>
                      <a:cubicBezTo>
                        <a:pt x="117" y="59"/>
                        <a:pt x="233" y="102"/>
                        <a:pt x="364" y="117"/>
                      </a:cubicBezTo>
                      <a:cubicBezTo>
                        <a:pt x="495" y="131"/>
                        <a:pt x="626" y="160"/>
                        <a:pt x="742" y="160"/>
                      </a:cubicBezTo>
                      <a:cubicBezTo>
                        <a:pt x="626" y="102"/>
                        <a:pt x="510" y="59"/>
                        <a:pt x="379" y="59"/>
                      </a:cubicBezTo>
                      <a:cubicBezTo>
                        <a:pt x="262" y="29"/>
                        <a:pt x="13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3772863" y="2736204"/>
                  <a:ext cx="61066" cy="40664"/>
                </a:xfrm>
                <a:custGeom>
                  <a:avLst/>
                  <a:gdLst/>
                  <a:ahLst/>
                  <a:cxnLst/>
                  <a:rect l="l" t="t" r="r" b="b"/>
                  <a:pathLst>
                    <a:path w="874" h="582" extrusionOk="0">
                      <a:moveTo>
                        <a:pt x="1" y="0"/>
                      </a:moveTo>
                      <a:cubicBezTo>
                        <a:pt x="103" y="131"/>
                        <a:pt x="248" y="262"/>
                        <a:pt x="393" y="349"/>
                      </a:cubicBezTo>
                      <a:cubicBezTo>
                        <a:pt x="539" y="437"/>
                        <a:pt x="699" y="538"/>
                        <a:pt x="873" y="582"/>
                      </a:cubicBezTo>
                      <a:cubicBezTo>
                        <a:pt x="728" y="480"/>
                        <a:pt x="582" y="393"/>
                        <a:pt x="437" y="291"/>
                      </a:cubicBezTo>
                      <a:cubicBezTo>
                        <a:pt x="306" y="189"/>
                        <a:pt x="146" y="10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3800321" y="2830667"/>
                  <a:ext cx="36612" cy="70219"/>
                </a:xfrm>
                <a:custGeom>
                  <a:avLst/>
                  <a:gdLst/>
                  <a:ahLst/>
                  <a:cxnLst/>
                  <a:rect l="l" t="t" r="r" b="b"/>
                  <a:pathLst>
                    <a:path w="524" h="1005" extrusionOk="0">
                      <a:moveTo>
                        <a:pt x="524" y="1"/>
                      </a:moveTo>
                      <a:cubicBezTo>
                        <a:pt x="277" y="292"/>
                        <a:pt x="88" y="641"/>
                        <a:pt x="0" y="1004"/>
                      </a:cubicBezTo>
                      <a:cubicBezTo>
                        <a:pt x="117" y="830"/>
                        <a:pt x="204" y="670"/>
                        <a:pt x="277" y="510"/>
                      </a:cubicBezTo>
                      <a:cubicBezTo>
                        <a:pt x="364" y="350"/>
                        <a:pt x="451"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3759657" y="2942458"/>
                  <a:ext cx="50865" cy="45835"/>
                </a:xfrm>
                <a:custGeom>
                  <a:avLst/>
                  <a:gdLst/>
                  <a:ahLst/>
                  <a:cxnLst/>
                  <a:rect l="l" t="t" r="r" b="b"/>
                  <a:pathLst>
                    <a:path w="728" h="656" extrusionOk="0">
                      <a:moveTo>
                        <a:pt x="1" y="1"/>
                      </a:moveTo>
                      <a:lnTo>
                        <a:pt x="1" y="1"/>
                      </a:lnTo>
                      <a:cubicBezTo>
                        <a:pt x="132" y="132"/>
                        <a:pt x="233" y="233"/>
                        <a:pt x="364" y="321"/>
                      </a:cubicBezTo>
                      <a:cubicBezTo>
                        <a:pt x="495" y="452"/>
                        <a:pt x="597" y="568"/>
                        <a:pt x="728" y="655"/>
                      </a:cubicBezTo>
                      <a:cubicBezTo>
                        <a:pt x="568" y="393"/>
                        <a:pt x="306" y="1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3781037" y="3019734"/>
                  <a:ext cx="18306" cy="60997"/>
                </a:xfrm>
                <a:custGeom>
                  <a:avLst/>
                  <a:gdLst/>
                  <a:ahLst/>
                  <a:cxnLst/>
                  <a:rect l="l" t="t" r="r" b="b"/>
                  <a:pathLst>
                    <a:path w="262" h="873" extrusionOk="0">
                      <a:moveTo>
                        <a:pt x="0" y="0"/>
                      </a:moveTo>
                      <a:cubicBezTo>
                        <a:pt x="0" y="305"/>
                        <a:pt x="87" y="625"/>
                        <a:pt x="262" y="873"/>
                      </a:cubicBezTo>
                      <a:cubicBezTo>
                        <a:pt x="218" y="727"/>
                        <a:pt x="160" y="582"/>
                        <a:pt x="131" y="436"/>
                      </a:cubicBezTo>
                      <a:cubicBezTo>
                        <a:pt x="87" y="291"/>
                        <a:pt x="58" y="14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3779989" y="3110145"/>
                  <a:ext cx="59040" cy="56944"/>
                </a:xfrm>
                <a:custGeom>
                  <a:avLst/>
                  <a:gdLst/>
                  <a:ahLst/>
                  <a:cxnLst/>
                  <a:rect l="l" t="t" r="r" b="b"/>
                  <a:pathLst>
                    <a:path w="845" h="815" extrusionOk="0">
                      <a:moveTo>
                        <a:pt x="844" y="0"/>
                      </a:moveTo>
                      <a:cubicBezTo>
                        <a:pt x="844" y="1"/>
                        <a:pt x="669" y="204"/>
                        <a:pt x="437" y="408"/>
                      </a:cubicBezTo>
                      <a:cubicBezTo>
                        <a:pt x="219" y="655"/>
                        <a:pt x="1" y="800"/>
                        <a:pt x="15" y="815"/>
                      </a:cubicBezTo>
                      <a:cubicBezTo>
                        <a:pt x="364" y="611"/>
                        <a:pt x="640" y="349"/>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3808426" y="3199578"/>
                  <a:ext cx="26481" cy="69171"/>
                </a:xfrm>
                <a:custGeom>
                  <a:avLst/>
                  <a:gdLst/>
                  <a:ahLst/>
                  <a:cxnLst/>
                  <a:rect l="l" t="t" r="r" b="b"/>
                  <a:pathLst>
                    <a:path w="379" h="990" extrusionOk="0">
                      <a:moveTo>
                        <a:pt x="1" y="0"/>
                      </a:moveTo>
                      <a:lnTo>
                        <a:pt x="1" y="0"/>
                      </a:lnTo>
                      <a:cubicBezTo>
                        <a:pt x="44" y="175"/>
                        <a:pt x="103" y="335"/>
                        <a:pt x="175" y="495"/>
                      </a:cubicBezTo>
                      <a:cubicBezTo>
                        <a:pt x="233" y="669"/>
                        <a:pt x="292" y="829"/>
                        <a:pt x="379" y="989"/>
                      </a:cubicBezTo>
                      <a:cubicBezTo>
                        <a:pt x="335" y="815"/>
                        <a:pt x="306" y="640"/>
                        <a:pt x="233" y="480"/>
                      </a:cubicBezTo>
                      <a:cubicBezTo>
                        <a:pt x="175" y="320"/>
                        <a:pt x="103" y="14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3776915" y="3243246"/>
                  <a:ext cx="13275" cy="60018"/>
                </a:xfrm>
                <a:custGeom>
                  <a:avLst/>
                  <a:gdLst/>
                  <a:ahLst/>
                  <a:cxnLst/>
                  <a:rect l="l" t="t" r="r" b="b"/>
                  <a:pathLst>
                    <a:path w="190" h="859" extrusionOk="0">
                      <a:moveTo>
                        <a:pt x="132" y="1"/>
                      </a:moveTo>
                      <a:lnTo>
                        <a:pt x="132" y="1"/>
                      </a:lnTo>
                      <a:cubicBezTo>
                        <a:pt x="103" y="146"/>
                        <a:pt x="103" y="292"/>
                        <a:pt x="88" y="437"/>
                      </a:cubicBezTo>
                      <a:cubicBezTo>
                        <a:pt x="45" y="568"/>
                        <a:pt x="30" y="713"/>
                        <a:pt x="1" y="859"/>
                      </a:cubicBezTo>
                      <a:cubicBezTo>
                        <a:pt x="146" y="582"/>
                        <a:pt x="190" y="292"/>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581840" y="3286286"/>
                  <a:ext cx="24454" cy="4681"/>
                </a:xfrm>
                <a:custGeom>
                  <a:avLst/>
                  <a:gdLst/>
                  <a:ahLst/>
                  <a:cxnLst/>
                  <a:rect l="l" t="t" r="r" b="b"/>
                  <a:pathLst>
                    <a:path w="350" h="67" extrusionOk="0">
                      <a:moveTo>
                        <a:pt x="107" y="0"/>
                      </a:moveTo>
                      <a:cubicBezTo>
                        <a:pt x="42" y="0"/>
                        <a:pt x="0" y="28"/>
                        <a:pt x="0" y="39"/>
                      </a:cubicBezTo>
                      <a:cubicBezTo>
                        <a:pt x="0" y="54"/>
                        <a:pt x="73" y="54"/>
                        <a:pt x="160" y="54"/>
                      </a:cubicBezTo>
                      <a:cubicBezTo>
                        <a:pt x="219" y="54"/>
                        <a:pt x="277" y="67"/>
                        <a:pt x="309" y="67"/>
                      </a:cubicBezTo>
                      <a:cubicBezTo>
                        <a:pt x="325" y="67"/>
                        <a:pt x="335" y="63"/>
                        <a:pt x="335" y="54"/>
                      </a:cubicBezTo>
                      <a:cubicBezTo>
                        <a:pt x="349" y="39"/>
                        <a:pt x="277" y="10"/>
                        <a:pt x="175" y="10"/>
                      </a:cubicBezTo>
                      <a:cubicBezTo>
                        <a:pt x="150" y="3"/>
                        <a:pt x="128"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3659045" y="3251421"/>
                  <a:ext cx="18376" cy="20542"/>
                </a:xfrm>
                <a:custGeom>
                  <a:avLst/>
                  <a:gdLst/>
                  <a:ahLst/>
                  <a:cxnLst/>
                  <a:rect l="l" t="t" r="r" b="b"/>
                  <a:pathLst>
                    <a:path w="263" h="294" extrusionOk="0">
                      <a:moveTo>
                        <a:pt x="248" y="0"/>
                      </a:moveTo>
                      <a:cubicBezTo>
                        <a:pt x="219" y="0"/>
                        <a:pt x="175" y="73"/>
                        <a:pt x="117" y="145"/>
                      </a:cubicBezTo>
                      <a:cubicBezTo>
                        <a:pt x="59" y="218"/>
                        <a:pt x="1" y="262"/>
                        <a:pt x="1" y="291"/>
                      </a:cubicBezTo>
                      <a:cubicBezTo>
                        <a:pt x="4" y="293"/>
                        <a:pt x="9" y="294"/>
                        <a:pt x="13" y="294"/>
                      </a:cubicBezTo>
                      <a:cubicBezTo>
                        <a:pt x="45" y="294"/>
                        <a:pt x="99" y="251"/>
                        <a:pt x="175" y="175"/>
                      </a:cubicBezTo>
                      <a:cubicBezTo>
                        <a:pt x="248" y="87"/>
                        <a:pt x="263"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734295" y="3284749"/>
                  <a:ext cx="11179" cy="11109"/>
                </a:xfrm>
                <a:custGeom>
                  <a:avLst/>
                  <a:gdLst/>
                  <a:ahLst/>
                  <a:cxnLst/>
                  <a:rect l="l" t="t" r="r" b="b"/>
                  <a:pathLst>
                    <a:path w="160" h="159" extrusionOk="0">
                      <a:moveTo>
                        <a:pt x="138" y="0"/>
                      </a:moveTo>
                      <a:cubicBezTo>
                        <a:pt x="119" y="0"/>
                        <a:pt x="83" y="36"/>
                        <a:pt x="58" y="61"/>
                      </a:cubicBezTo>
                      <a:cubicBezTo>
                        <a:pt x="15" y="105"/>
                        <a:pt x="0" y="134"/>
                        <a:pt x="15" y="148"/>
                      </a:cubicBezTo>
                      <a:cubicBezTo>
                        <a:pt x="18" y="155"/>
                        <a:pt x="23" y="158"/>
                        <a:pt x="29" y="158"/>
                      </a:cubicBezTo>
                      <a:cubicBezTo>
                        <a:pt x="49" y="158"/>
                        <a:pt x="80" y="127"/>
                        <a:pt x="102" y="105"/>
                      </a:cubicBezTo>
                      <a:cubicBezTo>
                        <a:pt x="145" y="61"/>
                        <a:pt x="160" y="32"/>
                        <a:pt x="145" y="3"/>
                      </a:cubicBezTo>
                      <a:cubicBezTo>
                        <a:pt x="143" y="1"/>
                        <a:pt x="141"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817579" y="3290687"/>
                  <a:ext cx="13275" cy="12577"/>
                </a:xfrm>
                <a:custGeom>
                  <a:avLst/>
                  <a:gdLst/>
                  <a:ahLst/>
                  <a:cxnLst/>
                  <a:rect l="l" t="t" r="r" b="b"/>
                  <a:pathLst>
                    <a:path w="190" h="180" extrusionOk="0">
                      <a:moveTo>
                        <a:pt x="36" y="1"/>
                      </a:moveTo>
                      <a:cubicBezTo>
                        <a:pt x="16" y="1"/>
                        <a:pt x="1" y="8"/>
                        <a:pt x="1" y="20"/>
                      </a:cubicBezTo>
                      <a:lnTo>
                        <a:pt x="88" y="93"/>
                      </a:lnTo>
                      <a:cubicBezTo>
                        <a:pt x="117" y="122"/>
                        <a:pt x="132" y="180"/>
                        <a:pt x="161" y="180"/>
                      </a:cubicBezTo>
                      <a:cubicBezTo>
                        <a:pt x="175" y="180"/>
                        <a:pt x="190" y="107"/>
                        <a:pt x="132" y="49"/>
                      </a:cubicBezTo>
                      <a:cubicBezTo>
                        <a:pt x="106" y="15"/>
                        <a:pt x="65"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3774330" y="3193499"/>
                  <a:ext cx="10830" cy="8315"/>
                </a:xfrm>
                <a:custGeom>
                  <a:avLst/>
                  <a:gdLst/>
                  <a:ahLst/>
                  <a:cxnLst/>
                  <a:rect l="l" t="t" r="r" b="b"/>
                  <a:pathLst>
                    <a:path w="155" h="119" extrusionOk="0">
                      <a:moveTo>
                        <a:pt x="140" y="0"/>
                      </a:moveTo>
                      <a:cubicBezTo>
                        <a:pt x="125" y="0"/>
                        <a:pt x="96" y="44"/>
                        <a:pt x="82" y="44"/>
                      </a:cubicBezTo>
                      <a:cubicBezTo>
                        <a:pt x="52" y="58"/>
                        <a:pt x="9" y="73"/>
                        <a:pt x="9" y="102"/>
                      </a:cubicBezTo>
                      <a:cubicBezTo>
                        <a:pt x="0" y="110"/>
                        <a:pt x="16" y="119"/>
                        <a:pt x="40" y="119"/>
                      </a:cubicBezTo>
                      <a:cubicBezTo>
                        <a:pt x="57" y="119"/>
                        <a:pt x="78" y="114"/>
                        <a:pt x="96" y="102"/>
                      </a:cubicBezTo>
                      <a:cubicBezTo>
                        <a:pt x="154" y="58"/>
                        <a:pt x="154"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3830784" y="3167019"/>
                  <a:ext cx="6149" cy="11249"/>
                </a:xfrm>
                <a:custGeom>
                  <a:avLst/>
                  <a:gdLst/>
                  <a:ahLst/>
                  <a:cxnLst/>
                  <a:rect l="l" t="t" r="r" b="b"/>
                  <a:pathLst>
                    <a:path w="88" h="161" extrusionOk="0">
                      <a:moveTo>
                        <a:pt x="15" y="1"/>
                      </a:moveTo>
                      <a:cubicBezTo>
                        <a:pt x="1" y="15"/>
                        <a:pt x="1" y="45"/>
                        <a:pt x="15" y="88"/>
                      </a:cubicBezTo>
                      <a:cubicBezTo>
                        <a:pt x="44" y="146"/>
                        <a:pt x="59" y="161"/>
                        <a:pt x="73" y="161"/>
                      </a:cubicBezTo>
                      <a:cubicBezTo>
                        <a:pt x="88" y="161"/>
                        <a:pt x="88" y="132"/>
                        <a:pt x="73" y="74"/>
                      </a:cubicBezTo>
                      <a:cubicBezTo>
                        <a:pt x="59" y="15"/>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3769858" y="3109097"/>
                  <a:ext cx="16280" cy="5170"/>
                </a:xfrm>
                <a:custGeom>
                  <a:avLst/>
                  <a:gdLst/>
                  <a:ahLst/>
                  <a:cxnLst/>
                  <a:rect l="l" t="t" r="r" b="b"/>
                  <a:pathLst>
                    <a:path w="233" h="74" extrusionOk="0">
                      <a:moveTo>
                        <a:pt x="131" y="1"/>
                      </a:moveTo>
                      <a:cubicBezTo>
                        <a:pt x="58" y="1"/>
                        <a:pt x="0" y="1"/>
                        <a:pt x="0" y="15"/>
                      </a:cubicBezTo>
                      <a:cubicBezTo>
                        <a:pt x="0" y="30"/>
                        <a:pt x="29" y="74"/>
                        <a:pt x="102" y="74"/>
                      </a:cubicBezTo>
                      <a:cubicBezTo>
                        <a:pt x="189" y="74"/>
                        <a:pt x="233" y="74"/>
                        <a:pt x="233" y="45"/>
                      </a:cubicBezTo>
                      <a:cubicBezTo>
                        <a:pt x="233" y="30"/>
                        <a:pt x="204" y="15"/>
                        <a:pt x="1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3643814" y="3133691"/>
                  <a:ext cx="18376" cy="9852"/>
                </a:xfrm>
                <a:custGeom>
                  <a:avLst/>
                  <a:gdLst/>
                  <a:ahLst/>
                  <a:cxnLst/>
                  <a:rect l="l" t="t" r="r" b="b"/>
                  <a:pathLst>
                    <a:path w="263" h="141" extrusionOk="0">
                      <a:moveTo>
                        <a:pt x="52" y="0"/>
                      </a:moveTo>
                      <a:cubicBezTo>
                        <a:pt x="42" y="0"/>
                        <a:pt x="34" y="4"/>
                        <a:pt x="30" y="12"/>
                      </a:cubicBezTo>
                      <a:cubicBezTo>
                        <a:pt x="1" y="27"/>
                        <a:pt x="59" y="56"/>
                        <a:pt x="117" y="100"/>
                      </a:cubicBezTo>
                      <a:cubicBezTo>
                        <a:pt x="158" y="120"/>
                        <a:pt x="207" y="141"/>
                        <a:pt x="231" y="141"/>
                      </a:cubicBezTo>
                      <a:cubicBezTo>
                        <a:pt x="242" y="141"/>
                        <a:pt x="248" y="137"/>
                        <a:pt x="248" y="129"/>
                      </a:cubicBezTo>
                      <a:cubicBezTo>
                        <a:pt x="262" y="114"/>
                        <a:pt x="204" y="85"/>
                        <a:pt x="146" y="42"/>
                      </a:cubicBezTo>
                      <a:cubicBezTo>
                        <a:pt x="115" y="21"/>
                        <a:pt x="77" y="0"/>
                        <a:pt x="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3737299" y="3048869"/>
                  <a:ext cx="8175" cy="10760"/>
                </a:xfrm>
                <a:custGeom>
                  <a:avLst/>
                  <a:gdLst/>
                  <a:ahLst/>
                  <a:cxnLst/>
                  <a:rect l="l" t="t" r="r" b="b"/>
                  <a:pathLst>
                    <a:path w="117" h="154" extrusionOk="0">
                      <a:moveTo>
                        <a:pt x="92" y="1"/>
                      </a:moveTo>
                      <a:cubicBezTo>
                        <a:pt x="73" y="1"/>
                        <a:pt x="42" y="27"/>
                        <a:pt x="30" y="63"/>
                      </a:cubicBezTo>
                      <a:cubicBezTo>
                        <a:pt x="1" y="92"/>
                        <a:pt x="1" y="150"/>
                        <a:pt x="15" y="150"/>
                      </a:cubicBezTo>
                      <a:cubicBezTo>
                        <a:pt x="18" y="153"/>
                        <a:pt x="21" y="154"/>
                        <a:pt x="25" y="154"/>
                      </a:cubicBezTo>
                      <a:cubicBezTo>
                        <a:pt x="44" y="154"/>
                        <a:pt x="76" y="128"/>
                        <a:pt x="88" y="92"/>
                      </a:cubicBezTo>
                      <a:cubicBezTo>
                        <a:pt x="117" y="63"/>
                        <a:pt x="117" y="5"/>
                        <a:pt x="102" y="5"/>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3826732" y="3034965"/>
                  <a:ext cx="4122" cy="15302"/>
                </a:xfrm>
                <a:custGeom>
                  <a:avLst/>
                  <a:gdLst/>
                  <a:ahLst/>
                  <a:cxnLst/>
                  <a:rect l="l" t="t" r="r" b="b"/>
                  <a:pathLst>
                    <a:path w="59" h="219" extrusionOk="0">
                      <a:moveTo>
                        <a:pt x="44" y="0"/>
                      </a:moveTo>
                      <a:cubicBezTo>
                        <a:pt x="30" y="0"/>
                        <a:pt x="1" y="58"/>
                        <a:pt x="1" y="117"/>
                      </a:cubicBezTo>
                      <a:cubicBezTo>
                        <a:pt x="1" y="160"/>
                        <a:pt x="1" y="218"/>
                        <a:pt x="15" y="218"/>
                      </a:cubicBezTo>
                      <a:cubicBezTo>
                        <a:pt x="44" y="218"/>
                        <a:pt x="59" y="160"/>
                        <a:pt x="59" y="117"/>
                      </a:cubicBezTo>
                      <a:cubicBezTo>
                        <a:pt x="59" y="58"/>
                        <a:pt x="59"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630609" y="2987454"/>
                  <a:ext cx="13275" cy="5659"/>
                </a:xfrm>
                <a:custGeom>
                  <a:avLst/>
                  <a:gdLst/>
                  <a:ahLst/>
                  <a:cxnLst/>
                  <a:rect l="l" t="t" r="r" b="b"/>
                  <a:pathLst>
                    <a:path w="190" h="81" extrusionOk="0">
                      <a:moveTo>
                        <a:pt x="30" y="0"/>
                      </a:moveTo>
                      <a:cubicBezTo>
                        <a:pt x="11" y="0"/>
                        <a:pt x="1" y="4"/>
                        <a:pt x="1" y="11"/>
                      </a:cubicBezTo>
                      <a:cubicBezTo>
                        <a:pt x="1" y="26"/>
                        <a:pt x="30" y="40"/>
                        <a:pt x="88" y="69"/>
                      </a:cubicBezTo>
                      <a:cubicBezTo>
                        <a:pt x="117" y="77"/>
                        <a:pt x="142" y="80"/>
                        <a:pt x="161" y="80"/>
                      </a:cubicBezTo>
                      <a:cubicBezTo>
                        <a:pt x="179" y="80"/>
                        <a:pt x="190" y="77"/>
                        <a:pt x="190" y="69"/>
                      </a:cubicBezTo>
                      <a:cubicBezTo>
                        <a:pt x="190" y="40"/>
                        <a:pt x="161" y="26"/>
                        <a:pt x="102" y="11"/>
                      </a:cubicBezTo>
                      <a:cubicBezTo>
                        <a:pt x="73" y="4"/>
                        <a:pt x="48"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3550329" y="2996677"/>
                  <a:ext cx="10201" cy="10900"/>
                </a:xfrm>
                <a:custGeom>
                  <a:avLst/>
                  <a:gdLst/>
                  <a:ahLst/>
                  <a:cxnLst/>
                  <a:rect l="l" t="t" r="r" b="b"/>
                  <a:pathLst>
                    <a:path w="146" h="156" extrusionOk="0">
                      <a:moveTo>
                        <a:pt x="29" y="0"/>
                      </a:moveTo>
                      <a:cubicBezTo>
                        <a:pt x="23" y="0"/>
                        <a:pt x="18" y="3"/>
                        <a:pt x="15" y="10"/>
                      </a:cubicBezTo>
                      <a:cubicBezTo>
                        <a:pt x="1" y="25"/>
                        <a:pt x="15" y="54"/>
                        <a:pt x="59" y="97"/>
                      </a:cubicBezTo>
                      <a:cubicBezTo>
                        <a:pt x="73" y="126"/>
                        <a:pt x="102" y="155"/>
                        <a:pt x="131" y="155"/>
                      </a:cubicBezTo>
                      <a:cubicBezTo>
                        <a:pt x="146" y="155"/>
                        <a:pt x="131" y="97"/>
                        <a:pt x="88" y="54"/>
                      </a:cubicBezTo>
                      <a:cubicBezTo>
                        <a:pt x="77" y="31"/>
                        <a:pt x="48"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3724094" y="2936380"/>
                  <a:ext cx="12297" cy="9642"/>
                </a:xfrm>
                <a:custGeom>
                  <a:avLst/>
                  <a:gdLst/>
                  <a:ahLst/>
                  <a:cxnLst/>
                  <a:rect l="l" t="t" r="r" b="b"/>
                  <a:pathLst>
                    <a:path w="176" h="138" extrusionOk="0">
                      <a:moveTo>
                        <a:pt x="161" y="0"/>
                      </a:moveTo>
                      <a:cubicBezTo>
                        <a:pt x="146" y="0"/>
                        <a:pt x="117" y="29"/>
                        <a:pt x="73" y="44"/>
                      </a:cubicBezTo>
                      <a:cubicBezTo>
                        <a:pt x="30" y="88"/>
                        <a:pt x="1" y="102"/>
                        <a:pt x="1" y="117"/>
                      </a:cubicBezTo>
                      <a:cubicBezTo>
                        <a:pt x="1" y="130"/>
                        <a:pt x="15" y="137"/>
                        <a:pt x="37" y="137"/>
                      </a:cubicBezTo>
                      <a:cubicBezTo>
                        <a:pt x="63" y="137"/>
                        <a:pt x="99" y="126"/>
                        <a:pt x="131" y="102"/>
                      </a:cubicBezTo>
                      <a:cubicBezTo>
                        <a:pt x="175" y="73"/>
                        <a:pt x="175"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3624530" y="2876432"/>
                  <a:ext cx="9223" cy="15302"/>
                </a:xfrm>
                <a:custGeom>
                  <a:avLst/>
                  <a:gdLst/>
                  <a:ahLst/>
                  <a:cxnLst/>
                  <a:rect l="l" t="t" r="r" b="b"/>
                  <a:pathLst>
                    <a:path w="132" h="219" extrusionOk="0">
                      <a:moveTo>
                        <a:pt x="29" y="0"/>
                      </a:moveTo>
                      <a:lnTo>
                        <a:pt x="29" y="0"/>
                      </a:lnTo>
                      <a:cubicBezTo>
                        <a:pt x="0" y="15"/>
                        <a:pt x="29" y="73"/>
                        <a:pt x="44" y="131"/>
                      </a:cubicBezTo>
                      <a:cubicBezTo>
                        <a:pt x="58" y="175"/>
                        <a:pt x="102" y="218"/>
                        <a:pt x="117" y="218"/>
                      </a:cubicBezTo>
                      <a:cubicBezTo>
                        <a:pt x="131" y="204"/>
                        <a:pt x="131" y="146"/>
                        <a:pt x="102" y="88"/>
                      </a:cubicBezTo>
                      <a:cubicBezTo>
                        <a:pt x="88" y="29"/>
                        <a:pt x="44"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769858" y="2861410"/>
                  <a:ext cx="9153" cy="5659"/>
                </a:xfrm>
                <a:custGeom>
                  <a:avLst/>
                  <a:gdLst/>
                  <a:ahLst/>
                  <a:cxnLst/>
                  <a:rect l="l" t="t" r="r" b="b"/>
                  <a:pathLst>
                    <a:path w="131" h="81" extrusionOk="0">
                      <a:moveTo>
                        <a:pt x="26" y="1"/>
                      </a:moveTo>
                      <a:cubicBezTo>
                        <a:pt x="11" y="1"/>
                        <a:pt x="0" y="4"/>
                        <a:pt x="0" y="12"/>
                      </a:cubicBezTo>
                      <a:cubicBezTo>
                        <a:pt x="0" y="26"/>
                        <a:pt x="15" y="55"/>
                        <a:pt x="58" y="70"/>
                      </a:cubicBezTo>
                      <a:cubicBezTo>
                        <a:pt x="73" y="77"/>
                        <a:pt x="91" y="81"/>
                        <a:pt x="106" y="81"/>
                      </a:cubicBezTo>
                      <a:cubicBezTo>
                        <a:pt x="120" y="81"/>
                        <a:pt x="131" y="77"/>
                        <a:pt x="131" y="70"/>
                      </a:cubicBezTo>
                      <a:cubicBezTo>
                        <a:pt x="131" y="55"/>
                        <a:pt x="116" y="26"/>
                        <a:pt x="73" y="12"/>
                      </a:cubicBezTo>
                      <a:cubicBezTo>
                        <a:pt x="58" y="4"/>
                        <a:pt x="40"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3808426" y="2922895"/>
                  <a:ext cx="8245" cy="10760"/>
                </a:xfrm>
                <a:custGeom>
                  <a:avLst/>
                  <a:gdLst/>
                  <a:ahLst/>
                  <a:cxnLst/>
                  <a:rect l="l" t="t" r="r" b="b"/>
                  <a:pathLst>
                    <a:path w="118" h="154" extrusionOk="0">
                      <a:moveTo>
                        <a:pt x="92" y="1"/>
                      </a:moveTo>
                      <a:cubicBezTo>
                        <a:pt x="73" y="1"/>
                        <a:pt x="42" y="27"/>
                        <a:pt x="30" y="62"/>
                      </a:cubicBezTo>
                      <a:cubicBezTo>
                        <a:pt x="1" y="92"/>
                        <a:pt x="1" y="150"/>
                        <a:pt x="15" y="150"/>
                      </a:cubicBezTo>
                      <a:cubicBezTo>
                        <a:pt x="18" y="152"/>
                        <a:pt x="20" y="154"/>
                        <a:pt x="23" y="154"/>
                      </a:cubicBezTo>
                      <a:cubicBezTo>
                        <a:pt x="36" y="154"/>
                        <a:pt x="52" y="127"/>
                        <a:pt x="88" y="92"/>
                      </a:cubicBezTo>
                      <a:cubicBezTo>
                        <a:pt x="117" y="62"/>
                        <a:pt x="117" y="4"/>
                        <a:pt x="103" y="4"/>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3877527" y="2850999"/>
                  <a:ext cx="28507" cy="51913"/>
                </a:xfrm>
                <a:custGeom>
                  <a:avLst/>
                  <a:gdLst/>
                  <a:ahLst/>
                  <a:cxnLst/>
                  <a:rect l="l" t="t" r="r" b="b"/>
                  <a:pathLst>
                    <a:path w="408" h="743" extrusionOk="0">
                      <a:moveTo>
                        <a:pt x="1" y="1"/>
                      </a:moveTo>
                      <a:cubicBezTo>
                        <a:pt x="59" y="146"/>
                        <a:pt x="132" y="248"/>
                        <a:pt x="204" y="379"/>
                      </a:cubicBezTo>
                      <a:cubicBezTo>
                        <a:pt x="263" y="510"/>
                        <a:pt x="335" y="641"/>
                        <a:pt x="408" y="742"/>
                      </a:cubicBezTo>
                      <a:cubicBezTo>
                        <a:pt x="335" y="466"/>
                        <a:pt x="190" y="21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3865370" y="2891943"/>
                  <a:ext cx="11249" cy="5659"/>
                </a:xfrm>
                <a:custGeom>
                  <a:avLst/>
                  <a:gdLst/>
                  <a:ahLst/>
                  <a:cxnLst/>
                  <a:rect l="l" t="t" r="r" b="b"/>
                  <a:pathLst>
                    <a:path w="161" h="81" extrusionOk="0">
                      <a:moveTo>
                        <a:pt x="138" y="0"/>
                      </a:moveTo>
                      <a:cubicBezTo>
                        <a:pt x="124" y="0"/>
                        <a:pt x="102" y="4"/>
                        <a:pt x="73" y="11"/>
                      </a:cubicBezTo>
                      <a:cubicBezTo>
                        <a:pt x="15" y="26"/>
                        <a:pt x="0" y="55"/>
                        <a:pt x="0" y="69"/>
                      </a:cubicBezTo>
                      <a:cubicBezTo>
                        <a:pt x="7" y="76"/>
                        <a:pt x="18" y="80"/>
                        <a:pt x="33" y="80"/>
                      </a:cubicBezTo>
                      <a:cubicBezTo>
                        <a:pt x="47" y="80"/>
                        <a:pt x="66" y="76"/>
                        <a:pt x="87" y="69"/>
                      </a:cubicBezTo>
                      <a:cubicBezTo>
                        <a:pt x="146" y="55"/>
                        <a:pt x="160" y="26"/>
                        <a:pt x="160" y="11"/>
                      </a:cubicBezTo>
                      <a:cubicBezTo>
                        <a:pt x="160"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3921265" y="2855401"/>
                  <a:ext cx="14253" cy="6847"/>
                </a:xfrm>
                <a:custGeom>
                  <a:avLst/>
                  <a:gdLst/>
                  <a:ahLst/>
                  <a:cxnLst/>
                  <a:rect l="l" t="t" r="r" b="b"/>
                  <a:pathLst>
                    <a:path w="204" h="98" extrusionOk="0">
                      <a:moveTo>
                        <a:pt x="178" y="1"/>
                      </a:moveTo>
                      <a:cubicBezTo>
                        <a:pt x="156" y="1"/>
                        <a:pt x="121" y="8"/>
                        <a:pt x="87" y="25"/>
                      </a:cubicBezTo>
                      <a:cubicBezTo>
                        <a:pt x="29" y="54"/>
                        <a:pt x="0" y="83"/>
                        <a:pt x="0" y="98"/>
                      </a:cubicBezTo>
                      <a:cubicBezTo>
                        <a:pt x="15" y="98"/>
                        <a:pt x="58" y="98"/>
                        <a:pt x="102" y="83"/>
                      </a:cubicBezTo>
                      <a:cubicBezTo>
                        <a:pt x="160" y="54"/>
                        <a:pt x="204" y="25"/>
                        <a:pt x="204" y="10"/>
                      </a:cubicBezTo>
                      <a:cubicBezTo>
                        <a:pt x="204" y="4"/>
                        <a:pt x="194"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3923291" y="2886563"/>
                  <a:ext cx="30533" cy="41782"/>
                </a:xfrm>
                <a:custGeom>
                  <a:avLst/>
                  <a:gdLst/>
                  <a:ahLst/>
                  <a:cxnLst/>
                  <a:rect l="l" t="t" r="r" b="b"/>
                  <a:pathLst>
                    <a:path w="437" h="598" extrusionOk="0">
                      <a:moveTo>
                        <a:pt x="437" y="1"/>
                      </a:moveTo>
                      <a:lnTo>
                        <a:pt x="437" y="1"/>
                      </a:lnTo>
                      <a:cubicBezTo>
                        <a:pt x="262" y="161"/>
                        <a:pt x="102" y="364"/>
                        <a:pt x="0" y="597"/>
                      </a:cubicBezTo>
                      <a:cubicBezTo>
                        <a:pt x="175" y="423"/>
                        <a:pt x="335" y="219"/>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3891780" y="2804257"/>
                  <a:ext cx="4122" cy="11249"/>
                </a:xfrm>
                <a:custGeom>
                  <a:avLst/>
                  <a:gdLst/>
                  <a:ahLst/>
                  <a:cxnLst/>
                  <a:rect l="l" t="t" r="r" b="b"/>
                  <a:pathLst>
                    <a:path w="59" h="161" extrusionOk="0">
                      <a:moveTo>
                        <a:pt x="15" y="1"/>
                      </a:moveTo>
                      <a:cubicBezTo>
                        <a:pt x="0" y="1"/>
                        <a:pt x="0" y="30"/>
                        <a:pt x="0" y="88"/>
                      </a:cubicBezTo>
                      <a:cubicBezTo>
                        <a:pt x="0" y="117"/>
                        <a:pt x="15" y="161"/>
                        <a:pt x="29" y="161"/>
                      </a:cubicBezTo>
                      <a:cubicBezTo>
                        <a:pt x="59" y="161"/>
                        <a:pt x="59" y="117"/>
                        <a:pt x="59" y="73"/>
                      </a:cubicBezTo>
                      <a:cubicBezTo>
                        <a:pt x="59" y="30"/>
                        <a:pt x="29"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3829806" y="2790073"/>
                  <a:ext cx="10201" cy="4122"/>
                </a:xfrm>
                <a:custGeom>
                  <a:avLst/>
                  <a:gdLst/>
                  <a:ahLst/>
                  <a:cxnLst/>
                  <a:rect l="l" t="t" r="r" b="b"/>
                  <a:pathLst>
                    <a:path w="146" h="59" extrusionOk="0">
                      <a:moveTo>
                        <a:pt x="73" y="0"/>
                      </a:moveTo>
                      <a:cubicBezTo>
                        <a:pt x="29" y="0"/>
                        <a:pt x="0" y="15"/>
                        <a:pt x="0" y="29"/>
                      </a:cubicBezTo>
                      <a:cubicBezTo>
                        <a:pt x="0" y="58"/>
                        <a:pt x="29" y="58"/>
                        <a:pt x="73" y="58"/>
                      </a:cubicBezTo>
                      <a:cubicBezTo>
                        <a:pt x="102" y="58"/>
                        <a:pt x="146" y="29"/>
                        <a:pt x="146" y="15"/>
                      </a:cubicBezTo>
                      <a:cubicBezTo>
                        <a:pt x="146" y="0"/>
                        <a:pt x="102" y="0"/>
                        <a:pt x="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3753579" y="2745357"/>
                  <a:ext cx="7197" cy="9223"/>
                </a:xfrm>
                <a:custGeom>
                  <a:avLst/>
                  <a:gdLst/>
                  <a:ahLst/>
                  <a:cxnLst/>
                  <a:rect l="l" t="t" r="r" b="b"/>
                  <a:pathLst>
                    <a:path w="103" h="132" extrusionOk="0">
                      <a:moveTo>
                        <a:pt x="0" y="0"/>
                      </a:moveTo>
                      <a:cubicBezTo>
                        <a:pt x="0" y="0"/>
                        <a:pt x="0" y="44"/>
                        <a:pt x="15" y="73"/>
                      </a:cubicBezTo>
                      <a:cubicBezTo>
                        <a:pt x="59" y="116"/>
                        <a:pt x="73" y="131"/>
                        <a:pt x="88" y="131"/>
                      </a:cubicBezTo>
                      <a:cubicBezTo>
                        <a:pt x="102" y="131"/>
                        <a:pt x="102" y="87"/>
                        <a:pt x="73" y="58"/>
                      </a:cubicBezTo>
                      <a:cubicBezTo>
                        <a:pt x="29" y="15"/>
                        <a:pt x="15"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3684478" y="2795733"/>
                  <a:ext cx="14253" cy="6009"/>
                </a:xfrm>
                <a:custGeom>
                  <a:avLst/>
                  <a:gdLst/>
                  <a:ahLst/>
                  <a:cxnLst/>
                  <a:rect l="l" t="t" r="r" b="b"/>
                  <a:pathLst>
                    <a:path w="204" h="86" extrusionOk="0">
                      <a:moveTo>
                        <a:pt x="155" y="0"/>
                      </a:moveTo>
                      <a:cubicBezTo>
                        <a:pt x="141" y="0"/>
                        <a:pt x="123" y="2"/>
                        <a:pt x="102" y="6"/>
                      </a:cubicBezTo>
                      <a:cubicBezTo>
                        <a:pt x="44" y="21"/>
                        <a:pt x="0" y="50"/>
                        <a:pt x="0" y="64"/>
                      </a:cubicBezTo>
                      <a:cubicBezTo>
                        <a:pt x="21" y="75"/>
                        <a:pt x="42" y="85"/>
                        <a:pt x="72" y="85"/>
                      </a:cubicBezTo>
                      <a:cubicBezTo>
                        <a:pt x="85" y="85"/>
                        <a:pt x="100" y="83"/>
                        <a:pt x="117" y="79"/>
                      </a:cubicBezTo>
                      <a:cubicBezTo>
                        <a:pt x="175" y="64"/>
                        <a:pt x="204" y="50"/>
                        <a:pt x="204" y="21"/>
                      </a:cubicBezTo>
                      <a:cubicBezTo>
                        <a:pt x="204" y="11"/>
                        <a:pt x="189"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3596093" y="2804257"/>
                  <a:ext cx="5101" cy="12297"/>
                </a:xfrm>
                <a:custGeom>
                  <a:avLst/>
                  <a:gdLst/>
                  <a:ahLst/>
                  <a:cxnLst/>
                  <a:rect l="l" t="t" r="r" b="b"/>
                  <a:pathLst>
                    <a:path w="73" h="176" extrusionOk="0">
                      <a:moveTo>
                        <a:pt x="29" y="1"/>
                      </a:moveTo>
                      <a:cubicBezTo>
                        <a:pt x="15" y="1"/>
                        <a:pt x="0" y="30"/>
                        <a:pt x="0" y="88"/>
                      </a:cubicBezTo>
                      <a:cubicBezTo>
                        <a:pt x="0" y="146"/>
                        <a:pt x="15" y="175"/>
                        <a:pt x="29" y="175"/>
                      </a:cubicBezTo>
                      <a:cubicBezTo>
                        <a:pt x="58" y="175"/>
                        <a:pt x="73" y="146"/>
                        <a:pt x="73" y="88"/>
                      </a:cubicBezTo>
                      <a:cubicBezTo>
                        <a:pt x="73" y="30"/>
                        <a:pt x="58"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6098884" y="2071955"/>
                  <a:ext cx="334398" cy="681582"/>
                </a:xfrm>
                <a:custGeom>
                  <a:avLst/>
                  <a:gdLst/>
                  <a:ahLst/>
                  <a:cxnLst/>
                  <a:rect l="l" t="t" r="r" b="b"/>
                  <a:pathLst>
                    <a:path w="4786" h="9755" extrusionOk="0">
                      <a:moveTo>
                        <a:pt x="943" y="1"/>
                      </a:moveTo>
                      <a:cubicBezTo>
                        <a:pt x="934" y="1"/>
                        <a:pt x="925" y="4"/>
                        <a:pt x="917" y="10"/>
                      </a:cubicBezTo>
                      <a:cubicBezTo>
                        <a:pt x="757" y="112"/>
                        <a:pt x="1194" y="781"/>
                        <a:pt x="1223" y="839"/>
                      </a:cubicBezTo>
                      <a:cubicBezTo>
                        <a:pt x="1253" y="880"/>
                        <a:pt x="1212" y="921"/>
                        <a:pt x="1179" y="921"/>
                      </a:cubicBezTo>
                      <a:cubicBezTo>
                        <a:pt x="1166" y="921"/>
                        <a:pt x="1154" y="914"/>
                        <a:pt x="1150" y="897"/>
                      </a:cubicBezTo>
                      <a:cubicBezTo>
                        <a:pt x="1123" y="829"/>
                        <a:pt x="752" y="86"/>
                        <a:pt x="573" y="86"/>
                      </a:cubicBezTo>
                      <a:cubicBezTo>
                        <a:pt x="561" y="86"/>
                        <a:pt x="549" y="90"/>
                        <a:pt x="539" y="97"/>
                      </a:cubicBezTo>
                      <a:cubicBezTo>
                        <a:pt x="437" y="155"/>
                        <a:pt x="568" y="301"/>
                        <a:pt x="568" y="301"/>
                      </a:cubicBezTo>
                      <a:cubicBezTo>
                        <a:pt x="568" y="301"/>
                        <a:pt x="1019" y="1043"/>
                        <a:pt x="946" y="1101"/>
                      </a:cubicBezTo>
                      <a:cubicBezTo>
                        <a:pt x="943" y="1103"/>
                        <a:pt x="939" y="1104"/>
                        <a:pt x="935" y="1104"/>
                      </a:cubicBezTo>
                      <a:cubicBezTo>
                        <a:pt x="847" y="1104"/>
                        <a:pt x="579" y="701"/>
                        <a:pt x="510" y="563"/>
                      </a:cubicBezTo>
                      <a:cubicBezTo>
                        <a:pt x="458" y="476"/>
                        <a:pt x="406" y="436"/>
                        <a:pt x="363" y="436"/>
                      </a:cubicBezTo>
                      <a:cubicBezTo>
                        <a:pt x="334" y="436"/>
                        <a:pt x="309" y="455"/>
                        <a:pt x="292" y="490"/>
                      </a:cubicBezTo>
                      <a:cubicBezTo>
                        <a:pt x="277" y="548"/>
                        <a:pt x="510" y="1028"/>
                        <a:pt x="612" y="1174"/>
                      </a:cubicBezTo>
                      <a:cubicBezTo>
                        <a:pt x="690" y="1305"/>
                        <a:pt x="887" y="1637"/>
                        <a:pt x="723" y="1637"/>
                      </a:cubicBezTo>
                      <a:cubicBezTo>
                        <a:pt x="705" y="1637"/>
                        <a:pt x="683" y="1633"/>
                        <a:pt x="655" y="1624"/>
                      </a:cubicBezTo>
                      <a:cubicBezTo>
                        <a:pt x="510" y="1581"/>
                        <a:pt x="379" y="1563"/>
                        <a:pt x="275" y="1563"/>
                      </a:cubicBezTo>
                      <a:cubicBezTo>
                        <a:pt x="172" y="1563"/>
                        <a:pt x="95" y="1581"/>
                        <a:pt x="59" y="1610"/>
                      </a:cubicBezTo>
                      <a:cubicBezTo>
                        <a:pt x="1" y="1653"/>
                        <a:pt x="59" y="1770"/>
                        <a:pt x="146" y="1770"/>
                      </a:cubicBezTo>
                      <a:cubicBezTo>
                        <a:pt x="263" y="1770"/>
                        <a:pt x="350" y="1784"/>
                        <a:pt x="437" y="1799"/>
                      </a:cubicBezTo>
                      <a:cubicBezTo>
                        <a:pt x="510" y="1828"/>
                        <a:pt x="583" y="1857"/>
                        <a:pt x="655" y="1901"/>
                      </a:cubicBezTo>
                      <a:cubicBezTo>
                        <a:pt x="801" y="1988"/>
                        <a:pt x="932" y="2075"/>
                        <a:pt x="1048" y="2206"/>
                      </a:cubicBezTo>
                      <a:lnTo>
                        <a:pt x="1121" y="2264"/>
                      </a:lnTo>
                      <a:cubicBezTo>
                        <a:pt x="1659" y="3224"/>
                        <a:pt x="2793" y="5289"/>
                        <a:pt x="2895" y="5609"/>
                      </a:cubicBezTo>
                      <a:cubicBezTo>
                        <a:pt x="3026" y="6002"/>
                        <a:pt x="1964" y="8271"/>
                        <a:pt x="1964" y="8271"/>
                      </a:cubicBezTo>
                      <a:lnTo>
                        <a:pt x="3419" y="9754"/>
                      </a:lnTo>
                      <a:cubicBezTo>
                        <a:pt x="3419" y="9754"/>
                        <a:pt x="4553" y="6118"/>
                        <a:pt x="4684" y="5769"/>
                      </a:cubicBezTo>
                      <a:cubicBezTo>
                        <a:pt x="4786" y="5464"/>
                        <a:pt x="1790" y="1115"/>
                        <a:pt x="1790" y="1115"/>
                      </a:cubicBezTo>
                      <a:cubicBezTo>
                        <a:pt x="1732" y="912"/>
                        <a:pt x="1659" y="694"/>
                        <a:pt x="1572" y="490"/>
                      </a:cubicBezTo>
                      <a:cubicBezTo>
                        <a:pt x="1434" y="181"/>
                        <a:pt x="1378" y="115"/>
                        <a:pt x="1339" y="115"/>
                      </a:cubicBezTo>
                      <a:cubicBezTo>
                        <a:pt x="1329" y="115"/>
                        <a:pt x="1319" y="120"/>
                        <a:pt x="1310" y="126"/>
                      </a:cubicBezTo>
                      <a:cubicBezTo>
                        <a:pt x="1201" y="195"/>
                        <a:pt x="1552" y="774"/>
                        <a:pt x="1464" y="774"/>
                      </a:cubicBezTo>
                      <a:cubicBezTo>
                        <a:pt x="1459" y="774"/>
                        <a:pt x="1451" y="772"/>
                        <a:pt x="1441" y="766"/>
                      </a:cubicBezTo>
                      <a:cubicBezTo>
                        <a:pt x="1291" y="684"/>
                        <a:pt x="1077" y="1"/>
                        <a:pt x="943" y="1"/>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5884525" y="4315322"/>
                  <a:ext cx="198221" cy="86499"/>
                </a:xfrm>
                <a:custGeom>
                  <a:avLst/>
                  <a:gdLst/>
                  <a:ahLst/>
                  <a:cxnLst/>
                  <a:rect l="l" t="t" r="r" b="b"/>
                  <a:pathLst>
                    <a:path w="2837" h="1238" extrusionOk="0">
                      <a:moveTo>
                        <a:pt x="1309" y="1"/>
                      </a:moveTo>
                      <a:lnTo>
                        <a:pt x="1295" y="815"/>
                      </a:lnTo>
                      <a:cubicBezTo>
                        <a:pt x="1295" y="815"/>
                        <a:pt x="0" y="1091"/>
                        <a:pt x="335" y="1179"/>
                      </a:cubicBezTo>
                      <a:cubicBezTo>
                        <a:pt x="464" y="1224"/>
                        <a:pt x="870" y="1237"/>
                        <a:pt x="1318" y="1237"/>
                      </a:cubicBezTo>
                      <a:cubicBezTo>
                        <a:pt x="1882" y="1237"/>
                        <a:pt x="2514" y="1216"/>
                        <a:pt x="2749" y="1208"/>
                      </a:cubicBezTo>
                      <a:lnTo>
                        <a:pt x="2836" y="1208"/>
                      </a:lnTo>
                      <a:lnTo>
                        <a:pt x="2836" y="15"/>
                      </a:lnTo>
                      <a:lnTo>
                        <a:pt x="130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6070447" y="4324475"/>
                  <a:ext cx="2096" cy="42760"/>
                </a:xfrm>
                <a:custGeom>
                  <a:avLst/>
                  <a:gdLst/>
                  <a:ahLst/>
                  <a:cxnLst/>
                  <a:rect l="l" t="t" r="r" b="b"/>
                  <a:pathLst>
                    <a:path w="30" h="612" extrusionOk="0">
                      <a:moveTo>
                        <a:pt x="15" y="1"/>
                      </a:moveTo>
                      <a:cubicBezTo>
                        <a:pt x="15" y="88"/>
                        <a:pt x="1" y="204"/>
                        <a:pt x="15" y="306"/>
                      </a:cubicBezTo>
                      <a:cubicBezTo>
                        <a:pt x="15" y="422"/>
                        <a:pt x="15" y="510"/>
                        <a:pt x="30" y="611"/>
                      </a:cubicBezTo>
                      <a:lnTo>
                        <a:pt x="30" y="306"/>
                      </a:lnTo>
                      <a:cubicBezTo>
                        <a:pt x="30" y="204"/>
                        <a:pt x="30" y="102"/>
                        <a:pt x="1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6138570" y="4308196"/>
                  <a:ext cx="200247" cy="85661"/>
                </a:xfrm>
                <a:custGeom>
                  <a:avLst/>
                  <a:gdLst/>
                  <a:ahLst/>
                  <a:cxnLst/>
                  <a:rect l="l" t="t" r="r" b="b"/>
                  <a:pathLst>
                    <a:path w="2866" h="1226" extrusionOk="0">
                      <a:moveTo>
                        <a:pt x="1324" y="1"/>
                      </a:moveTo>
                      <a:lnTo>
                        <a:pt x="1309" y="815"/>
                      </a:lnTo>
                      <a:cubicBezTo>
                        <a:pt x="1309" y="815"/>
                        <a:pt x="0" y="1106"/>
                        <a:pt x="349" y="1179"/>
                      </a:cubicBezTo>
                      <a:cubicBezTo>
                        <a:pt x="468" y="1215"/>
                        <a:pt x="825" y="1226"/>
                        <a:pt x="1233" y="1226"/>
                      </a:cubicBezTo>
                      <a:cubicBezTo>
                        <a:pt x="1824" y="1226"/>
                        <a:pt x="2523" y="1202"/>
                        <a:pt x="2763" y="1193"/>
                      </a:cubicBezTo>
                      <a:lnTo>
                        <a:pt x="2865" y="1193"/>
                      </a:lnTo>
                      <a:lnTo>
                        <a:pt x="2865" y="15"/>
                      </a:lnTo>
                      <a:lnTo>
                        <a:pt x="132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6325540" y="4316370"/>
                  <a:ext cx="1048" cy="43739"/>
                </a:xfrm>
                <a:custGeom>
                  <a:avLst/>
                  <a:gdLst/>
                  <a:ahLst/>
                  <a:cxnLst/>
                  <a:rect l="l" t="t" r="r" b="b"/>
                  <a:pathLst>
                    <a:path w="15" h="626" extrusionOk="0">
                      <a:moveTo>
                        <a:pt x="0" y="0"/>
                      </a:moveTo>
                      <a:lnTo>
                        <a:pt x="0" y="320"/>
                      </a:lnTo>
                      <a:cubicBezTo>
                        <a:pt x="0" y="422"/>
                        <a:pt x="0" y="509"/>
                        <a:pt x="15" y="626"/>
                      </a:cubicBezTo>
                      <a:lnTo>
                        <a:pt x="15" y="320"/>
                      </a:lnTo>
                      <a:cubicBezTo>
                        <a:pt x="15" y="204"/>
                        <a:pt x="15" y="117"/>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6089801" y="2466927"/>
                  <a:ext cx="153504" cy="313018"/>
                </a:xfrm>
                <a:custGeom>
                  <a:avLst/>
                  <a:gdLst/>
                  <a:ahLst/>
                  <a:cxnLst/>
                  <a:rect l="l" t="t" r="r" b="b"/>
                  <a:pathLst>
                    <a:path w="2197" h="4480" extrusionOk="0">
                      <a:moveTo>
                        <a:pt x="1033" y="0"/>
                      </a:moveTo>
                      <a:lnTo>
                        <a:pt x="29" y="509"/>
                      </a:lnTo>
                      <a:cubicBezTo>
                        <a:pt x="29" y="509"/>
                        <a:pt x="0" y="1818"/>
                        <a:pt x="29" y="2400"/>
                      </a:cubicBezTo>
                      <a:cubicBezTo>
                        <a:pt x="44" y="2734"/>
                        <a:pt x="305" y="3011"/>
                        <a:pt x="625" y="3040"/>
                      </a:cubicBezTo>
                      <a:cubicBezTo>
                        <a:pt x="625" y="3040"/>
                        <a:pt x="655" y="3403"/>
                        <a:pt x="669" y="3752"/>
                      </a:cubicBezTo>
                      <a:cubicBezTo>
                        <a:pt x="684" y="4160"/>
                        <a:pt x="1033" y="4480"/>
                        <a:pt x="1454" y="4480"/>
                      </a:cubicBezTo>
                      <a:cubicBezTo>
                        <a:pt x="1862" y="4465"/>
                        <a:pt x="2196" y="4116"/>
                        <a:pt x="2182" y="3694"/>
                      </a:cubicBezTo>
                      <a:lnTo>
                        <a:pt x="2138" y="873"/>
                      </a:lnTo>
                      <a:lnTo>
                        <a:pt x="1033" y="0"/>
                      </a:ln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6132421" y="2581722"/>
                  <a:ext cx="16350" cy="26900"/>
                </a:xfrm>
                <a:custGeom>
                  <a:avLst/>
                  <a:gdLst/>
                  <a:ahLst/>
                  <a:cxnLst/>
                  <a:rect l="l" t="t" r="r" b="b"/>
                  <a:pathLst>
                    <a:path w="234" h="385" extrusionOk="0">
                      <a:moveTo>
                        <a:pt x="132" y="1"/>
                      </a:moveTo>
                      <a:cubicBezTo>
                        <a:pt x="117" y="1"/>
                        <a:pt x="117" y="15"/>
                        <a:pt x="117" y="15"/>
                      </a:cubicBezTo>
                      <a:lnTo>
                        <a:pt x="117" y="30"/>
                      </a:lnTo>
                      <a:cubicBezTo>
                        <a:pt x="117" y="30"/>
                        <a:pt x="117" y="15"/>
                        <a:pt x="132" y="15"/>
                      </a:cubicBezTo>
                      <a:cubicBezTo>
                        <a:pt x="141" y="6"/>
                        <a:pt x="150" y="3"/>
                        <a:pt x="163" y="1"/>
                      </a:cubicBezTo>
                      <a:lnTo>
                        <a:pt x="163" y="1"/>
                      </a:lnTo>
                      <a:cubicBezTo>
                        <a:pt x="205" y="16"/>
                        <a:pt x="219" y="59"/>
                        <a:pt x="219" y="88"/>
                      </a:cubicBezTo>
                      <a:lnTo>
                        <a:pt x="219" y="73"/>
                      </a:lnTo>
                      <a:cubicBezTo>
                        <a:pt x="219" y="30"/>
                        <a:pt x="204" y="15"/>
                        <a:pt x="190" y="1"/>
                      </a:cubicBezTo>
                      <a:cubicBezTo>
                        <a:pt x="179" y="1"/>
                        <a:pt x="170" y="1"/>
                        <a:pt x="163" y="1"/>
                      </a:cubicBezTo>
                      <a:lnTo>
                        <a:pt x="163" y="1"/>
                      </a:lnTo>
                      <a:cubicBezTo>
                        <a:pt x="162" y="1"/>
                        <a:pt x="162" y="1"/>
                        <a:pt x="161" y="1"/>
                      </a:cubicBezTo>
                      <a:close/>
                      <a:moveTo>
                        <a:pt x="219" y="88"/>
                      </a:moveTo>
                      <a:lnTo>
                        <a:pt x="219" y="175"/>
                      </a:lnTo>
                      <a:cubicBezTo>
                        <a:pt x="219" y="196"/>
                        <a:pt x="219" y="212"/>
                        <a:pt x="218" y="223"/>
                      </a:cubicBezTo>
                      <a:lnTo>
                        <a:pt x="218" y="223"/>
                      </a:lnTo>
                      <a:cubicBezTo>
                        <a:pt x="219" y="221"/>
                        <a:pt x="219" y="220"/>
                        <a:pt x="219" y="219"/>
                      </a:cubicBezTo>
                      <a:cubicBezTo>
                        <a:pt x="234" y="175"/>
                        <a:pt x="234" y="131"/>
                        <a:pt x="219" y="88"/>
                      </a:cubicBezTo>
                      <a:close/>
                      <a:moveTo>
                        <a:pt x="218" y="223"/>
                      </a:moveTo>
                      <a:cubicBezTo>
                        <a:pt x="217" y="230"/>
                        <a:pt x="215" y="237"/>
                        <a:pt x="214" y="244"/>
                      </a:cubicBezTo>
                      <a:lnTo>
                        <a:pt x="214" y="244"/>
                      </a:lnTo>
                      <a:cubicBezTo>
                        <a:pt x="216" y="240"/>
                        <a:pt x="218" y="234"/>
                        <a:pt x="218" y="223"/>
                      </a:cubicBezTo>
                      <a:close/>
                      <a:moveTo>
                        <a:pt x="214" y="244"/>
                      </a:moveTo>
                      <a:lnTo>
                        <a:pt x="214" y="244"/>
                      </a:lnTo>
                      <a:cubicBezTo>
                        <a:pt x="211" y="247"/>
                        <a:pt x="209" y="248"/>
                        <a:pt x="204" y="248"/>
                      </a:cubicBezTo>
                      <a:cubicBezTo>
                        <a:pt x="190" y="321"/>
                        <a:pt x="132" y="379"/>
                        <a:pt x="74" y="379"/>
                      </a:cubicBezTo>
                      <a:cubicBezTo>
                        <a:pt x="139" y="379"/>
                        <a:pt x="193" y="319"/>
                        <a:pt x="214" y="244"/>
                      </a:cubicBezTo>
                      <a:close/>
                      <a:moveTo>
                        <a:pt x="1" y="350"/>
                      </a:moveTo>
                      <a:lnTo>
                        <a:pt x="1" y="364"/>
                      </a:lnTo>
                      <a:cubicBezTo>
                        <a:pt x="11" y="374"/>
                        <a:pt x="29" y="385"/>
                        <a:pt x="48" y="385"/>
                      </a:cubicBezTo>
                      <a:cubicBezTo>
                        <a:pt x="57" y="385"/>
                        <a:pt x="65" y="383"/>
                        <a:pt x="74" y="379"/>
                      </a:cubicBezTo>
                      <a:cubicBezTo>
                        <a:pt x="59" y="379"/>
                        <a:pt x="45" y="379"/>
                        <a:pt x="15" y="364"/>
                      </a:cubicBezTo>
                      <a:lnTo>
                        <a:pt x="1" y="350"/>
                      </a:ln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5823529" y="2184235"/>
                  <a:ext cx="278502" cy="681093"/>
                </a:xfrm>
                <a:custGeom>
                  <a:avLst/>
                  <a:gdLst/>
                  <a:ahLst/>
                  <a:cxnLst/>
                  <a:rect l="l" t="t" r="r" b="b"/>
                  <a:pathLst>
                    <a:path w="3986" h="9748" extrusionOk="0">
                      <a:moveTo>
                        <a:pt x="1279" y="0"/>
                      </a:moveTo>
                      <a:cubicBezTo>
                        <a:pt x="1113" y="0"/>
                        <a:pt x="1004" y="878"/>
                        <a:pt x="989" y="963"/>
                      </a:cubicBezTo>
                      <a:cubicBezTo>
                        <a:pt x="989" y="986"/>
                        <a:pt x="971" y="995"/>
                        <a:pt x="950" y="995"/>
                      </a:cubicBezTo>
                      <a:cubicBezTo>
                        <a:pt x="920" y="995"/>
                        <a:pt x="885" y="974"/>
                        <a:pt x="902" y="948"/>
                      </a:cubicBezTo>
                      <a:cubicBezTo>
                        <a:pt x="917" y="890"/>
                        <a:pt x="1077" y="90"/>
                        <a:pt x="902" y="32"/>
                      </a:cubicBezTo>
                      <a:cubicBezTo>
                        <a:pt x="900" y="31"/>
                        <a:pt x="897" y="31"/>
                        <a:pt x="895" y="31"/>
                      </a:cubicBezTo>
                      <a:cubicBezTo>
                        <a:pt x="758" y="31"/>
                        <a:pt x="784" y="805"/>
                        <a:pt x="655" y="919"/>
                      </a:cubicBezTo>
                      <a:cubicBezTo>
                        <a:pt x="645" y="932"/>
                        <a:pt x="636" y="938"/>
                        <a:pt x="630" y="938"/>
                      </a:cubicBezTo>
                      <a:cubicBezTo>
                        <a:pt x="565" y="938"/>
                        <a:pt x="686" y="320"/>
                        <a:pt x="553" y="294"/>
                      </a:cubicBezTo>
                      <a:cubicBezTo>
                        <a:pt x="542" y="288"/>
                        <a:pt x="531" y="283"/>
                        <a:pt x="521" y="283"/>
                      </a:cubicBezTo>
                      <a:cubicBezTo>
                        <a:pt x="483" y="283"/>
                        <a:pt x="457" y="358"/>
                        <a:pt x="422" y="730"/>
                      </a:cubicBezTo>
                      <a:cubicBezTo>
                        <a:pt x="422" y="1166"/>
                        <a:pt x="437" y="1603"/>
                        <a:pt x="480" y="2039"/>
                      </a:cubicBezTo>
                      <a:cubicBezTo>
                        <a:pt x="350" y="2999"/>
                        <a:pt x="0" y="6257"/>
                        <a:pt x="350" y="6780"/>
                      </a:cubicBezTo>
                      <a:cubicBezTo>
                        <a:pt x="1208" y="8031"/>
                        <a:pt x="3084" y="9747"/>
                        <a:pt x="3084" y="9747"/>
                      </a:cubicBezTo>
                      <a:lnTo>
                        <a:pt x="3986" y="8031"/>
                      </a:lnTo>
                      <a:lnTo>
                        <a:pt x="1775" y="5995"/>
                      </a:lnTo>
                      <a:cubicBezTo>
                        <a:pt x="1659" y="5631"/>
                        <a:pt x="1571" y="3101"/>
                        <a:pt x="1557" y="2126"/>
                      </a:cubicBezTo>
                      <a:cubicBezTo>
                        <a:pt x="1629" y="1981"/>
                        <a:pt x="1702" y="1850"/>
                        <a:pt x="1804" y="1719"/>
                      </a:cubicBezTo>
                      <a:cubicBezTo>
                        <a:pt x="1862" y="1646"/>
                        <a:pt x="1920" y="1603"/>
                        <a:pt x="1993" y="1559"/>
                      </a:cubicBezTo>
                      <a:cubicBezTo>
                        <a:pt x="2066" y="1501"/>
                        <a:pt x="2153" y="1457"/>
                        <a:pt x="2255" y="1414"/>
                      </a:cubicBezTo>
                      <a:cubicBezTo>
                        <a:pt x="2313" y="1399"/>
                        <a:pt x="2357" y="1355"/>
                        <a:pt x="2328" y="1312"/>
                      </a:cubicBezTo>
                      <a:cubicBezTo>
                        <a:pt x="2328" y="1268"/>
                        <a:pt x="2313" y="1254"/>
                        <a:pt x="2284" y="1239"/>
                      </a:cubicBezTo>
                      <a:cubicBezTo>
                        <a:pt x="2269" y="1230"/>
                        <a:pt x="2246" y="1225"/>
                        <a:pt x="2217" y="1225"/>
                      </a:cubicBezTo>
                      <a:cubicBezTo>
                        <a:pt x="2105" y="1225"/>
                        <a:pt x="1902" y="1295"/>
                        <a:pt x="1717" y="1457"/>
                      </a:cubicBezTo>
                      <a:cubicBezTo>
                        <a:pt x="1678" y="1488"/>
                        <a:pt x="1649" y="1502"/>
                        <a:pt x="1626" y="1502"/>
                      </a:cubicBezTo>
                      <a:cubicBezTo>
                        <a:pt x="1511" y="1502"/>
                        <a:pt x="1576" y="1155"/>
                        <a:pt x="1600" y="1021"/>
                      </a:cubicBezTo>
                      <a:cubicBezTo>
                        <a:pt x="1644" y="846"/>
                        <a:pt x="1717" y="323"/>
                        <a:pt x="1659" y="265"/>
                      </a:cubicBezTo>
                      <a:cubicBezTo>
                        <a:pt x="1638" y="244"/>
                        <a:pt x="1616" y="234"/>
                        <a:pt x="1594" y="234"/>
                      </a:cubicBezTo>
                      <a:cubicBezTo>
                        <a:pt x="1542" y="234"/>
                        <a:pt x="1494" y="296"/>
                        <a:pt x="1484" y="410"/>
                      </a:cubicBezTo>
                      <a:cubicBezTo>
                        <a:pt x="1456" y="580"/>
                        <a:pt x="1345" y="1066"/>
                        <a:pt x="1245" y="1066"/>
                      </a:cubicBezTo>
                      <a:cubicBezTo>
                        <a:pt x="1242" y="1066"/>
                        <a:pt x="1240" y="1065"/>
                        <a:pt x="1237" y="1065"/>
                      </a:cubicBezTo>
                      <a:cubicBezTo>
                        <a:pt x="1149" y="1050"/>
                        <a:pt x="1339" y="192"/>
                        <a:pt x="1339" y="192"/>
                      </a:cubicBezTo>
                      <a:cubicBezTo>
                        <a:pt x="1339" y="192"/>
                        <a:pt x="1411" y="17"/>
                        <a:pt x="1295" y="3"/>
                      </a:cubicBezTo>
                      <a:cubicBezTo>
                        <a:pt x="1290" y="1"/>
                        <a:pt x="1284" y="0"/>
                        <a:pt x="1279" y="0"/>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5900734" y="2562439"/>
                  <a:ext cx="477701" cy="633162"/>
                </a:xfrm>
                <a:custGeom>
                  <a:avLst/>
                  <a:gdLst/>
                  <a:ahLst/>
                  <a:cxnLst/>
                  <a:rect l="l" t="t" r="r" b="b"/>
                  <a:pathLst>
                    <a:path w="6837" h="9062" extrusionOk="0">
                      <a:moveTo>
                        <a:pt x="1368" y="1091"/>
                      </a:moveTo>
                      <a:cubicBezTo>
                        <a:pt x="1368" y="1091"/>
                        <a:pt x="1368" y="1091"/>
                        <a:pt x="1368" y="1091"/>
                      </a:cubicBezTo>
                      <a:lnTo>
                        <a:pt x="1368" y="1091"/>
                      </a:lnTo>
                      <a:lnTo>
                        <a:pt x="1368" y="1091"/>
                      </a:lnTo>
                      <a:close/>
                      <a:moveTo>
                        <a:pt x="5237" y="0"/>
                      </a:moveTo>
                      <a:lnTo>
                        <a:pt x="4771" y="2109"/>
                      </a:lnTo>
                      <a:cubicBezTo>
                        <a:pt x="4702" y="2107"/>
                        <a:pt x="4632" y="2106"/>
                        <a:pt x="4563" y="2106"/>
                      </a:cubicBezTo>
                      <a:cubicBezTo>
                        <a:pt x="4185" y="2106"/>
                        <a:pt x="3817" y="2142"/>
                        <a:pt x="3448" y="2240"/>
                      </a:cubicBezTo>
                      <a:cubicBezTo>
                        <a:pt x="3362" y="2260"/>
                        <a:pt x="3274" y="2271"/>
                        <a:pt x="3187" y="2271"/>
                      </a:cubicBezTo>
                      <a:cubicBezTo>
                        <a:pt x="2901" y="2271"/>
                        <a:pt x="2615" y="2164"/>
                        <a:pt x="2415" y="1964"/>
                      </a:cubicBezTo>
                      <a:cubicBezTo>
                        <a:pt x="2056" y="1662"/>
                        <a:pt x="1371" y="1105"/>
                        <a:pt x="1368" y="1091"/>
                      </a:cubicBezTo>
                      <a:lnTo>
                        <a:pt x="1368" y="1091"/>
                      </a:lnTo>
                      <a:lnTo>
                        <a:pt x="1" y="2764"/>
                      </a:lnTo>
                      <a:lnTo>
                        <a:pt x="1819" y="4349"/>
                      </a:lnTo>
                      <a:cubicBezTo>
                        <a:pt x="1819" y="4349"/>
                        <a:pt x="2953" y="6240"/>
                        <a:pt x="2837" y="6458"/>
                      </a:cubicBezTo>
                      <a:cubicBezTo>
                        <a:pt x="2735" y="6676"/>
                        <a:pt x="2328" y="8930"/>
                        <a:pt x="2328" y="8930"/>
                      </a:cubicBezTo>
                      <a:lnTo>
                        <a:pt x="6778" y="9061"/>
                      </a:lnTo>
                      <a:cubicBezTo>
                        <a:pt x="6778" y="9061"/>
                        <a:pt x="6313" y="6400"/>
                        <a:pt x="6182" y="5934"/>
                      </a:cubicBezTo>
                      <a:cubicBezTo>
                        <a:pt x="6080" y="5614"/>
                        <a:pt x="6138" y="4378"/>
                        <a:pt x="6182" y="3549"/>
                      </a:cubicBezTo>
                      <a:lnTo>
                        <a:pt x="6837" y="844"/>
                      </a:lnTo>
                      <a:lnTo>
                        <a:pt x="5237"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6174133" y="3343439"/>
                  <a:ext cx="101661" cy="21799"/>
                </a:xfrm>
                <a:custGeom>
                  <a:avLst/>
                  <a:gdLst/>
                  <a:ahLst/>
                  <a:cxnLst/>
                  <a:rect l="l" t="t" r="r" b="b"/>
                  <a:pathLst>
                    <a:path w="1455" h="312" extrusionOk="0">
                      <a:moveTo>
                        <a:pt x="1433" y="0"/>
                      </a:moveTo>
                      <a:cubicBezTo>
                        <a:pt x="1356" y="0"/>
                        <a:pt x="1073" y="66"/>
                        <a:pt x="727" y="152"/>
                      </a:cubicBezTo>
                      <a:cubicBezTo>
                        <a:pt x="335" y="254"/>
                        <a:pt x="0" y="312"/>
                        <a:pt x="0" y="312"/>
                      </a:cubicBezTo>
                      <a:cubicBezTo>
                        <a:pt x="73" y="312"/>
                        <a:pt x="146" y="312"/>
                        <a:pt x="218" y="297"/>
                      </a:cubicBezTo>
                      <a:cubicBezTo>
                        <a:pt x="349" y="283"/>
                        <a:pt x="538" y="254"/>
                        <a:pt x="756" y="210"/>
                      </a:cubicBezTo>
                      <a:cubicBezTo>
                        <a:pt x="946" y="167"/>
                        <a:pt x="1135" y="108"/>
                        <a:pt x="1266" y="79"/>
                      </a:cubicBezTo>
                      <a:cubicBezTo>
                        <a:pt x="1338" y="50"/>
                        <a:pt x="1411" y="36"/>
                        <a:pt x="1455" y="7"/>
                      </a:cubicBezTo>
                      <a:cubicBezTo>
                        <a:pt x="1455" y="2"/>
                        <a:pt x="1447" y="0"/>
                        <a:pt x="1433"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6218850" y="3355037"/>
                  <a:ext cx="19354" cy="958337"/>
                </a:xfrm>
                <a:custGeom>
                  <a:avLst/>
                  <a:gdLst/>
                  <a:ahLst/>
                  <a:cxnLst/>
                  <a:rect l="l" t="t" r="r" b="b"/>
                  <a:pathLst>
                    <a:path w="277" h="13716" extrusionOk="0">
                      <a:moveTo>
                        <a:pt x="262" y="1"/>
                      </a:moveTo>
                      <a:cubicBezTo>
                        <a:pt x="233" y="1"/>
                        <a:pt x="175" y="3069"/>
                        <a:pt x="116" y="6851"/>
                      </a:cubicBezTo>
                      <a:cubicBezTo>
                        <a:pt x="44" y="10632"/>
                        <a:pt x="0" y="13716"/>
                        <a:pt x="15" y="13716"/>
                      </a:cubicBezTo>
                      <a:cubicBezTo>
                        <a:pt x="44" y="13716"/>
                        <a:pt x="87" y="10632"/>
                        <a:pt x="160" y="6851"/>
                      </a:cubicBezTo>
                      <a:cubicBezTo>
                        <a:pt x="218" y="3069"/>
                        <a:pt x="276" y="1"/>
                        <a:pt x="26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5902761" y="2709793"/>
                  <a:ext cx="486854" cy="1644251"/>
                </a:xfrm>
                <a:custGeom>
                  <a:avLst/>
                  <a:gdLst/>
                  <a:ahLst/>
                  <a:cxnLst/>
                  <a:rect l="l" t="t" r="r" b="b"/>
                  <a:pathLst>
                    <a:path w="6968" h="23533" extrusionOk="0">
                      <a:moveTo>
                        <a:pt x="5266" y="0"/>
                      </a:moveTo>
                      <a:cubicBezTo>
                        <a:pt x="5266" y="0"/>
                        <a:pt x="5234" y="19"/>
                        <a:pt x="5083" y="19"/>
                      </a:cubicBezTo>
                      <a:cubicBezTo>
                        <a:pt x="5007" y="19"/>
                        <a:pt x="4902" y="15"/>
                        <a:pt x="4757" y="0"/>
                      </a:cubicBezTo>
                      <a:lnTo>
                        <a:pt x="4757" y="0"/>
                      </a:lnTo>
                      <a:lnTo>
                        <a:pt x="4902" y="4552"/>
                      </a:lnTo>
                      <a:lnTo>
                        <a:pt x="4422" y="4552"/>
                      </a:lnTo>
                      <a:lnTo>
                        <a:pt x="3288" y="146"/>
                      </a:lnTo>
                      <a:lnTo>
                        <a:pt x="2779" y="102"/>
                      </a:lnTo>
                      <a:lnTo>
                        <a:pt x="4073" y="4567"/>
                      </a:lnTo>
                      <a:lnTo>
                        <a:pt x="3157" y="6850"/>
                      </a:lnTo>
                      <a:lnTo>
                        <a:pt x="2255" y="6836"/>
                      </a:lnTo>
                      <a:lnTo>
                        <a:pt x="1" y="14239"/>
                      </a:lnTo>
                      <a:lnTo>
                        <a:pt x="699" y="23503"/>
                      </a:lnTo>
                      <a:lnTo>
                        <a:pt x="3113" y="23532"/>
                      </a:lnTo>
                      <a:lnTo>
                        <a:pt x="2750" y="14544"/>
                      </a:lnTo>
                      <a:lnTo>
                        <a:pt x="4466" y="9294"/>
                      </a:lnTo>
                      <a:lnTo>
                        <a:pt x="4204" y="23343"/>
                      </a:lnTo>
                      <a:lnTo>
                        <a:pt x="6560" y="23387"/>
                      </a:lnTo>
                      <a:lnTo>
                        <a:pt x="6822" y="10166"/>
                      </a:lnTo>
                      <a:cubicBezTo>
                        <a:pt x="6851" y="9803"/>
                        <a:pt x="6968" y="8959"/>
                        <a:pt x="6924" y="8596"/>
                      </a:cubicBezTo>
                      <a:lnTo>
                        <a:pt x="6720" y="6952"/>
                      </a:lnTo>
                      <a:lnTo>
                        <a:pt x="6168" y="6923"/>
                      </a:lnTo>
                      <a:lnTo>
                        <a:pt x="5266" y="4552"/>
                      </a:lnTo>
                      <a:lnTo>
                        <a:pt x="5266" y="0"/>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6074500" y="3196364"/>
                  <a:ext cx="7197" cy="19494"/>
                </a:xfrm>
                <a:custGeom>
                  <a:avLst/>
                  <a:gdLst/>
                  <a:ahLst/>
                  <a:cxnLst/>
                  <a:rect l="l" t="t" r="r" b="b"/>
                  <a:pathLst>
                    <a:path w="103" h="279" extrusionOk="0">
                      <a:moveTo>
                        <a:pt x="81" y="1"/>
                      </a:moveTo>
                      <a:cubicBezTo>
                        <a:pt x="54" y="1"/>
                        <a:pt x="29" y="67"/>
                        <a:pt x="15" y="134"/>
                      </a:cubicBezTo>
                      <a:cubicBezTo>
                        <a:pt x="1" y="206"/>
                        <a:pt x="1" y="279"/>
                        <a:pt x="15" y="279"/>
                      </a:cubicBezTo>
                      <a:cubicBezTo>
                        <a:pt x="30" y="279"/>
                        <a:pt x="74" y="221"/>
                        <a:pt x="88" y="148"/>
                      </a:cubicBezTo>
                      <a:cubicBezTo>
                        <a:pt x="103" y="75"/>
                        <a:pt x="103" y="3"/>
                        <a:pt x="88" y="3"/>
                      </a:cubicBezTo>
                      <a:cubicBezTo>
                        <a:pt x="86" y="1"/>
                        <a:pt x="83" y="1"/>
                        <a:pt x="8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6055216" y="3254425"/>
                  <a:ext cx="10201" cy="40734"/>
                </a:xfrm>
                <a:custGeom>
                  <a:avLst/>
                  <a:gdLst/>
                  <a:ahLst/>
                  <a:cxnLst/>
                  <a:rect l="l" t="t" r="r" b="b"/>
                  <a:pathLst>
                    <a:path w="146" h="583" extrusionOk="0">
                      <a:moveTo>
                        <a:pt x="146" y="1"/>
                      </a:moveTo>
                      <a:lnTo>
                        <a:pt x="146" y="1"/>
                      </a:lnTo>
                      <a:cubicBezTo>
                        <a:pt x="88" y="102"/>
                        <a:pt x="59" y="190"/>
                        <a:pt x="30" y="292"/>
                      </a:cubicBezTo>
                      <a:cubicBezTo>
                        <a:pt x="1" y="393"/>
                        <a:pt x="1" y="481"/>
                        <a:pt x="1" y="582"/>
                      </a:cubicBezTo>
                      <a:cubicBezTo>
                        <a:pt x="59" y="510"/>
                        <a:pt x="88" y="408"/>
                        <a:pt x="102"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6034884" y="3335753"/>
                  <a:ext cx="10271" cy="40664"/>
                </a:xfrm>
                <a:custGeom>
                  <a:avLst/>
                  <a:gdLst/>
                  <a:ahLst/>
                  <a:cxnLst/>
                  <a:rect l="l" t="t" r="r" b="b"/>
                  <a:pathLst>
                    <a:path w="147" h="582" extrusionOk="0">
                      <a:moveTo>
                        <a:pt x="146" y="0"/>
                      </a:moveTo>
                      <a:cubicBezTo>
                        <a:pt x="44" y="189"/>
                        <a:pt x="1" y="393"/>
                        <a:pt x="1" y="582"/>
                      </a:cubicBezTo>
                      <a:cubicBezTo>
                        <a:pt x="88" y="407"/>
                        <a:pt x="146" y="204"/>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6014552" y="3417011"/>
                  <a:ext cx="10271" cy="40734"/>
                </a:xfrm>
                <a:custGeom>
                  <a:avLst/>
                  <a:gdLst/>
                  <a:ahLst/>
                  <a:cxnLst/>
                  <a:rect l="l" t="t" r="r" b="b"/>
                  <a:pathLst>
                    <a:path w="147" h="583" extrusionOk="0">
                      <a:moveTo>
                        <a:pt x="146" y="1"/>
                      </a:moveTo>
                      <a:cubicBezTo>
                        <a:pt x="88" y="103"/>
                        <a:pt x="59" y="190"/>
                        <a:pt x="30" y="292"/>
                      </a:cubicBezTo>
                      <a:cubicBezTo>
                        <a:pt x="1" y="393"/>
                        <a:pt x="1" y="481"/>
                        <a:pt x="1" y="582"/>
                      </a:cubicBezTo>
                      <a:cubicBezTo>
                        <a:pt x="59" y="495"/>
                        <a:pt x="88" y="408"/>
                        <a:pt x="103"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5995268" y="3498339"/>
                  <a:ext cx="10201" cy="40664"/>
                </a:xfrm>
                <a:custGeom>
                  <a:avLst/>
                  <a:gdLst/>
                  <a:ahLst/>
                  <a:cxnLst/>
                  <a:rect l="l" t="t" r="r" b="b"/>
                  <a:pathLst>
                    <a:path w="146" h="582" extrusionOk="0">
                      <a:moveTo>
                        <a:pt x="146" y="0"/>
                      </a:moveTo>
                      <a:lnTo>
                        <a:pt x="146" y="0"/>
                      </a:lnTo>
                      <a:cubicBezTo>
                        <a:pt x="88" y="102"/>
                        <a:pt x="59" y="189"/>
                        <a:pt x="44" y="291"/>
                      </a:cubicBezTo>
                      <a:cubicBezTo>
                        <a:pt x="0" y="393"/>
                        <a:pt x="0" y="480"/>
                        <a:pt x="0" y="582"/>
                      </a:cubicBezTo>
                      <a:cubicBezTo>
                        <a:pt x="59" y="495"/>
                        <a:pt x="88" y="407"/>
                        <a:pt x="102" y="291"/>
                      </a:cubicBezTo>
                      <a:cubicBezTo>
                        <a:pt x="146" y="204"/>
                        <a:pt x="146" y="117"/>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5974936" y="3579597"/>
                  <a:ext cx="10201" cy="40734"/>
                </a:xfrm>
                <a:custGeom>
                  <a:avLst/>
                  <a:gdLst/>
                  <a:ahLst/>
                  <a:cxnLst/>
                  <a:rect l="l" t="t" r="r" b="b"/>
                  <a:pathLst>
                    <a:path w="146" h="583" extrusionOk="0">
                      <a:moveTo>
                        <a:pt x="131" y="1"/>
                      </a:moveTo>
                      <a:lnTo>
                        <a:pt x="131" y="1"/>
                      </a:lnTo>
                      <a:cubicBezTo>
                        <a:pt x="88" y="103"/>
                        <a:pt x="59" y="190"/>
                        <a:pt x="44" y="292"/>
                      </a:cubicBezTo>
                      <a:cubicBezTo>
                        <a:pt x="1" y="393"/>
                        <a:pt x="1" y="481"/>
                        <a:pt x="1" y="583"/>
                      </a:cubicBezTo>
                      <a:cubicBezTo>
                        <a:pt x="88" y="408"/>
                        <a:pt x="146" y="204"/>
                        <a:pt x="13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5957678" y="3662952"/>
                  <a:ext cx="8175" cy="40734"/>
                </a:xfrm>
                <a:custGeom>
                  <a:avLst/>
                  <a:gdLst/>
                  <a:ahLst/>
                  <a:cxnLst/>
                  <a:rect l="l" t="t" r="r" b="b"/>
                  <a:pathLst>
                    <a:path w="117" h="583" extrusionOk="0">
                      <a:moveTo>
                        <a:pt x="117" y="0"/>
                      </a:moveTo>
                      <a:lnTo>
                        <a:pt x="117" y="0"/>
                      </a:lnTo>
                      <a:cubicBezTo>
                        <a:pt x="44" y="175"/>
                        <a:pt x="0" y="379"/>
                        <a:pt x="0" y="582"/>
                      </a:cubicBezTo>
                      <a:cubicBezTo>
                        <a:pt x="73" y="379"/>
                        <a:pt x="117" y="175"/>
                        <a:pt x="117"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5953626" y="3745258"/>
                  <a:ext cx="6149" cy="40734"/>
                </a:xfrm>
                <a:custGeom>
                  <a:avLst/>
                  <a:gdLst/>
                  <a:ahLst/>
                  <a:cxnLst/>
                  <a:rect l="l" t="t" r="r" b="b"/>
                  <a:pathLst>
                    <a:path w="88" h="583" extrusionOk="0">
                      <a:moveTo>
                        <a:pt x="29" y="0"/>
                      </a:moveTo>
                      <a:cubicBezTo>
                        <a:pt x="15" y="88"/>
                        <a:pt x="0" y="175"/>
                        <a:pt x="15" y="291"/>
                      </a:cubicBezTo>
                      <a:cubicBezTo>
                        <a:pt x="0" y="379"/>
                        <a:pt x="15" y="495"/>
                        <a:pt x="58" y="582"/>
                      </a:cubicBezTo>
                      <a:cubicBezTo>
                        <a:pt x="87" y="495"/>
                        <a:pt x="87" y="379"/>
                        <a:pt x="73" y="291"/>
                      </a:cubicBezTo>
                      <a:cubicBezTo>
                        <a:pt x="87" y="204"/>
                        <a:pt x="73" y="88"/>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5957678" y="3828612"/>
                  <a:ext cx="6149" cy="40664"/>
                </a:xfrm>
                <a:custGeom>
                  <a:avLst/>
                  <a:gdLst/>
                  <a:ahLst/>
                  <a:cxnLst/>
                  <a:rect l="l" t="t" r="r" b="b"/>
                  <a:pathLst>
                    <a:path w="88" h="582" extrusionOk="0">
                      <a:moveTo>
                        <a:pt x="29" y="0"/>
                      </a:moveTo>
                      <a:cubicBezTo>
                        <a:pt x="15" y="102"/>
                        <a:pt x="0" y="189"/>
                        <a:pt x="15" y="291"/>
                      </a:cubicBezTo>
                      <a:cubicBezTo>
                        <a:pt x="0" y="393"/>
                        <a:pt x="15" y="495"/>
                        <a:pt x="44" y="582"/>
                      </a:cubicBezTo>
                      <a:cubicBezTo>
                        <a:pt x="88" y="495"/>
                        <a:pt x="88" y="393"/>
                        <a:pt x="58" y="291"/>
                      </a:cubicBezTo>
                      <a:cubicBezTo>
                        <a:pt x="88" y="204"/>
                        <a:pt x="58" y="102"/>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5960682" y="3911896"/>
                  <a:ext cx="7197" cy="41712"/>
                </a:xfrm>
                <a:custGeom>
                  <a:avLst/>
                  <a:gdLst/>
                  <a:ahLst/>
                  <a:cxnLst/>
                  <a:rect l="l" t="t" r="r" b="b"/>
                  <a:pathLst>
                    <a:path w="103" h="597" extrusionOk="0">
                      <a:moveTo>
                        <a:pt x="45" y="1"/>
                      </a:moveTo>
                      <a:lnTo>
                        <a:pt x="45" y="1"/>
                      </a:lnTo>
                      <a:cubicBezTo>
                        <a:pt x="1" y="190"/>
                        <a:pt x="1" y="393"/>
                        <a:pt x="59" y="597"/>
                      </a:cubicBezTo>
                      <a:cubicBezTo>
                        <a:pt x="74" y="510"/>
                        <a:pt x="103" y="393"/>
                        <a:pt x="74" y="292"/>
                      </a:cubicBezTo>
                      <a:cubicBezTo>
                        <a:pt x="103" y="190"/>
                        <a:pt x="74" y="88"/>
                        <a:pt x="4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5964805" y="3995251"/>
                  <a:ext cx="6149" cy="41712"/>
                </a:xfrm>
                <a:custGeom>
                  <a:avLst/>
                  <a:gdLst/>
                  <a:ahLst/>
                  <a:cxnLst/>
                  <a:rect l="l" t="t" r="r" b="b"/>
                  <a:pathLst>
                    <a:path w="88" h="597" extrusionOk="0">
                      <a:moveTo>
                        <a:pt x="44" y="0"/>
                      </a:moveTo>
                      <a:cubicBezTo>
                        <a:pt x="15" y="102"/>
                        <a:pt x="0" y="204"/>
                        <a:pt x="15" y="306"/>
                      </a:cubicBezTo>
                      <a:cubicBezTo>
                        <a:pt x="0" y="407"/>
                        <a:pt x="15" y="509"/>
                        <a:pt x="58" y="597"/>
                      </a:cubicBezTo>
                      <a:cubicBezTo>
                        <a:pt x="87" y="407"/>
                        <a:pt x="73"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5968857" y="4078535"/>
                  <a:ext cx="6149" cy="42760"/>
                </a:xfrm>
                <a:custGeom>
                  <a:avLst/>
                  <a:gdLst/>
                  <a:ahLst/>
                  <a:cxnLst/>
                  <a:rect l="l" t="t" r="r" b="b"/>
                  <a:pathLst>
                    <a:path w="88" h="612" extrusionOk="0">
                      <a:moveTo>
                        <a:pt x="29" y="1"/>
                      </a:moveTo>
                      <a:cubicBezTo>
                        <a:pt x="15" y="117"/>
                        <a:pt x="0" y="204"/>
                        <a:pt x="15" y="321"/>
                      </a:cubicBezTo>
                      <a:cubicBezTo>
                        <a:pt x="0" y="408"/>
                        <a:pt x="15" y="524"/>
                        <a:pt x="58" y="612"/>
                      </a:cubicBezTo>
                      <a:cubicBezTo>
                        <a:pt x="73" y="495"/>
                        <a:pt x="88" y="408"/>
                        <a:pt x="73" y="306"/>
                      </a:cubicBezTo>
                      <a:cubicBezTo>
                        <a:pt x="88" y="204"/>
                        <a:pt x="73" y="103"/>
                        <a:pt x="2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5970883" y="4161889"/>
                  <a:ext cx="6149" cy="41712"/>
                </a:xfrm>
                <a:custGeom>
                  <a:avLst/>
                  <a:gdLst/>
                  <a:ahLst/>
                  <a:cxnLst/>
                  <a:rect l="l" t="t" r="r" b="b"/>
                  <a:pathLst>
                    <a:path w="88" h="597" extrusionOk="0">
                      <a:moveTo>
                        <a:pt x="44" y="0"/>
                      </a:moveTo>
                      <a:cubicBezTo>
                        <a:pt x="29" y="102"/>
                        <a:pt x="0" y="204"/>
                        <a:pt x="29" y="306"/>
                      </a:cubicBezTo>
                      <a:cubicBezTo>
                        <a:pt x="0" y="393"/>
                        <a:pt x="29" y="510"/>
                        <a:pt x="59" y="597"/>
                      </a:cubicBezTo>
                      <a:cubicBezTo>
                        <a:pt x="88" y="422"/>
                        <a:pt x="88"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5974936" y="4245243"/>
                  <a:ext cx="6149" cy="42691"/>
                </a:xfrm>
                <a:custGeom>
                  <a:avLst/>
                  <a:gdLst/>
                  <a:ahLst/>
                  <a:cxnLst/>
                  <a:rect l="l" t="t" r="r" b="b"/>
                  <a:pathLst>
                    <a:path w="88" h="611" extrusionOk="0">
                      <a:moveTo>
                        <a:pt x="44" y="0"/>
                      </a:moveTo>
                      <a:lnTo>
                        <a:pt x="44" y="0"/>
                      </a:lnTo>
                      <a:cubicBezTo>
                        <a:pt x="1" y="204"/>
                        <a:pt x="1" y="407"/>
                        <a:pt x="59" y="611"/>
                      </a:cubicBezTo>
                      <a:cubicBezTo>
                        <a:pt x="88" y="509"/>
                        <a:pt x="88" y="407"/>
                        <a:pt x="73" y="291"/>
                      </a:cubicBezTo>
                      <a:cubicBezTo>
                        <a:pt x="88" y="204"/>
                        <a:pt x="73" y="102"/>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6228981" y="4292964"/>
                  <a:ext cx="5170" cy="19354"/>
                </a:xfrm>
                <a:custGeom>
                  <a:avLst/>
                  <a:gdLst/>
                  <a:ahLst/>
                  <a:cxnLst/>
                  <a:rect l="l" t="t" r="r" b="b"/>
                  <a:pathLst>
                    <a:path w="74" h="277" extrusionOk="0">
                      <a:moveTo>
                        <a:pt x="30" y="1"/>
                      </a:moveTo>
                      <a:cubicBezTo>
                        <a:pt x="15" y="1"/>
                        <a:pt x="1" y="44"/>
                        <a:pt x="1" y="146"/>
                      </a:cubicBezTo>
                      <a:cubicBezTo>
                        <a:pt x="1" y="204"/>
                        <a:pt x="1" y="277"/>
                        <a:pt x="15" y="277"/>
                      </a:cubicBezTo>
                      <a:cubicBezTo>
                        <a:pt x="30" y="277"/>
                        <a:pt x="59" y="204"/>
                        <a:pt x="59" y="146"/>
                      </a:cubicBezTo>
                      <a:cubicBezTo>
                        <a:pt x="73" y="73"/>
                        <a:pt x="59" y="1"/>
                        <a:pt x="3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6230029" y="4212684"/>
                  <a:ext cx="7127" cy="40734"/>
                </a:xfrm>
                <a:custGeom>
                  <a:avLst/>
                  <a:gdLst/>
                  <a:ahLst/>
                  <a:cxnLst/>
                  <a:rect l="l" t="t" r="r" b="b"/>
                  <a:pathLst>
                    <a:path w="102" h="583" extrusionOk="0">
                      <a:moveTo>
                        <a:pt x="58" y="1"/>
                      </a:moveTo>
                      <a:cubicBezTo>
                        <a:pt x="15" y="88"/>
                        <a:pt x="15" y="175"/>
                        <a:pt x="15" y="292"/>
                      </a:cubicBezTo>
                      <a:cubicBezTo>
                        <a:pt x="0" y="379"/>
                        <a:pt x="15" y="495"/>
                        <a:pt x="44" y="582"/>
                      </a:cubicBezTo>
                      <a:cubicBezTo>
                        <a:pt x="73" y="495"/>
                        <a:pt x="73" y="379"/>
                        <a:pt x="73" y="292"/>
                      </a:cubicBezTo>
                      <a:cubicBezTo>
                        <a:pt x="102" y="204"/>
                        <a:pt x="73"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6233033" y="4132404"/>
                  <a:ext cx="6149" cy="40734"/>
                </a:xfrm>
                <a:custGeom>
                  <a:avLst/>
                  <a:gdLst/>
                  <a:ahLst/>
                  <a:cxnLst/>
                  <a:rect l="l" t="t" r="r" b="b"/>
                  <a:pathLst>
                    <a:path w="88" h="583" extrusionOk="0">
                      <a:moveTo>
                        <a:pt x="59" y="1"/>
                      </a:moveTo>
                      <a:cubicBezTo>
                        <a:pt x="15" y="88"/>
                        <a:pt x="15" y="190"/>
                        <a:pt x="15" y="292"/>
                      </a:cubicBezTo>
                      <a:cubicBezTo>
                        <a:pt x="1" y="408"/>
                        <a:pt x="15" y="495"/>
                        <a:pt x="30" y="582"/>
                      </a:cubicBezTo>
                      <a:cubicBezTo>
                        <a:pt x="73" y="495"/>
                        <a:pt x="73" y="379"/>
                        <a:pt x="73" y="292"/>
                      </a:cubicBezTo>
                      <a:cubicBezTo>
                        <a:pt x="88" y="204"/>
                        <a:pt x="73"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6235059" y="4052124"/>
                  <a:ext cx="7197" cy="40734"/>
                </a:xfrm>
                <a:custGeom>
                  <a:avLst/>
                  <a:gdLst/>
                  <a:ahLst/>
                  <a:cxnLst/>
                  <a:rect l="l" t="t" r="r" b="b"/>
                  <a:pathLst>
                    <a:path w="103" h="583" extrusionOk="0">
                      <a:moveTo>
                        <a:pt x="59" y="1"/>
                      </a:moveTo>
                      <a:cubicBezTo>
                        <a:pt x="44" y="103"/>
                        <a:pt x="30" y="190"/>
                        <a:pt x="30" y="292"/>
                      </a:cubicBezTo>
                      <a:cubicBezTo>
                        <a:pt x="1" y="393"/>
                        <a:pt x="30" y="495"/>
                        <a:pt x="44" y="582"/>
                      </a:cubicBezTo>
                      <a:cubicBezTo>
                        <a:pt x="103" y="393"/>
                        <a:pt x="103" y="190"/>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6238134" y="3970866"/>
                  <a:ext cx="6149" cy="40664"/>
                </a:xfrm>
                <a:custGeom>
                  <a:avLst/>
                  <a:gdLst/>
                  <a:ahLst/>
                  <a:cxnLst/>
                  <a:rect l="l" t="t" r="r" b="b"/>
                  <a:pathLst>
                    <a:path w="88" h="582" extrusionOk="0">
                      <a:moveTo>
                        <a:pt x="59" y="0"/>
                      </a:moveTo>
                      <a:cubicBezTo>
                        <a:pt x="15" y="117"/>
                        <a:pt x="15" y="204"/>
                        <a:pt x="15" y="291"/>
                      </a:cubicBezTo>
                      <a:cubicBezTo>
                        <a:pt x="0" y="393"/>
                        <a:pt x="0" y="495"/>
                        <a:pt x="30" y="582"/>
                      </a:cubicBezTo>
                      <a:cubicBezTo>
                        <a:pt x="73" y="495"/>
                        <a:pt x="73" y="393"/>
                        <a:pt x="73" y="291"/>
                      </a:cubicBezTo>
                      <a:cubicBezTo>
                        <a:pt x="88" y="204"/>
                        <a:pt x="88" y="102"/>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6240160" y="3891564"/>
                  <a:ext cx="7197" cy="40734"/>
                </a:xfrm>
                <a:custGeom>
                  <a:avLst/>
                  <a:gdLst/>
                  <a:ahLst/>
                  <a:cxnLst/>
                  <a:rect l="l" t="t" r="r" b="b"/>
                  <a:pathLst>
                    <a:path w="103" h="583" extrusionOk="0">
                      <a:moveTo>
                        <a:pt x="59" y="1"/>
                      </a:moveTo>
                      <a:cubicBezTo>
                        <a:pt x="30" y="88"/>
                        <a:pt x="1" y="190"/>
                        <a:pt x="15" y="292"/>
                      </a:cubicBezTo>
                      <a:cubicBezTo>
                        <a:pt x="1" y="379"/>
                        <a:pt x="1" y="481"/>
                        <a:pt x="44" y="583"/>
                      </a:cubicBezTo>
                      <a:cubicBezTo>
                        <a:pt x="73" y="481"/>
                        <a:pt x="73" y="379"/>
                        <a:pt x="73" y="292"/>
                      </a:cubicBezTo>
                      <a:cubicBezTo>
                        <a:pt x="102" y="190"/>
                        <a:pt x="102"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6243234" y="3811284"/>
                  <a:ext cx="6149" cy="40734"/>
                </a:xfrm>
                <a:custGeom>
                  <a:avLst/>
                  <a:gdLst/>
                  <a:ahLst/>
                  <a:cxnLst/>
                  <a:rect l="l" t="t" r="r" b="b"/>
                  <a:pathLst>
                    <a:path w="88" h="583" extrusionOk="0">
                      <a:moveTo>
                        <a:pt x="58" y="1"/>
                      </a:moveTo>
                      <a:cubicBezTo>
                        <a:pt x="0" y="204"/>
                        <a:pt x="0" y="379"/>
                        <a:pt x="29" y="583"/>
                      </a:cubicBezTo>
                      <a:cubicBezTo>
                        <a:pt x="73" y="495"/>
                        <a:pt x="73" y="379"/>
                        <a:pt x="73" y="292"/>
                      </a:cubicBezTo>
                      <a:cubicBezTo>
                        <a:pt x="87" y="204"/>
                        <a:pt x="87"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6245260" y="3731005"/>
                  <a:ext cx="5101" cy="40734"/>
                </a:xfrm>
                <a:custGeom>
                  <a:avLst/>
                  <a:gdLst/>
                  <a:ahLst/>
                  <a:cxnLst/>
                  <a:rect l="l" t="t" r="r" b="b"/>
                  <a:pathLst>
                    <a:path w="73" h="583" extrusionOk="0">
                      <a:moveTo>
                        <a:pt x="44" y="1"/>
                      </a:moveTo>
                      <a:cubicBezTo>
                        <a:pt x="0" y="204"/>
                        <a:pt x="0" y="379"/>
                        <a:pt x="29" y="583"/>
                      </a:cubicBezTo>
                      <a:cubicBezTo>
                        <a:pt x="58" y="495"/>
                        <a:pt x="58" y="379"/>
                        <a:pt x="58" y="292"/>
                      </a:cubicBezTo>
                      <a:cubicBezTo>
                        <a:pt x="73" y="204"/>
                        <a:pt x="73" y="88"/>
                        <a:pt x="44"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2"/>
                <p:cNvSpPr/>
                <p:nvPr/>
              </p:nvSpPr>
              <p:spPr>
                <a:xfrm>
                  <a:off x="6246239" y="3650725"/>
                  <a:ext cx="7197" cy="40734"/>
                </a:xfrm>
                <a:custGeom>
                  <a:avLst/>
                  <a:gdLst/>
                  <a:ahLst/>
                  <a:cxnLst/>
                  <a:rect l="l" t="t" r="r" b="b"/>
                  <a:pathLst>
                    <a:path w="103" h="583" extrusionOk="0">
                      <a:moveTo>
                        <a:pt x="59" y="1"/>
                      </a:moveTo>
                      <a:cubicBezTo>
                        <a:pt x="30" y="103"/>
                        <a:pt x="15" y="204"/>
                        <a:pt x="30" y="292"/>
                      </a:cubicBezTo>
                      <a:cubicBezTo>
                        <a:pt x="1" y="394"/>
                        <a:pt x="1" y="495"/>
                        <a:pt x="44" y="583"/>
                      </a:cubicBezTo>
                      <a:cubicBezTo>
                        <a:pt x="74" y="495"/>
                        <a:pt x="74" y="394"/>
                        <a:pt x="74" y="292"/>
                      </a:cubicBezTo>
                      <a:cubicBezTo>
                        <a:pt x="103" y="190"/>
                        <a:pt x="103" y="103"/>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6249313" y="3571493"/>
                  <a:ext cx="6149" cy="40734"/>
                </a:xfrm>
                <a:custGeom>
                  <a:avLst/>
                  <a:gdLst/>
                  <a:ahLst/>
                  <a:cxnLst/>
                  <a:rect l="l" t="t" r="r" b="b"/>
                  <a:pathLst>
                    <a:path w="88" h="583" extrusionOk="0">
                      <a:moveTo>
                        <a:pt x="59" y="0"/>
                      </a:moveTo>
                      <a:lnTo>
                        <a:pt x="59" y="0"/>
                      </a:lnTo>
                      <a:cubicBezTo>
                        <a:pt x="15" y="88"/>
                        <a:pt x="0" y="189"/>
                        <a:pt x="15" y="291"/>
                      </a:cubicBezTo>
                      <a:cubicBezTo>
                        <a:pt x="0" y="379"/>
                        <a:pt x="15" y="480"/>
                        <a:pt x="44" y="582"/>
                      </a:cubicBezTo>
                      <a:cubicBezTo>
                        <a:pt x="88" y="379"/>
                        <a:pt x="88" y="175"/>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6251339" y="3491213"/>
                  <a:ext cx="7197" cy="40734"/>
                </a:xfrm>
                <a:custGeom>
                  <a:avLst/>
                  <a:gdLst/>
                  <a:ahLst/>
                  <a:cxnLst/>
                  <a:rect l="l" t="t" r="r" b="b"/>
                  <a:pathLst>
                    <a:path w="103" h="583" extrusionOk="0">
                      <a:moveTo>
                        <a:pt x="59" y="0"/>
                      </a:moveTo>
                      <a:cubicBezTo>
                        <a:pt x="30" y="88"/>
                        <a:pt x="15" y="204"/>
                        <a:pt x="30" y="291"/>
                      </a:cubicBezTo>
                      <a:cubicBezTo>
                        <a:pt x="1" y="379"/>
                        <a:pt x="30" y="495"/>
                        <a:pt x="44" y="582"/>
                      </a:cubicBezTo>
                      <a:cubicBezTo>
                        <a:pt x="73" y="495"/>
                        <a:pt x="73" y="379"/>
                        <a:pt x="73" y="291"/>
                      </a:cubicBezTo>
                      <a:cubicBezTo>
                        <a:pt x="102" y="204"/>
                        <a:pt x="102" y="88"/>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6254413" y="3410933"/>
                  <a:ext cx="6149" cy="40734"/>
                </a:xfrm>
                <a:custGeom>
                  <a:avLst/>
                  <a:gdLst/>
                  <a:ahLst/>
                  <a:cxnLst/>
                  <a:rect l="l" t="t" r="r" b="b"/>
                  <a:pathLst>
                    <a:path w="88" h="583" extrusionOk="0">
                      <a:moveTo>
                        <a:pt x="58" y="0"/>
                      </a:moveTo>
                      <a:cubicBezTo>
                        <a:pt x="15" y="88"/>
                        <a:pt x="15" y="204"/>
                        <a:pt x="15" y="291"/>
                      </a:cubicBezTo>
                      <a:cubicBezTo>
                        <a:pt x="0" y="408"/>
                        <a:pt x="0" y="495"/>
                        <a:pt x="29" y="582"/>
                      </a:cubicBezTo>
                      <a:cubicBezTo>
                        <a:pt x="73" y="495"/>
                        <a:pt x="73" y="379"/>
                        <a:pt x="73" y="291"/>
                      </a:cubicBezTo>
                      <a:cubicBezTo>
                        <a:pt x="87" y="204"/>
                        <a:pt x="73" y="88"/>
                        <a:pt x="5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6256439" y="3349937"/>
                  <a:ext cx="7197" cy="20402"/>
                </a:xfrm>
                <a:custGeom>
                  <a:avLst/>
                  <a:gdLst/>
                  <a:ahLst/>
                  <a:cxnLst/>
                  <a:rect l="l" t="t" r="r" b="b"/>
                  <a:pathLst>
                    <a:path w="103" h="292" extrusionOk="0">
                      <a:moveTo>
                        <a:pt x="58" y="1"/>
                      </a:moveTo>
                      <a:cubicBezTo>
                        <a:pt x="44" y="1"/>
                        <a:pt x="29" y="74"/>
                        <a:pt x="29" y="146"/>
                      </a:cubicBezTo>
                      <a:cubicBezTo>
                        <a:pt x="0" y="219"/>
                        <a:pt x="29" y="292"/>
                        <a:pt x="44" y="292"/>
                      </a:cubicBezTo>
                      <a:cubicBezTo>
                        <a:pt x="58" y="292"/>
                        <a:pt x="88" y="219"/>
                        <a:pt x="88" y="146"/>
                      </a:cubicBezTo>
                      <a:cubicBezTo>
                        <a:pt x="102" y="74"/>
                        <a:pt x="88" y="1"/>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6193417" y="4308196"/>
                  <a:ext cx="173837" cy="35634"/>
                </a:xfrm>
                <a:custGeom>
                  <a:avLst/>
                  <a:gdLst/>
                  <a:ahLst/>
                  <a:cxnLst/>
                  <a:rect l="l" t="t" r="r" b="b"/>
                  <a:pathLst>
                    <a:path w="2488" h="510" extrusionOk="0">
                      <a:moveTo>
                        <a:pt x="1" y="1"/>
                      </a:moveTo>
                      <a:lnTo>
                        <a:pt x="59" y="510"/>
                      </a:lnTo>
                      <a:lnTo>
                        <a:pt x="2488" y="510"/>
                      </a:lnTo>
                      <a:lnTo>
                        <a:pt x="2488"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5947477" y="4316370"/>
                  <a:ext cx="173837" cy="35634"/>
                </a:xfrm>
                <a:custGeom>
                  <a:avLst/>
                  <a:gdLst/>
                  <a:ahLst/>
                  <a:cxnLst/>
                  <a:rect l="l" t="t" r="r" b="b"/>
                  <a:pathLst>
                    <a:path w="2488" h="510" extrusionOk="0">
                      <a:moveTo>
                        <a:pt x="1" y="0"/>
                      </a:moveTo>
                      <a:lnTo>
                        <a:pt x="44" y="509"/>
                      </a:lnTo>
                      <a:lnTo>
                        <a:pt x="2488" y="509"/>
                      </a:lnTo>
                      <a:lnTo>
                        <a:pt x="2488"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6023705" y="3723528"/>
                  <a:ext cx="71198" cy="5520"/>
                </a:xfrm>
                <a:custGeom>
                  <a:avLst/>
                  <a:gdLst/>
                  <a:ahLst/>
                  <a:cxnLst/>
                  <a:rect l="l" t="t" r="r" b="b"/>
                  <a:pathLst>
                    <a:path w="1019" h="79" extrusionOk="0">
                      <a:moveTo>
                        <a:pt x="270" y="0"/>
                      </a:moveTo>
                      <a:cubicBezTo>
                        <a:pt x="177" y="0"/>
                        <a:pt x="89" y="11"/>
                        <a:pt x="1" y="35"/>
                      </a:cubicBezTo>
                      <a:cubicBezTo>
                        <a:pt x="161" y="79"/>
                        <a:pt x="335" y="79"/>
                        <a:pt x="510" y="79"/>
                      </a:cubicBezTo>
                      <a:cubicBezTo>
                        <a:pt x="684" y="79"/>
                        <a:pt x="844" y="79"/>
                        <a:pt x="1019" y="35"/>
                      </a:cubicBezTo>
                      <a:cubicBezTo>
                        <a:pt x="917" y="18"/>
                        <a:pt x="814" y="11"/>
                        <a:pt x="715" y="11"/>
                      </a:cubicBezTo>
                      <a:cubicBezTo>
                        <a:pt x="645" y="11"/>
                        <a:pt x="576" y="15"/>
                        <a:pt x="510" y="21"/>
                      </a:cubicBezTo>
                      <a:cubicBezTo>
                        <a:pt x="425" y="7"/>
                        <a:pt x="346" y="0"/>
                        <a:pt x="27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6033905" y="3724926"/>
                  <a:ext cx="63023" cy="20402"/>
                </a:xfrm>
                <a:custGeom>
                  <a:avLst/>
                  <a:gdLst/>
                  <a:ahLst/>
                  <a:cxnLst/>
                  <a:rect l="l" t="t" r="r" b="b"/>
                  <a:pathLst>
                    <a:path w="902" h="292" extrusionOk="0">
                      <a:moveTo>
                        <a:pt x="902" y="1"/>
                      </a:moveTo>
                      <a:lnTo>
                        <a:pt x="902" y="1"/>
                      </a:lnTo>
                      <a:cubicBezTo>
                        <a:pt x="756" y="30"/>
                        <a:pt x="596" y="73"/>
                        <a:pt x="436" y="131"/>
                      </a:cubicBezTo>
                      <a:cubicBezTo>
                        <a:pt x="276" y="161"/>
                        <a:pt x="146" y="219"/>
                        <a:pt x="0" y="291"/>
                      </a:cubicBezTo>
                      <a:cubicBezTo>
                        <a:pt x="320" y="248"/>
                        <a:pt x="625" y="146"/>
                        <a:pt x="90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6290955" y="3256451"/>
                  <a:ext cx="66167" cy="69171"/>
                </a:xfrm>
                <a:custGeom>
                  <a:avLst/>
                  <a:gdLst/>
                  <a:ahLst/>
                  <a:cxnLst/>
                  <a:rect l="l" t="t" r="r" b="b"/>
                  <a:pathLst>
                    <a:path w="947" h="990" extrusionOk="0">
                      <a:moveTo>
                        <a:pt x="932" y="1"/>
                      </a:moveTo>
                      <a:cubicBezTo>
                        <a:pt x="686" y="1"/>
                        <a:pt x="465" y="14"/>
                        <a:pt x="319" y="15"/>
                      </a:cubicBezTo>
                      <a:lnTo>
                        <a:pt x="319" y="15"/>
                      </a:lnTo>
                      <a:cubicBezTo>
                        <a:pt x="288" y="12"/>
                        <a:pt x="259" y="11"/>
                        <a:pt x="232" y="11"/>
                      </a:cubicBezTo>
                      <a:cubicBezTo>
                        <a:pt x="124" y="11"/>
                        <a:pt x="59" y="30"/>
                        <a:pt x="59" y="30"/>
                      </a:cubicBezTo>
                      <a:cubicBezTo>
                        <a:pt x="132" y="15"/>
                        <a:pt x="204" y="15"/>
                        <a:pt x="292" y="15"/>
                      </a:cubicBezTo>
                      <a:cubicBezTo>
                        <a:pt x="300" y="15"/>
                        <a:pt x="310" y="15"/>
                        <a:pt x="319" y="15"/>
                      </a:cubicBezTo>
                      <a:lnTo>
                        <a:pt x="319" y="15"/>
                      </a:lnTo>
                      <a:cubicBezTo>
                        <a:pt x="320" y="15"/>
                        <a:pt x="320" y="15"/>
                        <a:pt x="321" y="15"/>
                      </a:cubicBezTo>
                      <a:cubicBezTo>
                        <a:pt x="460" y="29"/>
                        <a:pt x="667" y="30"/>
                        <a:pt x="902" y="30"/>
                      </a:cubicBezTo>
                      <a:lnTo>
                        <a:pt x="902" y="30"/>
                      </a:lnTo>
                      <a:lnTo>
                        <a:pt x="902" y="623"/>
                      </a:lnTo>
                      <a:lnTo>
                        <a:pt x="902" y="623"/>
                      </a:lnTo>
                      <a:lnTo>
                        <a:pt x="844" y="670"/>
                      </a:lnTo>
                      <a:lnTo>
                        <a:pt x="494" y="894"/>
                      </a:lnTo>
                      <a:lnTo>
                        <a:pt x="88" y="678"/>
                      </a:lnTo>
                      <a:lnTo>
                        <a:pt x="88" y="678"/>
                      </a:lnTo>
                      <a:cubicBezTo>
                        <a:pt x="88" y="477"/>
                        <a:pt x="73" y="334"/>
                        <a:pt x="73" y="219"/>
                      </a:cubicBezTo>
                      <a:cubicBezTo>
                        <a:pt x="73" y="161"/>
                        <a:pt x="59" y="88"/>
                        <a:pt x="59" y="30"/>
                      </a:cubicBezTo>
                      <a:cubicBezTo>
                        <a:pt x="44" y="88"/>
                        <a:pt x="44" y="146"/>
                        <a:pt x="15" y="248"/>
                      </a:cubicBezTo>
                      <a:cubicBezTo>
                        <a:pt x="1" y="364"/>
                        <a:pt x="1" y="524"/>
                        <a:pt x="1" y="728"/>
                      </a:cubicBezTo>
                      <a:lnTo>
                        <a:pt x="1" y="742"/>
                      </a:lnTo>
                      <a:lnTo>
                        <a:pt x="15" y="742"/>
                      </a:lnTo>
                      <a:lnTo>
                        <a:pt x="466" y="990"/>
                      </a:lnTo>
                      <a:lnTo>
                        <a:pt x="481" y="990"/>
                      </a:lnTo>
                      <a:lnTo>
                        <a:pt x="495" y="975"/>
                      </a:lnTo>
                      <a:lnTo>
                        <a:pt x="859" y="742"/>
                      </a:lnTo>
                      <a:lnTo>
                        <a:pt x="932" y="684"/>
                      </a:lnTo>
                      <a:lnTo>
                        <a:pt x="946" y="670"/>
                      </a:lnTo>
                      <a:lnTo>
                        <a:pt x="946" y="655"/>
                      </a:lnTo>
                      <a:lnTo>
                        <a:pt x="946" y="30"/>
                      </a:lnTo>
                      <a:lnTo>
                        <a:pt x="946"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6294029" y="3269307"/>
                  <a:ext cx="62045" cy="4891"/>
                </a:xfrm>
                <a:custGeom>
                  <a:avLst/>
                  <a:gdLst/>
                  <a:ahLst/>
                  <a:cxnLst/>
                  <a:rect l="l" t="t" r="r" b="b"/>
                  <a:pathLst>
                    <a:path w="888" h="70" extrusionOk="0">
                      <a:moveTo>
                        <a:pt x="320" y="0"/>
                      </a:moveTo>
                      <a:cubicBezTo>
                        <a:pt x="213" y="0"/>
                        <a:pt x="107" y="14"/>
                        <a:pt x="0" y="35"/>
                      </a:cubicBezTo>
                      <a:cubicBezTo>
                        <a:pt x="107" y="56"/>
                        <a:pt x="221" y="70"/>
                        <a:pt x="332" y="70"/>
                      </a:cubicBezTo>
                      <a:cubicBezTo>
                        <a:pt x="372" y="70"/>
                        <a:pt x="412" y="68"/>
                        <a:pt x="451" y="64"/>
                      </a:cubicBezTo>
                      <a:cubicBezTo>
                        <a:pt x="597" y="64"/>
                        <a:pt x="742" y="64"/>
                        <a:pt x="888" y="35"/>
                      </a:cubicBezTo>
                      <a:cubicBezTo>
                        <a:pt x="781" y="14"/>
                        <a:pt x="675" y="0"/>
                        <a:pt x="562" y="0"/>
                      </a:cubicBezTo>
                      <a:cubicBezTo>
                        <a:pt x="521" y="0"/>
                        <a:pt x="480" y="2"/>
                        <a:pt x="437" y="6"/>
                      </a:cubicBezTo>
                      <a:cubicBezTo>
                        <a:pt x="398" y="2"/>
                        <a:pt x="359" y="0"/>
                        <a:pt x="32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6117190" y="3253447"/>
                  <a:ext cx="66167" cy="70149"/>
                </a:xfrm>
                <a:custGeom>
                  <a:avLst/>
                  <a:gdLst/>
                  <a:ahLst/>
                  <a:cxnLst/>
                  <a:rect l="l" t="t" r="r" b="b"/>
                  <a:pathLst>
                    <a:path w="947" h="1004" extrusionOk="0">
                      <a:moveTo>
                        <a:pt x="104" y="29"/>
                      </a:moveTo>
                      <a:cubicBezTo>
                        <a:pt x="75" y="30"/>
                        <a:pt x="59" y="32"/>
                        <a:pt x="59" y="44"/>
                      </a:cubicBezTo>
                      <a:cubicBezTo>
                        <a:pt x="74" y="38"/>
                        <a:pt x="89" y="33"/>
                        <a:pt x="104" y="29"/>
                      </a:cubicBezTo>
                      <a:close/>
                      <a:moveTo>
                        <a:pt x="932" y="0"/>
                      </a:moveTo>
                      <a:cubicBezTo>
                        <a:pt x="670" y="0"/>
                        <a:pt x="437" y="15"/>
                        <a:pt x="292" y="15"/>
                      </a:cubicBezTo>
                      <a:cubicBezTo>
                        <a:pt x="222" y="15"/>
                        <a:pt x="162" y="15"/>
                        <a:pt x="104" y="29"/>
                      </a:cubicBezTo>
                      <a:lnTo>
                        <a:pt x="104" y="29"/>
                      </a:lnTo>
                      <a:cubicBezTo>
                        <a:pt x="111" y="29"/>
                        <a:pt x="119" y="29"/>
                        <a:pt x="128" y="29"/>
                      </a:cubicBezTo>
                      <a:cubicBezTo>
                        <a:pt x="172" y="29"/>
                        <a:pt x="233" y="29"/>
                        <a:pt x="306" y="15"/>
                      </a:cubicBezTo>
                      <a:cubicBezTo>
                        <a:pt x="443" y="42"/>
                        <a:pt x="645" y="44"/>
                        <a:pt x="888" y="44"/>
                      </a:cubicBezTo>
                      <a:lnTo>
                        <a:pt x="888" y="44"/>
                      </a:lnTo>
                      <a:lnTo>
                        <a:pt x="888" y="640"/>
                      </a:lnTo>
                      <a:lnTo>
                        <a:pt x="917" y="626"/>
                      </a:lnTo>
                      <a:lnTo>
                        <a:pt x="917" y="626"/>
                      </a:lnTo>
                      <a:lnTo>
                        <a:pt x="844" y="669"/>
                      </a:lnTo>
                      <a:lnTo>
                        <a:pt x="494" y="893"/>
                      </a:lnTo>
                      <a:lnTo>
                        <a:pt x="88" y="677"/>
                      </a:lnTo>
                      <a:lnTo>
                        <a:pt x="88" y="677"/>
                      </a:lnTo>
                      <a:cubicBezTo>
                        <a:pt x="87" y="484"/>
                        <a:pt x="73" y="345"/>
                        <a:pt x="73" y="218"/>
                      </a:cubicBezTo>
                      <a:cubicBezTo>
                        <a:pt x="73" y="160"/>
                        <a:pt x="59" y="87"/>
                        <a:pt x="59" y="44"/>
                      </a:cubicBezTo>
                      <a:cubicBezTo>
                        <a:pt x="59" y="73"/>
                        <a:pt x="59" y="131"/>
                        <a:pt x="15" y="233"/>
                      </a:cubicBezTo>
                      <a:cubicBezTo>
                        <a:pt x="1" y="349"/>
                        <a:pt x="1" y="509"/>
                        <a:pt x="1" y="713"/>
                      </a:cubicBezTo>
                      <a:lnTo>
                        <a:pt x="1" y="727"/>
                      </a:lnTo>
                      <a:lnTo>
                        <a:pt x="15" y="727"/>
                      </a:lnTo>
                      <a:lnTo>
                        <a:pt x="452" y="975"/>
                      </a:lnTo>
                      <a:lnTo>
                        <a:pt x="481" y="1004"/>
                      </a:lnTo>
                      <a:lnTo>
                        <a:pt x="495" y="975"/>
                      </a:lnTo>
                      <a:lnTo>
                        <a:pt x="859" y="742"/>
                      </a:lnTo>
                      <a:lnTo>
                        <a:pt x="932" y="698"/>
                      </a:lnTo>
                      <a:lnTo>
                        <a:pt x="946" y="669"/>
                      </a:lnTo>
                      <a:lnTo>
                        <a:pt x="946" y="655"/>
                      </a:lnTo>
                      <a:lnTo>
                        <a:pt x="946" y="44"/>
                      </a:lnTo>
                      <a:lnTo>
                        <a:pt x="94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6120264" y="3265744"/>
                  <a:ext cx="62045" cy="4821"/>
                </a:xfrm>
                <a:custGeom>
                  <a:avLst/>
                  <a:gdLst/>
                  <a:ahLst/>
                  <a:cxnLst/>
                  <a:rect l="l" t="t" r="r" b="b"/>
                  <a:pathLst>
                    <a:path w="888" h="69" extrusionOk="0">
                      <a:moveTo>
                        <a:pt x="292" y="1"/>
                      </a:moveTo>
                      <a:cubicBezTo>
                        <a:pt x="188" y="1"/>
                        <a:pt x="91" y="18"/>
                        <a:pt x="0" y="28"/>
                      </a:cubicBezTo>
                      <a:cubicBezTo>
                        <a:pt x="93" y="48"/>
                        <a:pt x="207" y="69"/>
                        <a:pt x="318" y="69"/>
                      </a:cubicBezTo>
                      <a:cubicBezTo>
                        <a:pt x="364" y="69"/>
                        <a:pt x="409" y="65"/>
                        <a:pt x="451" y="57"/>
                      </a:cubicBezTo>
                      <a:cubicBezTo>
                        <a:pt x="597" y="57"/>
                        <a:pt x="742" y="57"/>
                        <a:pt x="888" y="28"/>
                      </a:cubicBezTo>
                      <a:cubicBezTo>
                        <a:pt x="787" y="18"/>
                        <a:pt x="687" y="1"/>
                        <a:pt x="582" y="1"/>
                      </a:cubicBezTo>
                      <a:cubicBezTo>
                        <a:pt x="534" y="1"/>
                        <a:pt x="486" y="4"/>
                        <a:pt x="437" y="13"/>
                      </a:cubicBezTo>
                      <a:cubicBezTo>
                        <a:pt x="387" y="4"/>
                        <a:pt x="339" y="1"/>
                        <a:pt x="29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6197470" y="3045096"/>
                  <a:ext cx="24454" cy="40734"/>
                </a:xfrm>
                <a:custGeom>
                  <a:avLst/>
                  <a:gdLst/>
                  <a:ahLst/>
                  <a:cxnLst/>
                  <a:rect l="l" t="t" r="r" b="b"/>
                  <a:pathLst>
                    <a:path w="350" h="583" extrusionOk="0">
                      <a:moveTo>
                        <a:pt x="233" y="1"/>
                      </a:moveTo>
                      <a:lnTo>
                        <a:pt x="233" y="15"/>
                      </a:lnTo>
                      <a:cubicBezTo>
                        <a:pt x="175" y="117"/>
                        <a:pt x="146" y="190"/>
                        <a:pt x="102" y="262"/>
                      </a:cubicBezTo>
                      <a:cubicBezTo>
                        <a:pt x="59" y="364"/>
                        <a:pt x="15" y="481"/>
                        <a:pt x="1" y="582"/>
                      </a:cubicBezTo>
                      <a:cubicBezTo>
                        <a:pt x="88" y="495"/>
                        <a:pt x="146" y="379"/>
                        <a:pt x="175" y="262"/>
                      </a:cubicBezTo>
                      <a:cubicBezTo>
                        <a:pt x="213" y="199"/>
                        <a:pt x="240" y="113"/>
                        <a:pt x="256" y="44"/>
                      </a:cubicBezTo>
                      <a:lnTo>
                        <a:pt x="256" y="44"/>
                      </a:lnTo>
                      <a:cubicBezTo>
                        <a:pt x="310" y="41"/>
                        <a:pt x="350" y="15"/>
                        <a:pt x="350" y="15"/>
                      </a:cubicBezTo>
                      <a:cubicBezTo>
                        <a:pt x="350" y="15"/>
                        <a:pt x="306" y="1"/>
                        <a:pt x="24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6163932" y="3122302"/>
                  <a:ext cx="16350" cy="38708"/>
                </a:xfrm>
                <a:custGeom>
                  <a:avLst/>
                  <a:gdLst/>
                  <a:ahLst/>
                  <a:cxnLst/>
                  <a:rect l="l" t="t" r="r" b="b"/>
                  <a:pathLst>
                    <a:path w="234" h="554" extrusionOk="0">
                      <a:moveTo>
                        <a:pt x="233" y="1"/>
                      </a:moveTo>
                      <a:lnTo>
                        <a:pt x="233" y="1"/>
                      </a:lnTo>
                      <a:cubicBezTo>
                        <a:pt x="132" y="175"/>
                        <a:pt x="44" y="350"/>
                        <a:pt x="1" y="554"/>
                      </a:cubicBezTo>
                      <a:cubicBezTo>
                        <a:pt x="73" y="481"/>
                        <a:pt x="117" y="394"/>
                        <a:pt x="146" y="292"/>
                      </a:cubicBezTo>
                      <a:cubicBezTo>
                        <a:pt x="204" y="205"/>
                        <a:pt x="219" y="103"/>
                        <a:pt x="233"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6162954" y="3186722"/>
                  <a:ext cx="41712" cy="5101"/>
                </a:xfrm>
                <a:custGeom>
                  <a:avLst/>
                  <a:gdLst/>
                  <a:ahLst/>
                  <a:cxnLst/>
                  <a:rect l="l" t="t" r="r" b="b"/>
                  <a:pathLst>
                    <a:path w="597" h="73" extrusionOk="0">
                      <a:moveTo>
                        <a:pt x="172" y="0"/>
                      </a:moveTo>
                      <a:cubicBezTo>
                        <a:pt x="112" y="0"/>
                        <a:pt x="51" y="7"/>
                        <a:pt x="0" y="24"/>
                      </a:cubicBezTo>
                      <a:cubicBezTo>
                        <a:pt x="119" y="58"/>
                        <a:pt x="239" y="73"/>
                        <a:pt x="355" y="73"/>
                      </a:cubicBezTo>
                      <a:cubicBezTo>
                        <a:pt x="437" y="73"/>
                        <a:pt x="518" y="65"/>
                        <a:pt x="596" y="53"/>
                      </a:cubicBezTo>
                      <a:cubicBezTo>
                        <a:pt x="531" y="21"/>
                        <a:pt x="457" y="4"/>
                        <a:pt x="376" y="4"/>
                      </a:cubicBezTo>
                      <a:cubicBezTo>
                        <a:pt x="348" y="4"/>
                        <a:pt x="320" y="6"/>
                        <a:pt x="291" y="10"/>
                      </a:cubicBezTo>
                      <a:cubicBezTo>
                        <a:pt x="255" y="4"/>
                        <a:pt x="214" y="0"/>
                        <a:pt x="17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6247287" y="3187770"/>
                  <a:ext cx="40734" cy="5450"/>
                </a:xfrm>
                <a:custGeom>
                  <a:avLst/>
                  <a:gdLst/>
                  <a:ahLst/>
                  <a:cxnLst/>
                  <a:rect l="l" t="t" r="r" b="b"/>
                  <a:pathLst>
                    <a:path w="583" h="78" extrusionOk="0">
                      <a:moveTo>
                        <a:pt x="180" y="1"/>
                      </a:moveTo>
                      <a:cubicBezTo>
                        <a:pt x="117" y="1"/>
                        <a:pt x="56" y="11"/>
                        <a:pt x="0" y="38"/>
                      </a:cubicBezTo>
                      <a:cubicBezTo>
                        <a:pt x="88" y="67"/>
                        <a:pt x="189" y="67"/>
                        <a:pt x="291" y="67"/>
                      </a:cubicBezTo>
                      <a:cubicBezTo>
                        <a:pt x="327" y="74"/>
                        <a:pt x="366" y="77"/>
                        <a:pt x="406" y="77"/>
                      </a:cubicBezTo>
                      <a:cubicBezTo>
                        <a:pt x="463" y="77"/>
                        <a:pt x="522" y="70"/>
                        <a:pt x="582" y="53"/>
                      </a:cubicBezTo>
                      <a:cubicBezTo>
                        <a:pt x="480" y="9"/>
                        <a:pt x="393" y="9"/>
                        <a:pt x="291" y="9"/>
                      </a:cubicBezTo>
                      <a:cubicBezTo>
                        <a:pt x="254" y="4"/>
                        <a:pt x="217" y="1"/>
                        <a:pt x="18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6284876" y="3132503"/>
                  <a:ext cx="14323" cy="39686"/>
                </a:xfrm>
                <a:custGeom>
                  <a:avLst/>
                  <a:gdLst/>
                  <a:ahLst/>
                  <a:cxnLst/>
                  <a:rect l="l" t="t" r="r" b="b"/>
                  <a:pathLst>
                    <a:path w="205" h="568" extrusionOk="0">
                      <a:moveTo>
                        <a:pt x="0" y="0"/>
                      </a:moveTo>
                      <a:cubicBezTo>
                        <a:pt x="44" y="204"/>
                        <a:pt x="117" y="408"/>
                        <a:pt x="204" y="568"/>
                      </a:cubicBezTo>
                      <a:cubicBezTo>
                        <a:pt x="204" y="466"/>
                        <a:pt x="160" y="364"/>
                        <a:pt x="131" y="277"/>
                      </a:cubicBezTo>
                      <a:cubicBezTo>
                        <a:pt x="102" y="175"/>
                        <a:pt x="59" y="73"/>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6255391" y="3055297"/>
                  <a:ext cx="14323" cy="39686"/>
                </a:xfrm>
                <a:custGeom>
                  <a:avLst/>
                  <a:gdLst/>
                  <a:ahLst/>
                  <a:cxnLst/>
                  <a:rect l="l" t="t" r="r" b="b"/>
                  <a:pathLst>
                    <a:path w="205" h="568" extrusionOk="0">
                      <a:moveTo>
                        <a:pt x="1" y="0"/>
                      </a:moveTo>
                      <a:cubicBezTo>
                        <a:pt x="44" y="204"/>
                        <a:pt x="117" y="407"/>
                        <a:pt x="204" y="567"/>
                      </a:cubicBezTo>
                      <a:cubicBezTo>
                        <a:pt x="204" y="451"/>
                        <a:pt x="175" y="364"/>
                        <a:pt x="132" y="276"/>
                      </a:cubicBezTo>
                      <a:cubicBezTo>
                        <a:pt x="117" y="160"/>
                        <a:pt x="59" y="73"/>
                        <a:pt x="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6060316" y="2440377"/>
                  <a:ext cx="297786" cy="290450"/>
                </a:xfrm>
                <a:custGeom>
                  <a:avLst/>
                  <a:gdLst/>
                  <a:ahLst/>
                  <a:cxnLst/>
                  <a:rect l="l" t="t" r="r" b="b"/>
                  <a:pathLst>
                    <a:path w="4262" h="4157" extrusionOk="0">
                      <a:moveTo>
                        <a:pt x="1307" y="1"/>
                      </a:moveTo>
                      <a:cubicBezTo>
                        <a:pt x="1057" y="1"/>
                        <a:pt x="803" y="55"/>
                        <a:pt x="582" y="176"/>
                      </a:cubicBezTo>
                      <a:cubicBezTo>
                        <a:pt x="291" y="351"/>
                        <a:pt x="29" y="642"/>
                        <a:pt x="0" y="947"/>
                      </a:cubicBezTo>
                      <a:cubicBezTo>
                        <a:pt x="0" y="1005"/>
                        <a:pt x="0" y="1209"/>
                        <a:pt x="88" y="1253"/>
                      </a:cubicBezTo>
                      <a:cubicBezTo>
                        <a:pt x="129" y="1280"/>
                        <a:pt x="180" y="1295"/>
                        <a:pt x="231" y="1295"/>
                      </a:cubicBezTo>
                      <a:cubicBezTo>
                        <a:pt x="289" y="1295"/>
                        <a:pt x="347" y="1277"/>
                        <a:pt x="393" y="1238"/>
                      </a:cubicBezTo>
                      <a:lnTo>
                        <a:pt x="393" y="1238"/>
                      </a:lnTo>
                      <a:cubicBezTo>
                        <a:pt x="364" y="1369"/>
                        <a:pt x="437" y="1514"/>
                        <a:pt x="567" y="1529"/>
                      </a:cubicBezTo>
                      <a:cubicBezTo>
                        <a:pt x="590" y="1539"/>
                        <a:pt x="615" y="1544"/>
                        <a:pt x="639" y="1544"/>
                      </a:cubicBezTo>
                      <a:cubicBezTo>
                        <a:pt x="725" y="1544"/>
                        <a:pt x="813" y="1488"/>
                        <a:pt x="858" y="1398"/>
                      </a:cubicBezTo>
                      <a:cubicBezTo>
                        <a:pt x="858" y="1500"/>
                        <a:pt x="873" y="1573"/>
                        <a:pt x="902" y="1660"/>
                      </a:cubicBezTo>
                      <a:cubicBezTo>
                        <a:pt x="946" y="1733"/>
                        <a:pt x="1033" y="1791"/>
                        <a:pt x="1120" y="1791"/>
                      </a:cubicBezTo>
                      <a:cubicBezTo>
                        <a:pt x="1091" y="1834"/>
                        <a:pt x="1106" y="1907"/>
                        <a:pt x="1164" y="1951"/>
                      </a:cubicBezTo>
                      <a:cubicBezTo>
                        <a:pt x="1178" y="1951"/>
                        <a:pt x="1178" y="1965"/>
                        <a:pt x="1193" y="1965"/>
                      </a:cubicBezTo>
                      <a:cubicBezTo>
                        <a:pt x="1309" y="2009"/>
                        <a:pt x="1382" y="2053"/>
                        <a:pt x="1324" y="2271"/>
                      </a:cubicBezTo>
                      <a:cubicBezTo>
                        <a:pt x="1296" y="2395"/>
                        <a:pt x="1203" y="2519"/>
                        <a:pt x="1094" y="2519"/>
                      </a:cubicBezTo>
                      <a:cubicBezTo>
                        <a:pt x="1088" y="2519"/>
                        <a:pt x="1082" y="2519"/>
                        <a:pt x="1077" y="2518"/>
                      </a:cubicBezTo>
                      <a:cubicBezTo>
                        <a:pt x="975" y="2693"/>
                        <a:pt x="946" y="2896"/>
                        <a:pt x="960" y="3071"/>
                      </a:cubicBezTo>
                      <a:cubicBezTo>
                        <a:pt x="999" y="3251"/>
                        <a:pt x="1152" y="3398"/>
                        <a:pt x="1319" y="3398"/>
                      </a:cubicBezTo>
                      <a:cubicBezTo>
                        <a:pt x="1340" y="3398"/>
                        <a:pt x="1361" y="3396"/>
                        <a:pt x="1382" y="3391"/>
                      </a:cubicBezTo>
                      <a:cubicBezTo>
                        <a:pt x="1382" y="3565"/>
                        <a:pt x="1440" y="3754"/>
                        <a:pt x="1542" y="3871"/>
                      </a:cubicBezTo>
                      <a:cubicBezTo>
                        <a:pt x="1651" y="3992"/>
                        <a:pt x="1790" y="4052"/>
                        <a:pt x="1943" y="4052"/>
                      </a:cubicBezTo>
                      <a:cubicBezTo>
                        <a:pt x="1974" y="4052"/>
                        <a:pt x="2005" y="4050"/>
                        <a:pt x="2036" y="4045"/>
                      </a:cubicBezTo>
                      <a:cubicBezTo>
                        <a:pt x="2211" y="3987"/>
                        <a:pt x="2327" y="3827"/>
                        <a:pt x="2313" y="3638"/>
                      </a:cubicBezTo>
                      <a:lnTo>
                        <a:pt x="2313" y="3638"/>
                      </a:lnTo>
                      <a:cubicBezTo>
                        <a:pt x="2458" y="3827"/>
                        <a:pt x="2633" y="3972"/>
                        <a:pt x="2836" y="4074"/>
                      </a:cubicBezTo>
                      <a:cubicBezTo>
                        <a:pt x="2932" y="4122"/>
                        <a:pt x="3050" y="4157"/>
                        <a:pt x="3160" y="4157"/>
                      </a:cubicBezTo>
                      <a:cubicBezTo>
                        <a:pt x="3251" y="4157"/>
                        <a:pt x="3338" y="4133"/>
                        <a:pt x="3404" y="4074"/>
                      </a:cubicBezTo>
                      <a:cubicBezTo>
                        <a:pt x="3491" y="3987"/>
                        <a:pt x="3520" y="3871"/>
                        <a:pt x="3505" y="3754"/>
                      </a:cubicBezTo>
                      <a:cubicBezTo>
                        <a:pt x="3491" y="3638"/>
                        <a:pt x="3447" y="3507"/>
                        <a:pt x="3418" y="3405"/>
                      </a:cubicBezTo>
                      <a:lnTo>
                        <a:pt x="3418" y="3405"/>
                      </a:lnTo>
                      <a:cubicBezTo>
                        <a:pt x="3509" y="3504"/>
                        <a:pt x="3637" y="3557"/>
                        <a:pt x="3763" y="3557"/>
                      </a:cubicBezTo>
                      <a:cubicBezTo>
                        <a:pt x="3859" y="3557"/>
                        <a:pt x="3953" y="3526"/>
                        <a:pt x="4029" y="3463"/>
                      </a:cubicBezTo>
                      <a:cubicBezTo>
                        <a:pt x="4247" y="3274"/>
                        <a:pt x="4262" y="2983"/>
                        <a:pt x="4087" y="2809"/>
                      </a:cubicBezTo>
                      <a:cubicBezTo>
                        <a:pt x="3883" y="2605"/>
                        <a:pt x="3505" y="2620"/>
                        <a:pt x="3360" y="2387"/>
                      </a:cubicBezTo>
                      <a:cubicBezTo>
                        <a:pt x="3229" y="2198"/>
                        <a:pt x="3287" y="1980"/>
                        <a:pt x="3302" y="1762"/>
                      </a:cubicBezTo>
                      <a:cubicBezTo>
                        <a:pt x="3316" y="1587"/>
                        <a:pt x="3287" y="1384"/>
                        <a:pt x="3171" y="1238"/>
                      </a:cubicBezTo>
                      <a:cubicBezTo>
                        <a:pt x="3082" y="1099"/>
                        <a:pt x="2938" y="1014"/>
                        <a:pt x="2777" y="1014"/>
                      </a:cubicBezTo>
                      <a:cubicBezTo>
                        <a:pt x="2754" y="1014"/>
                        <a:pt x="2730" y="1016"/>
                        <a:pt x="2705" y="1020"/>
                      </a:cubicBezTo>
                      <a:cubicBezTo>
                        <a:pt x="2705" y="991"/>
                        <a:pt x="2705" y="962"/>
                        <a:pt x="2691" y="933"/>
                      </a:cubicBezTo>
                      <a:lnTo>
                        <a:pt x="2691" y="933"/>
                      </a:lnTo>
                      <a:cubicBezTo>
                        <a:pt x="2735" y="942"/>
                        <a:pt x="2777" y="947"/>
                        <a:pt x="2818" y="947"/>
                      </a:cubicBezTo>
                      <a:cubicBezTo>
                        <a:pt x="2901" y="947"/>
                        <a:pt x="2982" y="928"/>
                        <a:pt x="3069" y="889"/>
                      </a:cubicBezTo>
                      <a:cubicBezTo>
                        <a:pt x="3171" y="845"/>
                        <a:pt x="3287" y="744"/>
                        <a:pt x="3331" y="627"/>
                      </a:cubicBezTo>
                      <a:cubicBezTo>
                        <a:pt x="3360" y="526"/>
                        <a:pt x="3360" y="438"/>
                        <a:pt x="3331" y="351"/>
                      </a:cubicBezTo>
                      <a:cubicBezTo>
                        <a:pt x="3264" y="231"/>
                        <a:pt x="3137" y="160"/>
                        <a:pt x="3004" y="160"/>
                      </a:cubicBezTo>
                      <a:cubicBezTo>
                        <a:pt x="2992" y="160"/>
                        <a:pt x="2980" y="161"/>
                        <a:pt x="2967" y="162"/>
                      </a:cubicBezTo>
                      <a:cubicBezTo>
                        <a:pt x="2822" y="206"/>
                        <a:pt x="2691" y="293"/>
                        <a:pt x="2618" y="424"/>
                      </a:cubicBezTo>
                      <a:cubicBezTo>
                        <a:pt x="2575" y="482"/>
                        <a:pt x="2560" y="511"/>
                        <a:pt x="2545" y="569"/>
                      </a:cubicBezTo>
                      <a:cubicBezTo>
                        <a:pt x="2473" y="482"/>
                        <a:pt x="2400" y="380"/>
                        <a:pt x="2313" y="307"/>
                      </a:cubicBezTo>
                      <a:cubicBezTo>
                        <a:pt x="2080" y="147"/>
                        <a:pt x="1818" y="60"/>
                        <a:pt x="1542" y="16"/>
                      </a:cubicBezTo>
                      <a:cubicBezTo>
                        <a:pt x="1465" y="6"/>
                        <a:pt x="1386" y="1"/>
                        <a:pt x="130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6235479" y="2478805"/>
                  <a:ext cx="16978" cy="27040"/>
                </a:xfrm>
                <a:custGeom>
                  <a:avLst/>
                  <a:gdLst/>
                  <a:ahLst/>
                  <a:cxnLst/>
                  <a:rect l="l" t="t" r="r" b="b"/>
                  <a:pathLst>
                    <a:path w="243" h="387" extrusionOk="0">
                      <a:moveTo>
                        <a:pt x="62" y="0"/>
                      </a:moveTo>
                      <a:cubicBezTo>
                        <a:pt x="43" y="0"/>
                        <a:pt x="0" y="119"/>
                        <a:pt x="53" y="237"/>
                      </a:cubicBezTo>
                      <a:cubicBezTo>
                        <a:pt x="102" y="348"/>
                        <a:pt x="204" y="386"/>
                        <a:pt x="234" y="386"/>
                      </a:cubicBezTo>
                      <a:cubicBezTo>
                        <a:pt x="239" y="386"/>
                        <a:pt x="242" y="385"/>
                        <a:pt x="242" y="383"/>
                      </a:cubicBezTo>
                      <a:cubicBezTo>
                        <a:pt x="242" y="383"/>
                        <a:pt x="140" y="325"/>
                        <a:pt x="126" y="223"/>
                      </a:cubicBezTo>
                      <a:cubicBezTo>
                        <a:pt x="68" y="106"/>
                        <a:pt x="82" y="19"/>
                        <a:pt x="68" y="5"/>
                      </a:cubicBezTo>
                      <a:cubicBezTo>
                        <a:pt x="66" y="2"/>
                        <a:pt x="64" y="0"/>
                        <a:pt x="6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22"/>
                <p:cNvGrpSpPr/>
                <p:nvPr/>
              </p:nvGrpSpPr>
              <p:grpSpPr>
                <a:xfrm rot="4313799">
                  <a:off x="3176917" y="4224994"/>
                  <a:ext cx="269659" cy="168059"/>
                  <a:chOff x="4055701" y="4638625"/>
                  <a:chExt cx="269687" cy="168076"/>
                </a:xfrm>
              </p:grpSpPr>
              <p:sp>
                <p:nvSpPr>
                  <p:cNvPr id="681" name="Google Shape;681;p22"/>
                  <p:cNvSpPr/>
                  <p:nvPr/>
                </p:nvSpPr>
                <p:spPr>
                  <a:xfrm>
                    <a:off x="4085175" y="46664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4105507" y="47662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4116686" y="47273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4237630" y="47294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4225403" y="47304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4216250" y="47263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4210172" y="47202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4106555" y="47650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4100407" y="47151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4173630" y="47568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4150224" y="47793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4137018" y="47716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22066" y="47706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112634" y="47710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4127865" y="46937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4137018" y="47426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rot="284593">
                    <a:off x="4060301" y="4646070"/>
                    <a:ext cx="185014" cy="118918"/>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8" name="Google Shape;698;p22"/>
            <p:cNvSpPr/>
            <p:nvPr/>
          </p:nvSpPr>
          <p:spPr>
            <a:xfrm>
              <a:off x="3051055" y="2198643"/>
              <a:ext cx="43501" cy="39633"/>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2"/>
          <p:cNvSpPr txBox="1">
            <a:spLocks noGrp="1"/>
          </p:cNvSpPr>
          <p:nvPr>
            <p:ph type="title"/>
          </p:nvPr>
        </p:nvSpPr>
        <p:spPr>
          <a:xfrm>
            <a:off x="448975" y="410350"/>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mj-lt"/>
              </a:rPr>
              <a:t>Social Media Strategy</a:t>
            </a:r>
            <a:endParaRPr sz="2400" b="1" dirty="0">
              <a:latin typeface="+mj-lt"/>
            </a:endParaRPr>
          </a:p>
        </p:txBody>
      </p:sp>
      <p:grpSp>
        <p:nvGrpSpPr>
          <p:cNvPr id="700" name="Google Shape;700;p22"/>
          <p:cNvGrpSpPr/>
          <p:nvPr/>
        </p:nvGrpSpPr>
        <p:grpSpPr>
          <a:xfrm>
            <a:off x="148684" y="1093888"/>
            <a:ext cx="2722465" cy="798145"/>
            <a:chOff x="215635" y="1533825"/>
            <a:chExt cx="2722465" cy="798145"/>
          </a:xfrm>
        </p:grpSpPr>
        <p:sp>
          <p:nvSpPr>
            <p:cNvPr id="701" name="Google Shape;701;p22"/>
            <p:cNvSpPr txBox="1"/>
            <p:nvPr/>
          </p:nvSpPr>
          <p:spPr>
            <a:xfrm>
              <a:off x="215635" y="1533825"/>
              <a:ext cx="211874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mn-lt"/>
                  <a:ea typeface="Fira Sans Extra Condensed"/>
                  <a:cs typeface="Fira Sans Extra Condensed"/>
                  <a:sym typeface="Fira Sans Extra Condensed"/>
                </a:rPr>
                <a:t>Social Media Analytics</a:t>
              </a:r>
              <a:endParaRPr b="1" dirty="0">
                <a:solidFill>
                  <a:schemeClr val="dk2"/>
                </a:solidFill>
                <a:latin typeface="+mn-lt"/>
                <a:ea typeface="Fira Sans Extra Condensed"/>
                <a:cs typeface="Fira Sans Extra Condensed"/>
                <a:sym typeface="Fira Sans Extra Condensed"/>
              </a:endParaRPr>
            </a:p>
          </p:txBody>
        </p:sp>
        <p:sp>
          <p:nvSpPr>
            <p:cNvPr id="702" name="Google Shape;702;p22"/>
            <p:cNvSpPr txBox="1"/>
            <p:nvPr/>
          </p:nvSpPr>
          <p:spPr>
            <a:xfrm>
              <a:off x="288555" y="1947370"/>
              <a:ext cx="20292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a:t>
              </a:r>
              <a:r>
                <a:rPr lang="en" sz="1200" dirty="0">
                  <a:solidFill>
                    <a:schemeClr val="dk1"/>
                  </a:solidFill>
                  <a:latin typeface="+mn-lt"/>
                  <a:ea typeface="Roboto"/>
                  <a:cs typeface="Roboto"/>
                  <a:sym typeface="Roboto"/>
                </a:rPr>
                <a:t>Trend Identification</a:t>
              </a:r>
            </a:p>
            <a:p>
              <a:pPr marL="0" lvl="0" indent="0" algn="l" rtl="0">
                <a:spcBef>
                  <a:spcPts val="0"/>
                </a:spcBef>
                <a:spcAft>
                  <a:spcPts val="0"/>
                </a:spcAft>
                <a:buNone/>
              </a:pPr>
              <a:r>
                <a:rPr lang="en" sz="1200" dirty="0">
                  <a:solidFill>
                    <a:schemeClr val="dk1"/>
                  </a:solidFill>
                  <a:latin typeface="+mn-lt"/>
                  <a:ea typeface="Roboto"/>
                  <a:cs typeface="Roboto"/>
                  <a:sym typeface="Roboto"/>
                </a:rPr>
                <a:t>-Sentimental Analysis</a:t>
              </a:r>
            </a:p>
            <a:p>
              <a:pPr marL="0" lvl="0" indent="0" algn="l" rtl="0">
                <a:spcBef>
                  <a:spcPts val="0"/>
                </a:spcBef>
                <a:spcAft>
                  <a:spcPts val="0"/>
                </a:spcAft>
                <a:buNone/>
              </a:pPr>
              <a:r>
                <a:rPr lang="en" sz="1200" dirty="0">
                  <a:solidFill>
                    <a:schemeClr val="dk1"/>
                  </a:solidFill>
                  <a:latin typeface="+mn-lt"/>
                  <a:ea typeface="Roboto"/>
                  <a:cs typeface="Roboto"/>
                  <a:sym typeface="Roboto"/>
                </a:rPr>
                <a:t>-Influencer Collaborations</a:t>
              </a:r>
              <a:endParaRPr sz="1200" dirty="0">
                <a:solidFill>
                  <a:schemeClr val="dk1"/>
                </a:solidFill>
                <a:latin typeface="+mn-lt"/>
                <a:ea typeface="Roboto"/>
                <a:cs typeface="Roboto"/>
                <a:sym typeface="Roboto"/>
              </a:endParaRPr>
            </a:p>
          </p:txBody>
        </p:sp>
        <p:cxnSp>
          <p:nvCxnSpPr>
            <p:cNvPr id="703" name="Google Shape;703;p22"/>
            <p:cNvCxnSpPr>
              <a:cxnSpLocks/>
              <a:stCxn id="701" idx="3"/>
            </p:cNvCxnSpPr>
            <p:nvPr/>
          </p:nvCxnSpPr>
          <p:spPr>
            <a:xfrm>
              <a:off x="2334381" y="1699725"/>
              <a:ext cx="603719" cy="498300"/>
            </a:xfrm>
            <a:prstGeom prst="bentConnector3">
              <a:avLst>
                <a:gd name="adj1" fmla="val 50000"/>
              </a:avLst>
            </a:prstGeom>
            <a:noFill/>
            <a:ln w="19050" cap="flat" cmpd="sng">
              <a:solidFill>
                <a:schemeClr val="dk2"/>
              </a:solidFill>
              <a:prstDash val="solid"/>
              <a:round/>
              <a:headEnd type="none" w="med" len="med"/>
              <a:tailEnd type="oval" w="med" len="med"/>
            </a:ln>
          </p:spPr>
        </p:cxnSp>
      </p:grpSp>
      <p:grpSp>
        <p:nvGrpSpPr>
          <p:cNvPr id="704" name="Google Shape;704;p22"/>
          <p:cNvGrpSpPr/>
          <p:nvPr/>
        </p:nvGrpSpPr>
        <p:grpSpPr>
          <a:xfrm>
            <a:off x="137071" y="2269292"/>
            <a:ext cx="2745942" cy="1010028"/>
            <a:chOff x="244958" y="2952675"/>
            <a:chExt cx="2745942" cy="1010028"/>
          </a:xfrm>
        </p:grpSpPr>
        <p:sp>
          <p:nvSpPr>
            <p:cNvPr id="705" name="Google Shape;705;p22"/>
            <p:cNvSpPr txBox="1"/>
            <p:nvPr/>
          </p:nvSpPr>
          <p:spPr>
            <a:xfrm>
              <a:off x="460100" y="3261075"/>
              <a:ext cx="1178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accent1"/>
                </a:solidFill>
                <a:latin typeface="Fira Sans Extra Condensed"/>
                <a:ea typeface="Fira Sans Extra Condensed"/>
                <a:cs typeface="Fira Sans Extra Condensed"/>
                <a:sym typeface="Fira Sans Extra Condensed"/>
              </a:endParaRPr>
            </a:p>
          </p:txBody>
        </p:sp>
        <p:sp>
          <p:nvSpPr>
            <p:cNvPr id="706" name="Google Shape;706;p22"/>
            <p:cNvSpPr txBox="1"/>
            <p:nvPr/>
          </p:nvSpPr>
          <p:spPr>
            <a:xfrm>
              <a:off x="244958" y="3578103"/>
              <a:ext cx="2368407" cy="384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IN" sz="1200" dirty="0">
                  <a:solidFill>
                    <a:schemeClr val="dk1"/>
                  </a:solidFill>
                  <a:latin typeface="Roboto"/>
                  <a:ea typeface="Roboto"/>
                  <a:cs typeface="Roboto"/>
                  <a:sym typeface="Roboto"/>
                </a:rPr>
                <a:t>-</a:t>
              </a:r>
              <a:r>
                <a:rPr lang="en-IN" sz="1200" dirty="0">
                  <a:solidFill>
                    <a:schemeClr val="dk1"/>
                  </a:solidFill>
                  <a:latin typeface="+mn-lt"/>
                  <a:ea typeface="Roboto"/>
                  <a:cs typeface="Roboto"/>
                  <a:sym typeface="Roboto"/>
                </a:rPr>
                <a:t>Tailored Recommendations</a:t>
              </a:r>
            </a:p>
            <a:p>
              <a:pPr marL="0" lvl="0" indent="0" algn="just" rtl="0">
                <a:spcBef>
                  <a:spcPts val="0"/>
                </a:spcBef>
                <a:spcAft>
                  <a:spcPts val="0"/>
                </a:spcAft>
                <a:buNone/>
              </a:pPr>
              <a:r>
                <a:rPr lang="en-IN" sz="1200" dirty="0">
                  <a:solidFill>
                    <a:schemeClr val="dk1"/>
                  </a:solidFill>
                  <a:latin typeface="+mn-lt"/>
                  <a:ea typeface="Roboto"/>
                  <a:cs typeface="Roboto"/>
                  <a:sym typeface="Roboto"/>
                </a:rPr>
                <a:t>-Target Marketing Campaigns</a:t>
              </a:r>
              <a:endParaRPr sz="1200" dirty="0">
                <a:solidFill>
                  <a:schemeClr val="dk1"/>
                </a:solidFill>
                <a:latin typeface="+mn-lt"/>
                <a:ea typeface="Roboto"/>
                <a:cs typeface="Roboto"/>
                <a:sym typeface="Roboto"/>
              </a:endParaRPr>
            </a:p>
          </p:txBody>
        </p:sp>
        <p:cxnSp>
          <p:nvCxnSpPr>
            <p:cNvPr id="707" name="Google Shape;707;p22"/>
            <p:cNvCxnSpPr>
              <a:stCxn id="705" idx="3"/>
            </p:cNvCxnSpPr>
            <p:nvPr/>
          </p:nvCxnSpPr>
          <p:spPr>
            <a:xfrm rot="10800000" flipH="1">
              <a:off x="1638200" y="2952675"/>
              <a:ext cx="1352700" cy="474300"/>
            </a:xfrm>
            <a:prstGeom prst="bentConnector3">
              <a:avLst>
                <a:gd name="adj1" fmla="val 50000"/>
              </a:avLst>
            </a:prstGeom>
            <a:noFill/>
            <a:ln w="19050" cap="flat" cmpd="sng">
              <a:solidFill>
                <a:schemeClr val="accent1"/>
              </a:solidFill>
              <a:prstDash val="solid"/>
              <a:round/>
              <a:headEnd type="none" w="med" len="med"/>
              <a:tailEnd type="oval" w="med" len="med"/>
            </a:ln>
          </p:spPr>
        </p:cxnSp>
      </p:grpSp>
      <p:grpSp>
        <p:nvGrpSpPr>
          <p:cNvPr id="708" name="Google Shape;708;p22"/>
          <p:cNvGrpSpPr/>
          <p:nvPr/>
        </p:nvGrpSpPr>
        <p:grpSpPr>
          <a:xfrm>
            <a:off x="5999288" y="1069266"/>
            <a:ext cx="3284170" cy="1027081"/>
            <a:chOff x="5999288" y="1069266"/>
            <a:chExt cx="3284170" cy="1027081"/>
          </a:xfrm>
        </p:grpSpPr>
        <p:sp>
          <p:nvSpPr>
            <p:cNvPr id="709" name="Google Shape;709;p22"/>
            <p:cNvSpPr txBox="1"/>
            <p:nvPr/>
          </p:nvSpPr>
          <p:spPr>
            <a:xfrm>
              <a:off x="7095676" y="1069266"/>
              <a:ext cx="1711258" cy="5638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lt2"/>
                  </a:solidFill>
                  <a:latin typeface="+mn-lt"/>
                  <a:ea typeface="Fira Sans Extra Condensed"/>
                  <a:cs typeface="Fira Sans Extra Condensed"/>
                  <a:sym typeface="Fira Sans Extra Condensed"/>
                </a:rPr>
                <a:t>Customer Review and Feedback</a:t>
              </a:r>
              <a:endParaRPr b="1" dirty="0">
                <a:solidFill>
                  <a:schemeClr val="lt2"/>
                </a:solidFill>
                <a:latin typeface="+mn-lt"/>
                <a:ea typeface="Fira Sans Extra Condensed"/>
                <a:cs typeface="Fira Sans Extra Condensed"/>
                <a:sym typeface="Fira Sans Extra Condensed"/>
              </a:endParaRPr>
            </a:p>
          </p:txBody>
        </p:sp>
        <p:sp>
          <p:nvSpPr>
            <p:cNvPr id="710" name="Google Shape;710;p22"/>
            <p:cNvSpPr txBox="1"/>
            <p:nvPr/>
          </p:nvSpPr>
          <p:spPr>
            <a:xfrm>
              <a:off x="6890815" y="1711747"/>
              <a:ext cx="2392643" cy="384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IN" sz="1200" dirty="0">
                  <a:solidFill>
                    <a:schemeClr val="dk1"/>
                  </a:solidFill>
                  <a:latin typeface="Roboto"/>
                  <a:ea typeface="Roboto"/>
                  <a:cs typeface="Roboto"/>
                  <a:sym typeface="Roboto"/>
                </a:rPr>
                <a:t>-</a:t>
              </a:r>
              <a:r>
                <a:rPr lang="en-IN" sz="1200" dirty="0">
                  <a:solidFill>
                    <a:schemeClr val="dk1"/>
                  </a:solidFill>
                  <a:latin typeface="+mn-lt"/>
                  <a:ea typeface="Roboto"/>
                  <a:cs typeface="Roboto"/>
                  <a:sym typeface="Roboto"/>
                </a:rPr>
                <a:t>Product Improvement</a:t>
              </a:r>
            </a:p>
            <a:p>
              <a:pPr marL="0" lvl="0" indent="0" algn="just" rtl="0">
                <a:spcBef>
                  <a:spcPts val="0"/>
                </a:spcBef>
                <a:spcAft>
                  <a:spcPts val="0"/>
                </a:spcAft>
                <a:buNone/>
              </a:pPr>
              <a:r>
                <a:rPr lang="en-IN" sz="1200" dirty="0">
                  <a:solidFill>
                    <a:schemeClr val="dk1"/>
                  </a:solidFill>
                  <a:latin typeface="+mn-lt"/>
                  <a:ea typeface="Roboto"/>
                  <a:cs typeface="Roboto"/>
                  <a:sym typeface="Roboto"/>
                </a:rPr>
                <a:t>-Enhanced Customer Service</a:t>
              </a:r>
              <a:endParaRPr sz="1200" dirty="0">
                <a:solidFill>
                  <a:schemeClr val="dk1"/>
                </a:solidFill>
                <a:latin typeface="+mn-lt"/>
                <a:ea typeface="Roboto"/>
                <a:cs typeface="Roboto"/>
                <a:sym typeface="Roboto"/>
              </a:endParaRPr>
            </a:p>
          </p:txBody>
        </p:sp>
        <p:cxnSp>
          <p:nvCxnSpPr>
            <p:cNvPr id="711" name="Google Shape;711;p22"/>
            <p:cNvCxnSpPr>
              <a:cxnSpLocks/>
              <a:stCxn id="709" idx="1"/>
            </p:cNvCxnSpPr>
            <p:nvPr/>
          </p:nvCxnSpPr>
          <p:spPr>
            <a:xfrm rot="10800000" flipV="1">
              <a:off x="5999288" y="1351168"/>
              <a:ext cx="1096388" cy="229385"/>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712" name="Google Shape;712;p22"/>
          <p:cNvGrpSpPr/>
          <p:nvPr/>
        </p:nvGrpSpPr>
        <p:grpSpPr>
          <a:xfrm>
            <a:off x="6074014" y="2530359"/>
            <a:ext cx="2963822" cy="805688"/>
            <a:chOff x="6083534" y="3261075"/>
            <a:chExt cx="2963822" cy="805688"/>
          </a:xfrm>
        </p:grpSpPr>
        <p:sp>
          <p:nvSpPr>
            <p:cNvPr id="713" name="Google Shape;713;p22"/>
            <p:cNvSpPr txBox="1"/>
            <p:nvPr/>
          </p:nvSpPr>
          <p:spPr>
            <a:xfrm>
              <a:off x="6784810" y="3261075"/>
              <a:ext cx="2262546"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b="1" dirty="0">
                  <a:solidFill>
                    <a:schemeClr val="accent2"/>
                  </a:solidFill>
                  <a:latin typeface="+mn-lt"/>
                  <a:ea typeface="Fira Sans Extra Condensed"/>
                  <a:cs typeface="Fira Sans Extra Condensed"/>
                  <a:sym typeface="Fira Sans Extra Condensed"/>
                </a:rPr>
                <a:t>Product Launch and Strategy </a:t>
              </a:r>
              <a:endParaRPr sz="1200" b="1" dirty="0">
                <a:solidFill>
                  <a:schemeClr val="accent2"/>
                </a:solidFill>
                <a:latin typeface="+mn-lt"/>
                <a:ea typeface="Fira Sans Extra Condensed"/>
                <a:cs typeface="Fira Sans Extra Condensed"/>
                <a:sym typeface="Fira Sans Extra Condensed"/>
              </a:endParaRPr>
            </a:p>
          </p:txBody>
        </p:sp>
        <p:sp>
          <p:nvSpPr>
            <p:cNvPr id="714" name="Google Shape;714;p22"/>
            <p:cNvSpPr txBox="1"/>
            <p:nvPr/>
          </p:nvSpPr>
          <p:spPr>
            <a:xfrm>
              <a:off x="6925002" y="3682163"/>
              <a:ext cx="2029200" cy="384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IN" sz="1200" dirty="0">
                  <a:solidFill>
                    <a:schemeClr val="dk1"/>
                  </a:solidFill>
                  <a:latin typeface="Roboto"/>
                  <a:ea typeface="Roboto"/>
                  <a:cs typeface="Roboto"/>
                  <a:sym typeface="Roboto"/>
                </a:rPr>
                <a:t>-</a:t>
              </a:r>
              <a:r>
                <a:rPr lang="en-IN" sz="1200" dirty="0">
                  <a:solidFill>
                    <a:schemeClr val="dk1"/>
                  </a:solidFill>
                  <a:latin typeface="+mn-lt"/>
                  <a:ea typeface="Roboto"/>
                  <a:cs typeface="Roboto"/>
                  <a:sym typeface="Roboto"/>
                </a:rPr>
                <a:t>Data Driven Decisions</a:t>
              </a:r>
            </a:p>
            <a:p>
              <a:pPr marL="0" lvl="0" indent="0" algn="just" rtl="0">
                <a:spcBef>
                  <a:spcPts val="0"/>
                </a:spcBef>
                <a:spcAft>
                  <a:spcPts val="0"/>
                </a:spcAft>
                <a:buNone/>
              </a:pPr>
              <a:r>
                <a:rPr lang="en-IN" sz="1200" dirty="0">
                  <a:solidFill>
                    <a:schemeClr val="dk1"/>
                  </a:solidFill>
                  <a:latin typeface="+mn-lt"/>
                  <a:ea typeface="Roboto"/>
                  <a:cs typeface="Roboto"/>
                  <a:sym typeface="Roboto"/>
                </a:rPr>
                <a:t>-Competitive Analysis</a:t>
              </a:r>
              <a:endParaRPr sz="1200" dirty="0">
                <a:solidFill>
                  <a:schemeClr val="dk1"/>
                </a:solidFill>
                <a:latin typeface="+mn-lt"/>
                <a:ea typeface="Roboto"/>
                <a:cs typeface="Roboto"/>
                <a:sym typeface="Roboto"/>
              </a:endParaRPr>
            </a:p>
          </p:txBody>
        </p:sp>
        <p:cxnSp>
          <p:nvCxnSpPr>
            <p:cNvPr id="715" name="Google Shape;715;p22"/>
            <p:cNvCxnSpPr>
              <a:cxnSpLocks/>
              <a:stCxn id="713" idx="1"/>
            </p:cNvCxnSpPr>
            <p:nvPr/>
          </p:nvCxnSpPr>
          <p:spPr>
            <a:xfrm rot="10800000" flipV="1">
              <a:off x="6083534" y="3426975"/>
              <a:ext cx="701277" cy="443700"/>
            </a:xfrm>
            <a:prstGeom prst="bentConnector3">
              <a:avLst>
                <a:gd name="adj1" fmla="val 50000"/>
              </a:avLst>
            </a:prstGeom>
            <a:noFill/>
            <a:ln w="19050" cap="flat" cmpd="sng">
              <a:solidFill>
                <a:schemeClr val="accent2"/>
              </a:solidFill>
              <a:prstDash val="solid"/>
              <a:round/>
              <a:headEnd type="none" w="med" len="med"/>
              <a:tailEnd type="oval" w="med" len="med"/>
            </a:ln>
          </p:spPr>
        </p:cxnSp>
      </p:grpSp>
      <p:sp>
        <p:nvSpPr>
          <p:cNvPr id="9" name="TextBox 8">
            <a:extLst>
              <a:ext uri="{FF2B5EF4-FFF2-40B4-BE49-F238E27FC236}">
                <a16:creationId xmlns:a16="http://schemas.microsoft.com/office/drawing/2014/main" id="{ECE376F9-49FE-55BC-2ADB-236A098B2A91}"/>
              </a:ext>
            </a:extLst>
          </p:cNvPr>
          <p:cNvSpPr txBox="1"/>
          <p:nvPr/>
        </p:nvSpPr>
        <p:spPr>
          <a:xfrm>
            <a:off x="124838" y="2294243"/>
            <a:ext cx="1928390" cy="523220"/>
          </a:xfrm>
          <a:prstGeom prst="rect">
            <a:avLst/>
          </a:prstGeom>
          <a:noFill/>
        </p:spPr>
        <p:txBody>
          <a:bodyPr wrap="square">
            <a:spAutoFit/>
          </a:bodyPr>
          <a:lstStyle/>
          <a:p>
            <a:r>
              <a:rPr lang="en-IN" b="1" dirty="0">
                <a:solidFill>
                  <a:schemeClr val="accent2">
                    <a:lumMod val="50000"/>
                  </a:schemeClr>
                </a:solidFill>
                <a:effectLst/>
                <a:latin typeface="+mn-lt"/>
                <a:ea typeface="Aptos" panose="020B0004020202020204" pitchFamily="34" charset="0"/>
                <a:cs typeface="Arial" panose="020B0604020202020204" pitchFamily="34" charset="0"/>
              </a:rPr>
              <a:t>Personalization and Targeting</a:t>
            </a:r>
            <a:endParaRPr lang="en-IN" sz="1100" b="1" dirty="0">
              <a:solidFill>
                <a:schemeClr val="accent2">
                  <a:lumMod val="50000"/>
                </a:schemeClr>
              </a:solidFill>
              <a:latin typeface="+mn-lt"/>
            </a:endParaRPr>
          </a:p>
        </p:txBody>
      </p:sp>
      <p:grpSp>
        <p:nvGrpSpPr>
          <p:cNvPr id="12" name="Google Shape;708;p22">
            <a:extLst>
              <a:ext uri="{FF2B5EF4-FFF2-40B4-BE49-F238E27FC236}">
                <a16:creationId xmlns:a16="http://schemas.microsoft.com/office/drawing/2014/main" id="{D9BDD984-E186-7BBA-C7B6-627588FC34ED}"/>
              </a:ext>
            </a:extLst>
          </p:cNvPr>
          <p:cNvGrpSpPr/>
          <p:nvPr/>
        </p:nvGrpSpPr>
        <p:grpSpPr>
          <a:xfrm>
            <a:off x="6110104" y="3518745"/>
            <a:ext cx="2956602" cy="983883"/>
            <a:chOff x="6090754" y="966231"/>
            <a:chExt cx="2956602" cy="983883"/>
          </a:xfrm>
        </p:grpSpPr>
        <p:sp>
          <p:nvSpPr>
            <p:cNvPr id="13" name="Google Shape;709;p22">
              <a:extLst>
                <a:ext uri="{FF2B5EF4-FFF2-40B4-BE49-F238E27FC236}">
                  <a16:creationId xmlns:a16="http://schemas.microsoft.com/office/drawing/2014/main" id="{406C5223-252B-7493-901E-29B5744DA1E6}"/>
                </a:ext>
              </a:extLst>
            </p:cNvPr>
            <p:cNvSpPr txBox="1"/>
            <p:nvPr/>
          </p:nvSpPr>
          <p:spPr>
            <a:xfrm>
              <a:off x="7214074" y="966231"/>
              <a:ext cx="1833282" cy="36123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chemeClr val="tx2">
                      <a:lumMod val="75000"/>
                    </a:schemeClr>
                  </a:solidFill>
                  <a:latin typeface="+mn-lt"/>
                  <a:ea typeface="Fira Sans Extra Condensed"/>
                  <a:cs typeface="Fira Sans Extra Condensed"/>
                  <a:sym typeface="Fira Sans Extra Condensed"/>
                </a:rPr>
                <a:t>Performance Measurement</a:t>
              </a:r>
              <a:endParaRPr b="1" dirty="0">
                <a:solidFill>
                  <a:schemeClr val="tx2">
                    <a:lumMod val="75000"/>
                  </a:schemeClr>
                </a:solidFill>
                <a:latin typeface="+mn-lt"/>
                <a:ea typeface="Fira Sans Extra Condensed"/>
                <a:cs typeface="Fira Sans Extra Condensed"/>
                <a:sym typeface="Fira Sans Extra Condensed"/>
              </a:endParaRPr>
            </a:p>
          </p:txBody>
        </p:sp>
        <p:sp>
          <p:nvSpPr>
            <p:cNvPr id="14" name="Google Shape;710;p22">
              <a:extLst>
                <a:ext uri="{FF2B5EF4-FFF2-40B4-BE49-F238E27FC236}">
                  <a16:creationId xmlns:a16="http://schemas.microsoft.com/office/drawing/2014/main" id="{7652B4BD-F828-5676-1113-A051A87E9FAD}"/>
                </a:ext>
              </a:extLst>
            </p:cNvPr>
            <p:cNvSpPr txBox="1"/>
            <p:nvPr/>
          </p:nvSpPr>
          <p:spPr>
            <a:xfrm>
              <a:off x="6942889" y="1565514"/>
              <a:ext cx="2029200" cy="384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IN" sz="1200" dirty="0">
                  <a:solidFill>
                    <a:schemeClr val="dk1"/>
                  </a:solidFill>
                  <a:latin typeface="Roboto"/>
                  <a:ea typeface="Roboto"/>
                  <a:cs typeface="Roboto"/>
                  <a:sym typeface="Roboto"/>
                </a:rPr>
                <a:t>-</a:t>
              </a:r>
              <a:r>
                <a:rPr lang="en-IN" sz="1200" dirty="0">
                  <a:solidFill>
                    <a:schemeClr val="dk1"/>
                  </a:solidFill>
                  <a:latin typeface="+mn-lt"/>
                  <a:ea typeface="Roboto"/>
                  <a:cs typeface="Roboto"/>
                  <a:sym typeface="Roboto"/>
                </a:rPr>
                <a:t>Campaign Effectiveness</a:t>
              </a:r>
            </a:p>
            <a:p>
              <a:pPr marL="0" lvl="0" indent="0" algn="just" rtl="0">
                <a:spcBef>
                  <a:spcPts val="0"/>
                </a:spcBef>
                <a:spcAft>
                  <a:spcPts val="0"/>
                </a:spcAft>
                <a:buNone/>
              </a:pPr>
              <a:r>
                <a:rPr lang="en-IN" sz="1200" dirty="0">
                  <a:solidFill>
                    <a:schemeClr val="dk1"/>
                  </a:solidFill>
                  <a:latin typeface="+mn-lt"/>
                  <a:ea typeface="Roboto"/>
                  <a:cs typeface="Roboto"/>
                  <a:sym typeface="Roboto"/>
                </a:rPr>
                <a:t>-Customer Insight</a:t>
              </a:r>
              <a:endParaRPr sz="1200" dirty="0">
                <a:solidFill>
                  <a:schemeClr val="dk1"/>
                </a:solidFill>
                <a:latin typeface="+mn-lt"/>
                <a:ea typeface="Roboto"/>
                <a:cs typeface="Roboto"/>
                <a:sym typeface="Roboto"/>
              </a:endParaRPr>
            </a:p>
          </p:txBody>
        </p:sp>
        <p:cxnSp>
          <p:nvCxnSpPr>
            <p:cNvPr id="15" name="Google Shape;711;p22">
              <a:extLst>
                <a:ext uri="{FF2B5EF4-FFF2-40B4-BE49-F238E27FC236}">
                  <a16:creationId xmlns:a16="http://schemas.microsoft.com/office/drawing/2014/main" id="{1D14FD20-25E0-9CBF-B24B-769E1312D2BC}"/>
                </a:ext>
              </a:extLst>
            </p:cNvPr>
            <p:cNvCxnSpPr>
              <a:cxnSpLocks/>
              <a:stCxn id="13" idx="1"/>
            </p:cNvCxnSpPr>
            <p:nvPr/>
          </p:nvCxnSpPr>
          <p:spPr>
            <a:xfrm rot="10800000" flipV="1">
              <a:off x="6090754" y="1146847"/>
              <a:ext cx="1123321" cy="666255"/>
            </a:xfrm>
            <a:prstGeom prst="bentConnector3">
              <a:avLst>
                <a:gd name="adj1" fmla="val 50000"/>
              </a:avLst>
            </a:prstGeom>
            <a:noFill/>
            <a:ln w="19050" cap="flat" cmpd="sng">
              <a:solidFill>
                <a:schemeClr val="tx2">
                  <a:lumMod val="75000"/>
                </a:schemeClr>
              </a:solidFill>
              <a:prstDash val="solid"/>
              <a:round/>
              <a:headEnd type="none" w="med" len="med"/>
              <a:tailEnd type="oval" w="med" len="med"/>
            </a:ln>
          </p:spPr>
        </p:cxnSp>
      </p:grpSp>
      <p:grpSp>
        <p:nvGrpSpPr>
          <p:cNvPr id="20" name="Google Shape;700;p22">
            <a:extLst>
              <a:ext uri="{FF2B5EF4-FFF2-40B4-BE49-F238E27FC236}">
                <a16:creationId xmlns:a16="http://schemas.microsoft.com/office/drawing/2014/main" id="{97C1AC1E-5359-CDB7-0D52-4C4BF49EDBE5}"/>
              </a:ext>
            </a:extLst>
          </p:cNvPr>
          <p:cNvGrpSpPr/>
          <p:nvPr/>
        </p:nvGrpSpPr>
        <p:grpSpPr>
          <a:xfrm>
            <a:off x="107174" y="3729084"/>
            <a:ext cx="2730455" cy="780883"/>
            <a:chOff x="207645" y="1533825"/>
            <a:chExt cx="2730455" cy="780883"/>
          </a:xfrm>
        </p:grpSpPr>
        <p:sp>
          <p:nvSpPr>
            <p:cNvPr id="21" name="Google Shape;701;p22">
              <a:extLst>
                <a:ext uri="{FF2B5EF4-FFF2-40B4-BE49-F238E27FC236}">
                  <a16:creationId xmlns:a16="http://schemas.microsoft.com/office/drawing/2014/main" id="{3F30DE3C-2737-B6B9-1BA7-B7BB30DD1D09}"/>
                </a:ext>
              </a:extLst>
            </p:cNvPr>
            <p:cNvSpPr txBox="1"/>
            <p:nvPr/>
          </p:nvSpPr>
          <p:spPr>
            <a:xfrm>
              <a:off x="215635" y="1533825"/>
              <a:ext cx="21939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lumMod val="60000"/>
                      <a:lumOff val="40000"/>
                    </a:schemeClr>
                  </a:solidFill>
                  <a:latin typeface="+mn-lt"/>
                  <a:ea typeface="Fira Sans Extra Condensed"/>
                  <a:cs typeface="Fira Sans Extra Condensed"/>
                  <a:sym typeface="Fira Sans Extra Condensed"/>
                </a:rPr>
                <a:t>Customer Engagement</a:t>
              </a:r>
              <a:endParaRPr b="1" dirty="0">
                <a:solidFill>
                  <a:schemeClr val="accent3">
                    <a:lumMod val="60000"/>
                    <a:lumOff val="40000"/>
                  </a:schemeClr>
                </a:solidFill>
                <a:latin typeface="+mn-lt"/>
                <a:ea typeface="Fira Sans Extra Condensed"/>
                <a:cs typeface="Fira Sans Extra Condensed"/>
                <a:sym typeface="Fira Sans Extra Condensed"/>
              </a:endParaRPr>
            </a:p>
          </p:txBody>
        </p:sp>
        <p:sp>
          <p:nvSpPr>
            <p:cNvPr id="22" name="Google Shape;702;p22">
              <a:extLst>
                <a:ext uri="{FF2B5EF4-FFF2-40B4-BE49-F238E27FC236}">
                  <a16:creationId xmlns:a16="http://schemas.microsoft.com/office/drawing/2014/main" id="{A25B59D9-F47D-2CB8-2D77-A0ACCDB4FDF5}"/>
                </a:ext>
              </a:extLst>
            </p:cNvPr>
            <p:cNvSpPr txBox="1"/>
            <p:nvPr/>
          </p:nvSpPr>
          <p:spPr>
            <a:xfrm>
              <a:off x="207645" y="1930108"/>
              <a:ext cx="20292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a:t>
              </a:r>
              <a:r>
                <a:rPr lang="en" sz="1200" dirty="0">
                  <a:solidFill>
                    <a:schemeClr val="dk1"/>
                  </a:solidFill>
                  <a:latin typeface="+mn-lt"/>
                  <a:ea typeface="Roboto"/>
                  <a:cs typeface="Roboto"/>
                  <a:sym typeface="Roboto"/>
                </a:rPr>
                <a:t>Community Building</a:t>
              </a:r>
            </a:p>
            <a:p>
              <a:pPr marL="0" lvl="0" indent="0" algn="l" rtl="0">
                <a:spcBef>
                  <a:spcPts val="0"/>
                </a:spcBef>
                <a:spcAft>
                  <a:spcPts val="0"/>
                </a:spcAft>
                <a:buNone/>
              </a:pPr>
              <a:r>
                <a:rPr lang="en" sz="1200" dirty="0">
                  <a:solidFill>
                    <a:schemeClr val="dk1"/>
                  </a:solidFill>
                  <a:latin typeface="+mn-lt"/>
                  <a:ea typeface="Roboto"/>
                  <a:cs typeface="Roboto"/>
                  <a:sym typeface="Roboto"/>
                </a:rPr>
                <a:t>-Real-Time Feedback</a:t>
              </a:r>
              <a:endParaRPr sz="1200" dirty="0">
                <a:solidFill>
                  <a:schemeClr val="dk1"/>
                </a:solidFill>
                <a:latin typeface="+mn-lt"/>
                <a:ea typeface="Roboto"/>
                <a:cs typeface="Roboto"/>
                <a:sym typeface="Roboto"/>
              </a:endParaRPr>
            </a:p>
          </p:txBody>
        </p:sp>
        <p:cxnSp>
          <p:nvCxnSpPr>
            <p:cNvPr id="23" name="Google Shape;703;p22">
              <a:extLst>
                <a:ext uri="{FF2B5EF4-FFF2-40B4-BE49-F238E27FC236}">
                  <a16:creationId xmlns:a16="http://schemas.microsoft.com/office/drawing/2014/main" id="{FE3278D3-DCE1-D604-AB58-BB1F4AD2E374}"/>
                </a:ext>
              </a:extLst>
            </p:cNvPr>
            <p:cNvCxnSpPr>
              <a:cxnSpLocks/>
              <a:stCxn id="21" idx="3"/>
            </p:cNvCxnSpPr>
            <p:nvPr/>
          </p:nvCxnSpPr>
          <p:spPr>
            <a:xfrm>
              <a:off x="2409629" y="1699725"/>
              <a:ext cx="528471" cy="498300"/>
            </a:xfrm>
            <a:prstGeom prst="bentConnector3">
              <a:avLst>
                <a:gd name="adj1" fmla="val 50000"/>
              </a:avLst>
            </a:prstGeom>
            <a:noFill/>
            <a:ln w="19050" cap="flat" cmpd="sng">
              <a:solidFill>
                <a:schemeClr val="accent3">
                  <a:lumMod val="60000"/>
                  <a:lumOff val="40000"/>
                </a:schemeClr>
              </a:solidFill>
              <a:prstDash val="solid"/>
              <a:round/>
              <a:headEnd type="none" w="med" len="med"/>
              <a:tailEnd type="oval"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DCD3C-E832-5B06-7B49-1A81B4FB22C5}"/>
              </a:ext>
            </a:extLst>
          </p:cNvPr>
          <p:cNvSpPr txBox="1"/>
          <p:nvPr/>
        </p:nvSpPr>
        <p:spPr>
          <a:xfrm>
            <a:off x="137160" y="167640"/>
            <a:ext cx="8831580" cy="31085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rPr>
              <a:t>Flipkart: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9966FF"/>
                </a:solidFill>
                <a:effectLst/>
                <a:latin typeface="+mn-lt"/>
              </a:rPr>
              <a:t>Social Media Strategy</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Active on major platforms with a focus on promotions and sales events. Engages customers with interactive campaigns and contests.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solidFill>
                <a:effectLst/>
                <a:latin typeface="+mn-lt"/>
              </a:rPr>
              <a:t>Content</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Highlights offers, product range, and customer testimonials.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mn-lt"/>
              </a:rPr>
              <a:t>Ajio</a:t>
            </a:r>
            <a:r>
              <a:rPr kumimoji="0" lang="en-US" altLang="en-US" b="1"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9966FF"/>
                </a:solidFill>
                <a:effectLst/>
                <a:latin typeface="+mn-lt"/>
              </a:rPr>
              <a:t>Social Media Strategy</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Strong presence on platforms like Instagram and Facebook, focusing on trendy fashion and exclusive collections.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solidFill>
                <a:effectLst/>
                <a:latin typeface="+mn-lt"/>
              </a:rPr>
              <a:t>Content</a:t>
            </a:r>
            <a:r>
              <a:rPr kumimoji="0" lang="en-US" altLang="en-US" b="1" i="0" u="none" strike="noStrike" cap="none" normalizeH="0" baseline="0" dirty="0">
                <a:ln>
                  <a:noFill/>
                </a:ln>
                <a:solidFill>
                  <a:schemeClr val="tx1"/>
                </a:solidFill>
                <a:effectLst/>
                <a:latin typeface="+mn-lt"/>
              </a:rPr>
              <a:t>:</a:t>
            </a:r>
            <a:r>
              <a:rPr kumimoji="0" lang="en-US" altLang="en-US" b="0" i="0" u="none" strike="noStrike" cap="none" normalizeH="0" baseline="0" dirty="0">
                <a:ln>
                  <a:noFill/>
                </a:ln>
                <a:solidFill>
                  <a:schemeClr val="tx1"/>
                </a:solidFill>
                <a:effectLst/>
                <a:latin typeface="+mn-lt"/>
              </a:rPr>
              <a:t> Emphasizes style trends, exclusive collections, and influencer partnerships.</a:t>
            </a:r>
          </a:p>
        </p:txBody>
      </p:sp>
    </p:spTree>
    <p:extLst>
      <p:ext uri="{BB962C8B-B14F-4D97-AF65-F5344CB8AC3E}">
        <p14:creationId xmlns:p14="http://schemas.microsoft.com/office/powerpoint/2010/main" val="3223112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DD19777-24EF-3A1B-81DE-BF4E752B9EF3}"/>
              </a:ext>
            </a:extLst>
          </p:cNvPr>
          <p:cNvGraphicFramePr/>
          <p:nvPr>
            <p:extLst>
              <p:ext uri="{D42A27DB-BD31-4B8C-83A1-F6EECF244321}">
                <p14:modId xmlns:p14="http://schemas.microsoft.com/office/powerpoint/2010/main" val="4062889636"/>
              </p:ext>
            </p:extLst>
          </p:nvPr>
        </p:nvGraphicFramePr>
        <p:xfrm>
          <a:off x="259080" y="106680"/>
          <a:ext cx="8763000" cy="492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1">
            <a:extLst>
              <a:ext uri="{FF2B5EF4-FFF2-40B4-BE49-F238E27FC236}">
                <a16:creationId xmlns:a16="http://schemas.microsoft.com/office/drawing/2014/main" id="{F26026FA-BB12-38E0-C9B9-BCFC8F98ED8C}"/>
              </a:ext>
            </a:extLst>
          </p:cNvPr>
          <p:cNvSpPr>
            <a:spLocks noChangeArrowheads="1"/>
          </p:cNvSpPr>
          <p:nvPr/>
        </p:nvSpPr>
        <p:spPr bwMode="auto">
          <a:xfrm>
            <a:off x="4884420" y="322987"/>
            <a:ext cx="35585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Wide Product Range:</a:t>
            </a:r>
            <a:r>
              <a:rPr kumimoji="0" lang="en-US" altLang="en-US" sz="1200" b="0" i="0" u="none" strike="noStrike" cap="none" normalizeH="0" baseline="0" dirty="0">
                <a:ln>
                  <a:noFill/>
                </a:ln>
                <a:solidFill>
                  <a:schemeClr val="tx1"/>
                </a:solidFill>
                <a:effectLst/>
                <a:latin typeface="+mn-lt"/>
              </a:rPr>
              <a:t> Extensive selection of fashion items, including exclusive collections and designer collaborations.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User Experience:</a:t>
            </a:r>
            <a:r>
              <a:rPr kumimoji="0" lang="en-US" altLang="en-US" sz="1200" b="0" i="0" u="none" strike="noStrike" cap="none" normalizeH="0" baseline="0" dirty="0">
                <a:ln>
                  <a:noFill/>
                </a:ln>
                <a:solidFill>
                  <a:schemeClr val="tx1"/>
                </a:solidFill>
                <a:effectLst/>
                <a:latin typeface="+mn-lt"/>
              </a:rPr>
              <a:t> Well-developed e-commerce platform with user-friendly features and efficient delivery.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Brand Positioning:</a:t>
            </a:r>
            <a:r>
              <a:rPr kumimoji="0" lang="en-US" altLang="en-US" sz="1200" b="0" i="0" u="none" strike="noStrike" cap="none" normalizeH="0" baseline="0" dirty="0">
                <a:ln>
                  <a:noFill/>
                </a:ln>
                <a:solidFill>
                  <a:schemeClr val="tx1"/>
                </a:solidFill>
                <a:effectLst/>
                <a:latin typeface="+mn-lt"/>
              </a:rPr>
              <a:t> Established as a leading fashion e-commerce platform with strong brand recognition. </a:t>
            </a:r>
          </a:p>
        </p:txBody>
      </p:sp>
      <p:sp>
        <p:nvSpPr>
          <p:cNvPr id="7" name="Rectangle 2">
            <a:extLst>
              <a:ext uri="{FF2B5EF4-FFF2-40B4-BE49-F238E27FC236}">
                <a16:creationId xmlns:a16="http://schemas.microsoft.com/office/drawing/2014/main" id="{941DDFA8-C4D6-AC8D-7196-95F6D594E747}"/>
              </a:ext>
            </a:extLst>
          </p:cNvPr>
          <p:cNvSpPr>
            <a:spLocks noChangeArrowheads="1"/>
          </p:cNvSpPr>
          <p:nvPr/>
        </p:nvSpPr>
        <p:spPr bwMode="auto">
          <a:xfrm>
            <a:off x="4949190" y="2724150"/>
            <a:ext cx="35585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Customer Service Issues:</a:t>
            </a:r>
            <a:r>
              <a:rPr kumimoji="0" lang="en-US" altLang="en-US" sz="1200" b="0" i="0" u="none" strike="noStrike" cap="none" normalizeH="0" baseline="0" dirty="0">
                <a:ln>
                  <a:noFill/>
                </a:ln>
                <a:solidFill>
                  <a:schemeClr val="tx1"/>
                </a:solidFill>
                <a:effectLst/>
                <a:latin typeface="+mn-lt"/>
              </a:rPr>
              <a:t> Some complaints about service quality and handling of returns or exchanges.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Delivery Concerns:</a:t>
            </a:r>
            <a:r>
              <a:rPr kumimoji="0" lang="en-US" altLang="en-US" sz="1200" b="0" i="0" u="none" strike="noStrike" cap="none" normalizeH="0" baseline="0" dirty="0">
                <a:ln>
                  <a:noFill/>
                </a:ln>
                <a:solidFill>
                  <a:schemeClr val="tx1"/>
                </a:solidFill>
                <a:effectLst/>
                <a:latin typeface="+mn-lt"/>
              </a:rPr>
              <a:t> Issues with delivery times and service reliability can impact customer satisfaction.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n-lt"/>
              </a:rPr>
              <a:t>Competitive Pressure:</a:t>
            </a:r>
            <a:r>
              <a:rPr kumimoji="0" lang="en-US" altLang="en-US" sz="1200" b="0" i="0" u="none" strike="noStrike" cap="none" normalizeH="0" baseline="0" dirty="0">
                <a:ln>
                  <a:noFill/>
                </a:ln>
                <a:solidFill>
                  <a:schemeClr val="tx1"/>
                </a:solidFill>
                <a:effectLst/>
                <a:latin typeface="+mn-lt"/>
              </a:rPr>
              <a:t> Faces strong competition from Amazon Fashion, Flipkart, and </a:t>
            </a:r>
            <a:r>
              <a:rPr kumimoji="0" lang="en-US" altLang="en-US" sz="1200" b="0" i="0" u="none" strike="noStrike" cap="none" normalizeH="0" baseline="0" dirty="0" err="1">
                <a:ln>
                  <a:noFill/>
                </a:ln>
                <a:solidFill>
                  <a:schemeClr val="tx1"/>
                </a:solidFill>
                <a:effectLst/>
                <a:latin typeface="+mn-lt"/>
              </a:rPr>
              <a:t>Ajio</a:t>
            </a:r>
            <a:r>
              <a:rPr kumimoji="0" lang="en-US" altLang="en-US" sz="1200" b="0" i="0" u="none" strike="noStrike" cap="none" normalizeH="0" baseline="0" dirty="0">
                <a:ln>
                  <a:noFill/>
                </a:ln>
                <a:solidFill>
                  <a:schemeClr val="tx1"/>
                </a:solidFill>
                <a:effectLst/>
                <a:latin typeface="+mn-lt"/>
              </a:rPr>
              <a:t>, which may offer similar or better pricing and customer service in certain areas. </a:t>
            </a:r>
          </a:p>
        </p:txBody>
      </p:sp>
    </p:spTree>
    <p:extLst>
      <p:ext uri="{BB962C8B-B14F-4D97-AF65-F5344CB8AC3E}">
        <p14:creationId xmlns:p14="http://schemas.microsoft.com/office/powerpoint/2010/main" val="403896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AAEDA-6D26-BFAC-98A8-BB89C8863A4B}"/>
              </a:ext>
            </a:extLst>
          </p:cNvPr>
          <p:cNvSpPr txBox="1"/>
          <p:nvPr/>
        </p:nvSpPr>
        <p:spPr>
          <a:xfrm>
            <a:off x="220980" y="335280"/>
            <a:ext cx="4465320" cy="400110"/>
          </a:xfrm>
          <a:prstGeom prst="rect">
            <a:avLst/>
          </a:prstGeom>
          <a:noFill/>
        </p:spPr>
        <p:txBody>
          <a:bodyPr wrap="square" rtlCol="0">
            <a:spAutoFit/>
          </a:bodyPr>
          <a:lstStyle/>
          <a:p>
            <a:r>
              <a:rPr lang="en-IN" sz="2000" b="1" dirty="0"/>
              <a:t>STRATEGIC RECOMMENDATIONS</a:t>
            </a:r>
          </a:p>
        </p:txBody>
      </p:sp>
      <p:sp>
        <p:nvSpPr>
          <p:cNvPr id="8" name="TextBox 7">
            <a:extLst>
              <a:ext uri="{FF2B5EF4-FFF2-40B4-BE49-F238E27FC236}">
                <a16:creationId xmlns:a16="http://schemas.microsoft.com/office/drawing/2014/main" id="{091E19FE-68EC-0719-29AD-FB9FCB544568}"/>
              </a:ext>
            </a:extLst>
          </p:cNvPr>
          <p:cNvSpPr txBox="1"/>
          <p:nvPr/>
        </p:nvSpPr>
        <p:spPr>
          <a:xfrm>
            <a:off x="403860" y="861060"/>
            <a:ext cx="8625840" cy="3662541"/>
          </a:xfrm>
          <a:prstGeom prst="rect">
            <a:avLst/>
          </a:prstGeom>
          <a:noFill/>
        </p:spPr>
        <p:txBody>
          <a:bodyPr wrap="square" rtlCol="0">
            <a:spAutoFit/>
          </a:bodyPr>
          <a:lstStyle/>
          <a:p>
            <a:pPr marL="342900" indent="-342900" algn="just">
              <a:buAutoNum type="arabicPeriod"/>
            </a:pPr>
            <a:r>
              <a:rPr lang="en-IN" sz="1600" b="1" dirty="0">
                <a:solidFill>
                  <a:schemeClr val="accent3"/>
                </a:solidFill>
              </a:rPr>
              <a:t>Enhance customer satisfaction</a:t>
            </a:r>
            <a:r>
              <a:rPr lang="en-IN" dirty="0"/>
              <a:t>: Improve customer service by providing proper training and development programs, implementing multi-channel support with quick action, introducing a dedicated support team to handle high priority issues and by creating easy –to-use feedback system where customers can report issue and track resolutions.</a:t>
            </a:r>
          </a:p>
          <a:p>
            <a:pPr marL="342900" indent="-342900" algn="just">
              <a:buAutoNum type="arabicPeriod"/>
            </a:pPr>
            <a:endParaRPr lang="en-IN" dirty="0"/>
          </a:p>
          <a:p>
            <a:pPr marL="342900" indent="-342900" algn="just">
              <a:buAutoNum type="arabicPeriod"/>
            </a:pPr>
            <a:r>
              <a:rPr lang="en-IN" sz="1600" b="1" dirty="0">
                <a:solidFill>
                  <a:schemeClr val="bg2"/>
                </a:solidFill>
              </a:rPr>
              <a:t>Optimize Returns and Exchanges</a:t>
            </a:r>
            <a:r>
              <a:rPr lang="en-IN" dirty="0"/>
              <a:t>:</a:t>
            </a:r>
            <a:r>
              <a:rPr lang="en-US" dirty="0"/>
              <a:t>Simplify the returns and exchange process to make it more customer-friendly. Implement a no-questions-asked return policy for certain categories to build trust.</a:t>
            </a:r>
            <a:r>
              <a:rPr lang="en-IN" dirty="0"/>
              <a:t> </a:t>
            </a:r>
            <a:r>
              <a:rPr lang="en-US" dirty="0"/>
              <a:t>Partner with reliable logistics providers to ensure timely and efficient delivery and returns. Invest in technology to track shipments and provide real-time updates to customers.</a:t>
            </a:r>
            <a:endParaRPr lang="en-IN" dirty="0"/>
          </a:p>
          <a:p>
            <a:pPr marL="342900" indent="-342900" algn="just">
              <a:buAutoNum type="arabicPeriod"/>
            </a:pPr>
            <a:endParaRPr lang="en-IN" dirty="0"/>
          </a:p>
          <a:p>
            <a:pPr marL="342900" indent="-342900" algn="just">
              <a:buAutoNum type="arabicPeriod"/>
            </a:pPr>
            <a:r>
              <a:rPr lang="en-IN" sz="1600" b="1" dirty="0">
                <a:solidFill>
                  <a:srgbClr val="CC66FF"/>
                </a:solidFill>
              </a:rPr>
              <a:t>Personalize Customer Experience</a:t>
            </a:r>
            <a:r>
              <a:rPr lang="en-IN" sz="1600" dirty="0"/>
              <a:t>:</a:t>
            </a:r>
            <a:r>
              <a:rPr lang="en-IN" dirty="0"/>
              <a:t> </a:t>
            </a:r>
            <a:r>
              <a:rPr lang="en-US" dirty="0"/>
              <a:t>Use data analytics to offer personalized recommendations based on browsing history, past purchases, and customer preferences. Enhance loyalty programs with personalized rewards, exclusive offers, and early access to sales based on customer behavior.</a:t>
            </a:r>
          </a:p>
          <a:p>
            <a:pPr marL="342900" indent="-342900" algn="just">
              <a:buAutoNum type="arabicPeriod"/>
            </a:pPr>
            <a:endParaRPr lang="en-US" dirty="0"/>
          </a:p>
          <a:p>
            <a:pPr marL="342900" indent="-342900" algn="just">
              <a:buAutoNum type="arabicPeriod"/>
            </a:pPr>
            <a:r>
              <a:rPr lang="en-US" sz="1600" b="1" dirty="0">
                <a:solidFill>
                  <a:srgbClr val="6699FF"/>
                </a:solidFill>
              </a:rPr>
              <a:t>Loyalty programs</a:t>
            </a:r>
            <a:r>
              <a:rPr lang="en-US" dirty="0"/>
              <a:t>: Enhance loyalty programs with personalized rewards, exclusive offers, and early access to sales based on customer behavior.</a:t>
            </a:r>
            <a:endParaRPr lang="en-IN" dirty="0"/>
          </a:p>
        </p:txBody>
      </p:sp>
    </p:spTree>
    <p:extLst>
      <p:ext uri="{BB962C8B-B14F-4D97-AF65-F5344CB8AC3E}">
        <p14:creationId xmlns:p14="http://schemas.microsoft.com/office/powerpoint/2010/main" val="3002293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7D587-58DF-3019-FA30-763339132B73}"/>
              </a:ext>
            </a:extLst>
          </p:cNvPr>
          <p:cNvSpPr txBox="1"/>
          <p:nvPr/>
        </p:nvSpPr>
        <p:spPr>
          <a:xfrm>
            <a:off x="106680" y="180976"/>
            <a:ext cx="8930640" cy="1476000"/>
          </a:xfrm>
          <a:prstGeom prst="rect">
            <a:avLst/>
          </a:prstGeom>
          <a:noFill/>
        </p:spPr>
        <p:txBody>
          <a:bodyPr wrap="square" rtlCol="0">
            <a:spAutoFit/>
          </a:bodyPr>
          <a:lstStyle/>
          <a:p>
            <a:r>
              <a:rPr lang="en-IN" b="1" dirty="0">
                <a:solidFill>
                  <a:schemeClr val="bg2"/>
                </a:solidFill>
              </a:rPr>
              <a:t>Diversify Product Range</a:t>
            </a:r>
            <a:r>
              <a:rPr lang="en-IN" dirty="0"/>
              <a:t>: </a:t>
            </a:r>
            <a:r>
              <a:rPr lang="en-US" dirty="0"/>
              <a:t>Forge exclusive partnerships with designers and brands to offer unique collections that cannot be found elsewhere. Expanding product categories to include more niche segments, such as eco-friendly fashion, plus-size options, or premium luxury items will attract new customers.</a:t>
            </a:r>
          </a:p>
          <a:p>
            <a:endParaRPr lang="en-US" dirty="0"/>
          </a:p>
          <a:p>
            <a:r>
              <a:rPr lang="en-US" b="1" dirty="0">
                <a:solidFill>
                  <a:schemeClr val="accent5"/>
                </a:solidFill>
              </a:rPr>
              <a:t>Content Marketing</a:t>
            </a:r>
            <a:r>
              <a:rPr lang="en-US" b="1" dirty="0"/>
              <a:t>:</a:t>
            </a:r>
            <a:r>
              <a:rPr lang="en-US" dirty="0"/>
              <a:t> Create engaging content that resonates with the target audience, including fashion tips, trend reports, and behind-the-scenes looks at new collections.</a:t>
            </a:r>
          </a:p>
          <a:p>
            <a:endParaRPr lang="en-US" dirty="0"/>
          </a:p>
          <a:p>
            <a:endParaRPr lang="en-US" dirty="0"/>
          </a:p>
          <a:p>
            <a:endParaRPr lang="en-IN" dirty="0"/>
          </a:p>
        </p:txBody>
      </p:sp>
      <p:pic>
        <p:nvPicPr>
          <p:cNvPr id="5" name="Picture 4" descr="A person sitting in front of a computer screen&#10;&#10;Description automatically generated">
            <a:extLst>
              <a:ext uri="{FF2B5EF4-FFF2-40B4-BE49-F238E27FC236}">
                <a16:creationId xmlns:a16="http://schemas.microsoft.com/office/drawing/2014/main" id="{C882A427-3D0E-7B39-3FF6-5C96886281C4}"/>
              </a:ext>
            </a:extLst>
          </p:cNvPr>
          <p:cNvPicPr>
            <a:picLocks noChangeAspect="1"/>
          </p:cNvPicPr>
          <p:nvPr/>
        </p:nvPicPr>
        <p:blipFill>
          <a:blip r:embed="rId2"/>
          <a:srcRect l="7817" t="6703" r="2958" b="6303"/>
          <a:stretch/>
        </p:blipFill>
        <p:spPr>
          <a:xfrm>
            <a:off x="4661961" y="1786826"/>
            <a:ext cx="4284000" cy="2786002"/>
          </a:xfrm>
          <a:prstGeom prst="rect">
            <a:avLst/>
          </a:prstGeom>
          <a:ln>
            <a:noFill/>
          </a:ln>
          <a:effectLst>
            <a:softEdge rad="112500"/>
          </a:effectLst>
        </p:spPr>
      </p:pic>
      <p:sp>
        <p:nvSpPr>
          <p:cNvPr id="6" name="TextBox 5">
            <a:extLst>
              <a:ext uri="{FF2B5EF4-FFF2-40B4-BE49-F238E27FC236}">
                <a16:creationId xmlns:a16="http://schemas.microsoft.com/office/drawing/2014/main" id="{482C1AB2-AD07-781A-6C71-E75E3BD360D8}"/>
              </a:ext>
            </a:extLst>
          </p:cNvPr>
          <p:cNvSpPr txBox="1"/>
          <p:nvPr/>
        </p:nvSpPr>
        <p:spPr>
          <a:xfrm>
            <a:off x="142407" y="1723869"/>
            <a:ext cx="4429593" cy="2462213"/>
          </a:xfrm>
          <a:prstGeom prst="rect">
            <a:avLst/>
          </a:prstGeom>
          <a:noFill/>
        </p:spPr>
        <p:txBody>
          <a:bodyPr wrap="square" rtlCol="0">
            <a:spAutoFit/>
          </a:bodyPr>
          <a:lstStyle/>
          <a:p>
            <a:pPr algn="just"/>
            <a:r>
              <a:rPr lang="en-US" b="1" dirty="0">
                <a:solidFill>
                  <a:schemeClr val="accent1">
                    <a:lumMod val="75000"/>
                  </a:schemeClr>
                </a:solidFill>
              </a:rPr>
              <a:t>Brand Differentiation</a:t>
            </a:r>
            <a:r>
              <a:rPr lang="en-US" b="1" dirty="0"/>
              <a:t>:</a:t>
            </a:r>
            <a:r>
              <a:rPr lang="en-US" dirty="0"/>
              <a:t> Clearly communicate Myntra’s unique value propositions, such as exclusive product offerings or exceptional customer service, to differentiate from competitors.</a:t>
            </a:r>
          </a:p>
          <a:p>
            <a:pPr algn="just"/>
            <a:endParaRPr lang="en-US" dirty="0"/>
          </a:p>
          <a:p>
            <a:pPr algn="just"/>
            <a:r>
              <a:rPr lang="en-US" dirty="0"/>
              <a:t>By focusing on these strategic areas, Myntra can enhance customer satisfaction, expand its product offerings, and strengthen its marketing strategies, positioning itself effectively to maintain its leadership in the fashion e-commerce market.</a:t>
            </a:r>
          </a:p>
          <a:p>
            <a:pPr algn="just"/>
            <a:endParaRPr lang="en-IN" dirty="0"/>
          </a:p>
        </p:txBody>
      </p:sp>
    </p:spTree>
    <p:extLst>
      <p:ext uri="{BB962C8B-B14F-4D97-AF65-F5344CB8AC3E}">
        <p14:creationId xmlns:p14="http://schemas.microsoft.com/office/powerpoint/2010/main" val="1027534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BF1BE-5F4F-D5A6-B1B2-6472600B2D94}"/>
              </a:ext>
            </a:extLst>
          </p:cNvPr>
          <p:cNvSpPr txBox="1"/>
          <p:nvPr/>
        </p:nvSpPr>
        <p:spPr>
          <a:xfrm>
            <a:off x="1743075" y="1700867"/>
            <a:ext cx="5536406" cy="707886"/>
          </a:xfrm>
          <a:prstGeom prst="rect">
            <a:avLst/>
          </a:prstGeom>
          <a:noFill/>
        </p:spPr>
        <p:txBody>
          <a:bodyPr wrap="square" rtlCol="0">
            <a:spAutoFit/>
          </a:bodyPr>
          <a:lstStyle/>
          <a:p>
            <a:pPr algn="ctr"/>
            <a:r>
              <a:rPr lang="en-IN" sz="4000" b="1" dirty="0"/>
              <a:t>Thank you</a:t>
            </a:r>
          </a:p>
        </p:txBody>
      </p:sp>
      <p:sp>
        <p:nvSpPr>
          <p:cNvPr id="4" name="TextBox 3">
            <a:extLst>
              <a:ext uri="{FF2B5EF4-FFF2-40B4-BE49-F238E27FC236}">
                <a16:creationId xmlns:a16="http://schemas.microsoft.com/office/drawing/2014/main" id="{A6C02299-0A14-3D27-09F8-36E3303B0C66}"/>
              </a:ext>
            </a:extLst>
          </p:cNvPr>
          <p:cNvSpPr txBox="1"/>
          <p:nvPr/>
        </p:nvSpPr>
        <p:spPr>
          <a:xfrm>
            <a:off x="210741" y="4200525"/>
            <a:ext cx="4104085" cy="738664"/>
          </a:xfrm>
          <a:prstGeom prst="rect">
            <a:avLst/>
          </a:prstGeom>
          <a:noFill/>
        </p:spPr>
        <p:txBody>
          <a:bodyPr wrap="square" rtlCol="0">
            <a:spAutoFit/>
          </a:bodyPr>
          <a:lstStyle/>
          <a:p>
            <a:r>
              <a:rPr lang="en-IN" dirty="0"/>
              <a:t>Presented by,</a:t>
            </a:r>
          </a:p>
          <a:p>
            <a:r>
              <a:rPr lang="en-IN" dirty="0"/>
              <a:t>    Sruthi Vijay</a:t>
            </a:r>
          </a:p>
          <a:p>
            <a:endParaRPr lang="en-IN" dirty="0"/>
          </a:p>
        </p:txBody>
      </p:sp>
    </p:spTree>
    <p:extLst>
      <p:ext uri="{BB962C8B-B14F-4D97-AF65-F5344CB8AC3E}">
        <p14:creationId xmlns:p14="http://schemas.microsoft.com/office/powerpoint/2010/main" val="401475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CE35-9750-4CDB-ED03-531F6B6A9F2E}"/>
              </a:ext>
            </a:extLst>
          </p:cNvPr>
          <p:cNvSpPr>
            <a:spLocks noGrp="1"/>
          </p:cNvSpPr>
          <p:nvPr>
            <p:ph type="title"/>
          </p:nvPr>
        </p:nvSpPr>
        <p:spPr/>
        <p:txBody>
          <a:bodyPr/>
          <a:lstStyle/>
          <a:p>
            <a:r>
              <a:rPr lang="en-IN" sz="2000" b="1" dirty="0">
                <a:latin typeface="+mj-lt"/>
              </a:rPr>
              <a:t>Social Media Analytics</a:t>
            </a:r>
          </a:p>
        </p:txBody>
      </p:sp>
      <p:sp>
        <p:nvSpPr>
          <p:cNvPr id="3" name="Text Placeholder 2">
            <a:extLst>
              <a:ext uri="{FF2B5EF4-FFF2-40B4-BE49-F238E27FC236}">
                <a16:creationId xmlns:a16="http://schemas.microsoft.com/office/drawing/2014/main" id="{E6860C7B-AFE6-1F63-035E-531D3C4C5FA8}"/>
              </a:ext>
            </a:extLst>
          </p:cNvPr>
          <p:cNvSpPr>
            <a:spLocks noGrp="1"/>
          </p:cNvSpPr>
          <p:nvPr>
            <p:ph type="body" idx="1"/>
          </p:nvPr>
        </p:nvSpPr>
        <p:spPr>
          <a:xfrm>
            <a:off x="2670966" y="1152475"/>
            <a:ext cx="6161333" cy="3416400"/>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solidFill>
                  <a:schemeClr val="accent2">
                    <a:lumMod val="75000"/>
                  </a:schemeClr>
                </a:solidFill>
                <a:effectLst/>
                <a:latin typeface="+mn-lt"/>
                <a:ea typeface="Aptos" panose="020B0004020202020204" pitchFamily="34" charset="0"/>
                <a:cs typeface="Arial" panose="020B0604020202020204" pitchFamily="34" charset="0"/>
              </a:rPr>
              <a:t>Trend Identification</a:t>
            </a:r>
            <a:r>
              <a:rPr lang="en-IN" sz="1400" kern="100" dirty="0">
                <a:effectLst/>
                <a:latin typeface="+mn-lt"/>
                <a:ea typeface="Aptos" panose="020B0004020202020204" pitchFamily="34" charset="0"/>
                <a:cs typeface="Arial" panose="020B0604020202020204" pitchFamily="34" charset="0"/>
              </a:rPr>
              <a:t>: Myntra monitors social media platforms to identify emerging fashion trends, popular styles, and customer preferences. This helps in adjusting inventory and marketing strategies to align with current trends.</a:t>
            </a:r>
          </a:p>
          <a:p>
            <a:pPr marL="0" lvl="0" indent="0">
              <a:lnSpc>
                <a:spcPct val="107000"/>
              </a:lnSpc>
              <a:spcAft>
                <a:spcPts val="800"/>
              </a:spcAft>
              <a:buSzPts val="1000"/>
              <a:buNone/>
              <a:tabLst>
                <a:tab pos="457200" algn="l"/>
              </a:tabLst>
            </a:pPr>
            <a:endParaRPr lang="en-IN" sz="1400" kern="100" dirty="0">
              <a:effectLst/>
              <a:latin typeface="+mn-lt"/>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solidFill>
                  <a:srgbClr val="2BB7B7"/>
                </a:solidFill>
                <a:effectLst/>
                <a:latin typeface="+mn-lt"/>
                <a:ea typeface="Aptos" panose="020B0004020202020204" pitchFamily="34" charset="0"/>
                <a:cs typeface="Arial" panose="020B0604020202020204" pitchFamily="34" charset="0"/>
              </a:rPr>
              <a:t>Sentiment Analysis</a:t>
            </a:r>
            <a:r>
              <a:rPr lang="en-IN" sz="1400" kern="100" dirty="0">
                <a:effectLst/>
                <a:latin typeface="+mn-lt"/>
                <a:ea typeface="Aptos" panose="020B0004020202020204" pitchFamily="34" charset="0"/>
                <a:cs typeface="Arial" panose="020B0604020202020204" pitchFamily="34" charset="0"/>
              </a:rPr>
              <a:t>: By </a:t>
            </a:r>
            <a:r>
              <a:rPr lang="en-IN" sz="1400" kern="100" dirty="0" err="1">
                <a:effectLst/>
                <a:latin typeface="+mn-lt"/>
                <a:ea typeface="Aptos" panose="020B0004020202020204" pitchFamily="34" charset="0"/>
                <a:cs typeface="Arial" panose="020B0604020202020204" pitchFamily="34" charset="0"/>
              </a:rPr>
              <a:t>analyzing</a:t>
            </a:r>
            <a:r>
              <a:rPr lang="en-IN" sz="1400" kern="100" dirty="0">
                <a:effectLst/>
                <a:latin typeface="+mn-lt"/>
                <a:ea typeface="Aptos" panose="020B0004020202020204" pitchFamily="34" charset="0"/>
                <a:cs typeface="Arial" panose="020B0604020202020204" pitchFamily="34" charset="0"/>
              </a:rPr>
              <a:t> </a:t>
            </a:r>
            <a:r>
              <a:rPr lang="en-IN" sz="1400" kern="100" dirty="0">
                <a:latin typeface="+mn-lt"/>
                <a:ea typeface="Aptos" panose="020B0004020202020204" pitchFamily="34" charset="0"/>
                <a:cs typeface="Arial" panose="020B0604020202020204" pitchFamily="34" charset="0"/>
              </a:rPr>
              <a:t>customer </a:t>
            </a:r>
            <a:r>
              <a:rPr lang="en-IN" sz="1400" kern="100" dirty="0" err="1">
                <a:latin typeface="+mn-lt"/>
                <a:ea typeface="Aptos" panose="020B0004020202020204" pitchFamily="34" charset="0"/>
                <a:cs typeface="Arial" panose="020B0604020202020204" pitchFamily="34" charset="0"/>
              </a:rPr>
              <a:t>engagment</a:t>
            </a:r>
            <a:r>
              <a:rPr lang="en-IN" sz="1400" kern="100" dirty="0">
                <a:effectLst/>
                <a:latin typeface="+mn-lt"/>
                <a:ea typeface="Aptos" panose="020B0004020202020204" pitchFamily="34" charset="0"/>
                <a:cs typeface="Arial" panose="020B0604020202020204" pitchFamily="34" charset="0"/>
              </a:rPr>
              <a:t> from social media conversations, Myntra gauge customer opinions about its products and services. Positive sentiments can be leveraged in marketing, while negative feedback can be addressed to improve customer satisfaction.</a:t>
            </a:r>
          </a:p>
          <a:p>
            <a:pPr marL="342900" lvl="0" indent="-342900">
              <a:lnSpc>
                <a:spcPct val="107000"/>
              </a:lnSpc>
              <a:spcAft>
                <a:spcPts val="800"/>
              </a:spcAft>
              <a:buSzPts val="1000"/>
              <a:buFont typeface="Symbol" panose="05050102010706020507" pitchFamily="18" charset="2"/>
              <a:buChar char=""/>
              <a:tabLst>
                <a:tab pos="457200" algn="l"/>
              </a:tabLst>
            </a:pPr>
            <a:endParaRPr lang="en-IN" sz="1400" b="1" kern="100" dirty="0">
              <a:effectLst/>
              <a:latin typeface="+mn-lt"/>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b="1" kern="100" dirty="0">
                <a:solidFill>
                  <a:schemeClr val="tx2">
                    <a:lumMod val="75000"/>
                  </a:schemeClr>
                </a:solidFill>
                <a:effectLst/>
                <a:latin typeface="+mn-lt"/>
                <a:ea typeface="Aptos" panose="020B0004020202020204" pitchFamily="34" charset="0"/>
                <a:cs typeface="Arial" panose="020B0604020202020204" pitchFamily="34" charset="0"/>
              </a:rPr>
              <a:t>Influencer Collaborations</a:t>
            </a:r>
            <a:r>
              <a:rPr lang="en-IN" sz="1400" kern="100" dirty="0">
                <a:effectLst/>
                <a:latin typeface="+mn-lt"/>
                <a:ea typeface="Aptos" panose="020B0004020202020204" pitchFamily="34" charset="0"/>
                <a:cs typeface="Arial" panose="020B0604020202020204" pitchFamily="34" charset="0"/>
              </a:rPr>
              <a:t>: Myntra partners with fashion influencers and celebrities to reach a broader audience and build brand credibility. Insights from these collaborations help refine targeting strategies and content creation.</a:t>
            </a:r>
          </a:p>
          <a:p>
            <a:endParaRPr lang="en-IN" dirty="0"/>
          </a:p>
        </p:txBody>
      </p:sp>
      <p:grpSp>
        <p:nvGrpSpPr>
          <p:cNvPr id="4" name="Google Shape;1520;p36">
            <a:extLst>
              <a:ext uri="{FF2B5EF4-FFF2-40B4-BE49-F238E27FC236}">
                <a16:creationId xmlns:a16="http://schemas.microsoft.com/office/drawing/2014/main" id="{507E6333-F4E2-A8EA-FC4B-734A94493C72}"/>
              </a:ext>
            </a:extLst>
          </p:cNvPr>
          <p:cNvGrpSpPr/>
          <p:nvPr/>
        </p:nvGrpSpPr>
        <p:grpSpPr>
          <a:xfrm>
            <a:off x="311700" y="1267443"/>
            <a:ext cx="2188148" cy="3186463"/>
            <a:chOff x="3354101" y="1495505"/>
            <a:chExt cx="2188148" cy="3186463"/>
          </a:xfrm>
        </p:grpSpPr>
        <p:grpSp>
          <p:nvGrpSpPr>
            <p:cNvPr id="5" name="Google Shape;1521;p36">
              <a:extLst>
                <a:ext uri="{FF2B5EF4-FFF2-40B4-BE49-F238E27FC236}">
                  <a16:creationId xmlns:a16="http://schemas.microsoft.com/office/drawing/2014/main" id="{B4DEAD4A-CB6F-5716-6ED8-76FC82E52C06}"/>
                </a:ext>
              </a:extLst>
            </p:cNvPr>
            <p:cNvGrpSpPr/>
            <p:nvPr/>
          </p:nvGrpSpPr>
          <p:grpSpPr>
            <a:xfrm>
              <a:off x="3354101" y="1495505"/>
              <a:ext cx="2188148" cy="3186463"/>
              <a:chOff x="3277901" y="1419305"/>
              <a:chExt cx="2188148" cy="3186463"/>
            </a:xfrm>
          </p:grpSpPr>
          <p:grpSp>
            <p:nvGrpSpPr>
              <p:cNvPr id="7" name="Google Shape;1522;p36">
                <a:extLst>
                  <a:ext uri="{FF2B5EF4-FFF2-40B4-BE49-F238E27FC236}">
                    <a16:creationId xmlns:a16="http://schemas.microsoft.com/office/drawing/2014/main" id="{68F2B98E-1490-22B4-6963-1605889891CE}"/>
                  </a:ext>
                </a:extLst>
              </p:cNvPr>
              <p:cNvGrpSpPr/>
              <p:nvPr/>
            </p:nvGrpSpPr>
            <p:grpSpPr>
              <a:xfrm>
                <a:off x="3277901" y="1419305"/>
                <a:ext cx="2188148" cy="3186463"/>
                <a:chOff x="8995625" y="2724650"/>
                <a:chExt cx="785775" cy="1144275"/>
              </a:xfrm>
            </p:grpSpPr>
            <p:sp>
              <p:nvSpPr>
                <p:cNvPr id="9" name="Google Shape;1523;p36">
                  <a:extLst>
                    <a:ext uri="{FF2B5EF4-FFF2-40B4-BE49-F238E27FC236}">
                      <a16:creationId xmlns:a16="http://schemas.microsoft.com/office/drawing/2014/main" id="{3ACC3A4A-DD5B-2E21-5CCD-B21BFC212686}"/>
                    </a:ext>
                  </a:extLst>
                </p:cNvPr>
                <p:cNvSpPr/>
                <p:nvPr/>
              </p:nvSpPr>
              <p:spPr>
                <a:xfrm>
                  <a:off x="9144700" y="2724650"/>
                  <a:ext cx="626875" cy="1144275"/>
                </a:xfrm>
                <a:custGeom>
                  <a:avLst/>
                  <a:gdLst/>
                  <a:ahLst/>
                  <a:cxnLst/>
                  <a:rect l="l" t="t" r="r" b="b"/>
                  <a:pathLst>
                    <a:path w="25075" h="45771" extrusionOk="0">
                      <a:moveTo>
                        <a:pt x="1920" y="1"/>
                      </a:moveTo>
                      <a:cubicBezTo>
                        <a:pt x="859" y="1"/>
                        <a:pt x="1" y="844"/>
                        <a:pt x="1" y="1906"/>
                      </a:cubicBezTo>
                      <a:lnTo>
                        <a:pt x="1" y="43865"/>
                      </a:lnTo>
                      <a:cubicBezTo>
                        <a:pt x="1" y="44913"/>
                        <a:pt x="859" y="45771"/>
                        <a:pt x="1920" y="45771"/>
                      </a:cubicBezTo>
                      <a:lnTo>
                        <a:pt x="23169" y="45771"/>
                      </a:lnTo>
                      <a:cubicBezTo>
                        <a:pt x="24216" y="45771"/>
                        <a:pt x="25074" y="44913"/>
                        <a:pt x="25074" y="43865"/>
                      </a:cubicBezTo>
                      <a:lnTo>
                        <a:pt x="25074" y="1906"/>
                      </a:lnTo>
                      <a:cubicBezTo>
                        <a:pt x="25074" y="844"/>
                        <a:pt x="24216" y="1"/>
                        <a:pt x="2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4;p36">
                  <a:extLst>
                    <a:ext uri="{FF2B5EF4-FFF2-40B4-BE49-F238E27FC236}">
                      <a16:creationId xmlns:a16="http://schemas.microsoft.com/office/drawing/2014/main" id="{A28DA4C1-CB00-943E-38A5-67786099CEC8}"/>
                    </a:ext>
                  </a:extLst>
                </p:cNvPr>
                <p:cNvSpPr/>
                <p:nvPr/>
              </p:nvSpPr>
              <p:spPr>
                <a:xfrm>
                  <a:off x="9189050" y="2870825"/>
                  <a:ext cx="527975" cy="840996"/>
                </a:xfrm>
                <a:custGeom>
                  <a:avLst/>
                  <a:gdLst/>
                  <a:ahLst/>
                  <a:cxnLst/>
                  <a:rect l="l" t="t" r="r" b="b"/>
                  <a:pathLst>
                    <a:path w="21119" h="10022" extrusionOk="0">
                      <a:moveTo>
                        <a:pt x="670" y="0"/>
                      </a:moveTo>
                      <a:cubicBezTo>
                        <a:pt x="306" y="0"/>
                        <a:pt x="1" y="291"/>
                        <a:pt x="1" y="669"/>
                      </a:cubicBezTo>
                      <a:lnTo>
                        <a:pt x="1" y="9352"/>
                      </a:lnTo>
                      <a:cubicBezTo>
                        <a:pt x="1" y="9716"/>
                        <a:pt x="292" y="10021"/>
                        <a:pt x="670" y="10021"/>
                      </a:cubicBezTo>
                      <a:lnTo>
                        <a:pt x="20450" y="10021"/>
                      </a:lnTo>
                      <a:cubicBezTo>
                        <a:pt x="20813" y="10021"/>
                        <a:pt x="21119" y="9716"/>
                        <a:pt x="21104" y="9352"/>
                      </a:cubicBezTo>
                      <a:lnTo>
                        <a:pt x="21104" y="669"/>
                      </a:lnTo>
                      <a:cubicBezTo>
                        <a:pt x="21104" y="306"/>
                        <a:pt x="20813" y="0"/>
                        <a:pt x="20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25;p36">
                  <a:extLst>
                    <a:ext uri="{FF2B5EF4-FFF2-40B4-BE49-F238E27FC236}">
                      <a16:creationId xmlns:a16="http://schemas.microsoft.com/office/drawing/2014/main" id="{E6CA562E-C2F2-B27F-C25E-0F9AD39B7EA0}"/>
                    </a:ext>
                  </a:extLst>
                </p:cNvPr>
                <p:cNvSpPr/>
                <p:nvPr/>
              </p:nvSpPr>
              <p:spPr>
                <a:xfrm>
                  <a:off x="9275600" y="3026800"/>
                  <a:ext cx="291275" cy="254025"/>
                </a:xfrm>
                <a:custGeom>
                  <a:avLst/>
                  <a:gdLst/>
                  <a:ahLst/>
                  <a:cxnLst/>
                  <a:rect l="l" t="t" r="r" b="b"/>
                  <a:pathLst>
                    <a:path w="11651" h="10161" extrusionOk="0">
                      <a:moveTo>
                        <a:pt x="6240" y="1"/>
                      </a:moveTo>
                      <a:cubicBezTo>
                        <a:pt x="5483" y="1"/>
                        <a:pt x="3971" y="423"/>
                        <a:pt x="3971" y="423"/>
                      </a:cubicBezTo>
                      <a:cubicBezTo>
                        <a:pt x="3971" y="423"/>
                        <a:pt x="3834" y="387"/>
                        <a:pt x="3617" y="387"/>
                      </a:cubicBezTo>
                      <a:cubicBezTo>
                        <a:pt x="3210" y="387"/>
                        <a:pt x="2523" y="511"/>
                        <a:pt x="1935" y="1222"/>
                      </a:cubicBezTo>
                      <a:cubicBezTo>
                        <a:pt x="1018" y="2313"/>
                        <a:pt x="1062" y="4233"/>
                        <a:pt x="757" y="4815"/>
                      </a:cubicBezTo>
                      <a:cubicBezTo>
                        <a:pt x="437" y="5397"/>
                        <a:pt x="0" y="5891"/>
                        <a:pt x="0" y="5891"/>
                      </a:cubicBezTo>
                      <a:cubicBezTo>
                        <a:pt x="0" y="5891"/>
                        <a:pt x="699" y="5455"/>
                        <a:pt x="946" y="5077"/>
                      </a:cubicBezTo>
                      <a:lnTo>
                        <a:pt x="946" y="5077"/>
                      </a:lnTo>
                      <a:cubicBezTo>
                        <a:pt x="946" y="5077"/>
                        <a:pt x="1091" y="5848"/>
                        <a:pt x="655" y="7433"/>
                      </a:cubicBezTo>
                      <a:cubicBezTo>
                        <a:pt x="246" y="8919"/>
                        <a:pt x="348" y="10111"/>
                        <a:pt x="1776" y="10111"/>
                      </a:cubicBezTo>
                      <a:cubicBezTo>
                        <a:pt x="1871" y="10111"/>
                        <a:pt x="1973" y="10105"/>
                        <a:pt x="2080" y="10094"/>
                      </a:cubicBezTo>
                      <a:cubicBezTo>
                        <a:pt x="3134" y="9977"/>
                        <a:pt x="3919" y="9955"/>
                        <a:pt x="4365" y="9955"/>
                      </a:cubicBezTo>
                      <a:cubicBezTo>
                        <a:pt x="4640" y="9955"/>
                        <a:pt x="4785" y="9963"/>
                        <a:pt x="4785" y="9963"/>
                      </a:cubicBezTo>
                      <a:cubicBezTo>
                        <a:pt x="4785" y="9963"/>
                        <a:pt x="6285" y="10161"/>
                        <a:pt x="7457" y="10161"/>
                      </a:cubicBezTo>
                      <a:cubicBezTo>
                        <a:pt x="7776" y="10161"/>
                        <a:pt x="8071" y="10146"/>
                        <a:pt x="8305" y="10109"/>
                      </a:cubicBezTo>
                      <a:cubicBezTo>
                        <a:pt x="9396" y="9920"/>
                        <a:pt x="11650" y="9978"/>
                        <a:pt x="10807" y="6647"/>
                      </a:cubicBezTo>
                      <a:cubicBezTo>
                        <a:pt x="9934" y="3331"/>
                        <a:pt x="9759" y="4757"/>
                        <a:pt x="9352" y="2473"/>
                      </a:cubicBezTo>
                      <a:cubicBezTo>
                        <a:pt x="8930" y="175"/>
                        <a:pt x="7025" y="1"/>
                        <a:pt x="6240"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6;p36">
                  <a:extLst>
                    <a:ext uri="{FF2B5EF4-FFF2-40B4-BE49-F238E27FC236}">
                      <a16:creationId xmlns:a16="http://schemas.microsoft.com/office/drawing/2014/main" id="{F4571D36-3ADB-FCD2-BB8D-B7587E21CBE3}"/>
                    </a:ext>
                  </a:extLst>
                </p:cNvPr>
                <p:cNvSpPr/>
                <p:nvPr/>
              </p:nvSpPr>
              <p:spPr>
                <a:xfrm>
                  <a:off x="9073425" y="3301325"/>
                  <a:ext cx="256725" cy="225200"/>
                </a:xfrm>
                <a:custGeom>
                  <a:avLst/>
                  <a:gdLst/>
                  <a:ahLst/>
                  <a:cxnLst/>
                  <a:rect l="l" t="t" r="r" b="b"/>
                  <a:pathLst>
                    <a:path w="10269" h="9008" extrusionOk="0">
                      <a:moveTo>
                        <a:pt x="9498" y="0"/>
                      </a:moveTo>
                      <a:lnTo>
                        <a:pt x="6240" y="4800"/>
                      </a:lnTo>
                      <a:lnTo>
                        <a:pt x="1179" y="2677"/>
                      </a:lnTo>
                      <a:lnTo>
                        <a:pt x="1" y="4451"/>
                      </a:lnTo>
                      <a:cubicBezTo>
                        <a:pt x="1" y="4451"/>
                        <a:pt x="5371" y="9008"/>
                        <a:pt x="7301" y="9008"/>
                      </a:cubicBezTo>
                      <a:cubicBezTo>
                        <a:pt x="7336" y="9008"/>
                        <a:pt x="7371" y="9006"/>
                        <a:pt x="7404" y="9003"/>
                      </a:cubicBezTo>
                      <a:cubicBezTo>
                        <a:pt x="9251" y="8814"/>
                        <a:pt x="10269" y="6618"/>
                        <a:pt x="10269" y="6618"/>
                      </a:cubicBezTo>
                      <a:lnTo>
                        <a:pt x="9934" y="1484"/>
                      </a:lnTo>
                      <a:lnTo>
                        <a:pt x="9498" y="0"/>
                      </a:ln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27;p36">
                  <a:extLst>
                    <a:ext uri="{FF2B5EF4-FFF2-40B4-BE49-F238E27FC236}">
                      <a16:creationId xmlns:a16="http://schemas.microsoft.com/office/drawing/2014/main" id="{FB19C7B0-2FCD-DCF1-AA95-63691D67A935}"/>
                    </a:ext>
                  </a:extLst>
                </p:cNvPr>
                <p:cNvSpPr/>
                <p:nvPr/>
              </p:nvSpPr>
              <p:spPr>
                <a:xfrm>
                  <a:off x="9306150" y="3587963"/>
                  <a:ext cx="297450" cy="126432"/>
                </a:xfrm>
                <a:custGeom>
                  <a:avLst/>
                  <a:gdLst/>
                  <a:ahLst/>
                  <a:cxnLst/>
                  <a:rect l="l" t="t" r="r" b="b"/>
                  <a:pathLst>
                    <a:path w="11898" h="4408" extrusionOk="0">
                      <a:moveTo>
                        <a:pt x="10923" y="1"/>
                      </a:moveTo>
                      <a:lnTo>
                        <a:pt x="698" y="335"/>
                      </a:lnTo>
                      <a:lnTo>
                        <a:pt x="0" y="4408"/>
                      </a:lnTo>
                      <a:lnTo>
                        <a:pt x="11897" y="4408"/>
                      </a:lnTo>
                      <a:lnTo>
                        <a:pt x="10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28;p36">
                  <a:extLst>
                    <a:ext uri="{FF2B5EF4-FFF2-40B4-BE49-F238E27FC236}">
                      <a16:creationId xmlns:a16="http://schemas.microsoft.com/office/drawing/2014/main" id="{BF19001E-CE9C-90BE-B42F-3E47AEE4E5A0}"/>
                    </a:ext>
                  </a:extLst>
                </p:cNvPr>
                <p:cNvSpPr/>
                <p:nvPr/>
              </p:nvSpPr>
              <p:spPr>
                <a:xfrm>
                  <a:off x="9291950" y="3268600"/>
                  <a:ext cx="287275" cy="332000"/>
                </a:xfrm>
                <a:custGeom>
                  <a:avLst/>
                  <a:gdLst/>
                  <a:ahLst/>
                  <a:cxnLst/>
                  <a:rect l="l" t="t" r="r" b="b"/>
                  <a:pathLst>
                    <a:path w="11491" h="13280" extrusionOk="0">
                      <a:moveTo>
                        <a:pt x="6677" y="1"/>
                      </a:moveTo>
                      <a:cubicBezTo>
                        <a:pt x="4873" y="1"/>
                        <a:pt x="3346" y="88"/>
                        <a:pt x="3346" y="88"/>
                      </a:cubicBezTo>
                      <a:lnTo>
                        <a:pt x="757" y="1309"/>
                      </a:lnTo>
                      <a:cubicBezTo>
                        <a:pt x="757" y="1309"/>
                        <a:pt x="1" y="4640"/>
                        <a:pt x="655" y="6400"/>
                      </a:cubicBezTo>
                      <a:cubicBezTo>
                        <a:pt x="1310" y="8160"/>
                        <a:pt x="1572" y="9221"/>
                        <a:pt x="1572" y="9221"/>
                      </a:cubicBezTo>
                      <a:lnTo>
                        <a:pt x="1266" y="13279"/>
                      </a:lnTo>
                      <a:lnTo>
                        <a:pt x="11491" y="12959"/>
                      </a:lnTo>
                      <a:lnTo>
                        <a:pt x="10836" y="1673"/>
                      </a:lnTo>
                      <a:cubicBezTo>
                        <a:pt x="10836" y="1673"/>
                        <a:pt x="8480" y="1"/>
                        <a:pt x="6677" y="1"/>
                      </a:cubicBez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29;p36">
                  <a:extLst>
                    <a:ext uri="{FF2B5EF4-FFF2-40B4-BE49-F238E27FC236}">
                      <a16:creationId xmlns:a16="http://schemas.microsoft.com/office/drawing/2014/main" id="{612C3EC7-5587-AE37-AC2E-5F9490A95B7A}"/>
                    </a:ext>
                  </a:extLst>
                </p:cNvPr>
                <p:cNvSpPr/>
                <p:nvPr/>
              </p:nvSpPr>
              <p:spPr>
                <a:xfrm>
                  <a:off x="9347600" y="3310200"/>
                  <a:ext cx="249075" cy="264300"/>
                </a:xfrm>
                <a:custGeom>
                  <a:avLst/>
                  <a:gdLst/>
                  <a:ahLst/>
                  <a:cxnLst/>
                  <a:rect l="l" t="t" r="r" b="b"/>
                  <a:pathLst>
                    <a:path w="9963" h="10572" extrusionOk="0">
                      <a:moveTo>
                        <a:pt x="8645" y="1"/>
                      </a:moveTo>
                      <a:cubicBezTo>
                        <a:pt x="8633" y="1"/>
                        <a:pt x="8621" y="3"/>
                        <a:pt x="8610" y="9"/>
                      </a:cubicBezTo>
                      <a:cubicBezTo>
                        <a:pt x="8348" y="155"/>
                        <a:pt x="5556" y="5565"/>
                        <a:pt x="5556" y="5565"/>
                      </a:cubicBezTo>
                      <a:lnTo>
                        <a:pt x="1847" y="2278"/>
                      </a:lnTo>
                      <a:lnTo>
                        <a:pt x="0" y="3383"/>
                      </a:lnTo>
                      <a:cubicBezTo>
                        <a:pt x="0" y="3383"/>
                        <a:pt x="1818" y="7339"/>
                        <a:pt x="3243" y="8837"/>
                      </a:cubicBezTo>
                      <a:cubicBezTo>
                        <a:pt x="4253" y="9908"/>
                        <a:pt x="5720" y="10571"/>
                        <a:pt x="6808" y="10571"/>
                      </a:cubicBezTo>
                      <a:cubicBezTo>
                        <a:pt x="7271" y="10571"/>
                        <a:pt x="7666" y="10451"/>
                        <a:pt x="7927" y="10190"/>
                      </a:cubicBezTo>
                      <a:cubicBezTo>
                        <a:pt x="8814" y="9303"/>
                        <a:pt x="9963" y="6292"/>
                        <a:pt x="9774" y="3936"/>
                      </a:cubicBezTo>
                      <a:cubicBezTo>
                        <a:pt x="9592" y="1686"/>
                        <a:pt x="8941" y="1"/>
                        <a:pt x="8645" y="1"/>
                      </a:cubicBez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0;p36">
                  <a:extLst>
                    <a:ext uri="{FF2B5EF4-FFF2-40B4-BE49-F238E27FC236}">
                      <a16:creationId xmlns:a16="http://schemas.microsoft.com/office/drawing/2014/main" id="{55807346-091F-90E1-A34E-A2FEE71B8DAE}"/>
                    </a:ext>
                  </a:extLst>
                </p:cNvPr>
                <p:cNvSpPr/>
                <p:nvPr/>
              </p:nvSpPr>
              <p:spPr>
                <a:xfrm>
                  <a:off x="9335600" y="3345325"/>
                  <a:ext cx="58200" cy="49475"/>
                </a:xfrm>
                <a:custGeom>
                  <a:avLst/>
                  <a:gdLst/>
                  <a:ahLst/>
                  <a:cxnLst/>
                  <a:rect l="l" t="t" r="r" b="b"/>
                  <a:pathLst>
                    <a:path w="2328" h="1979" extrusionOk="0">
                      <a:moveTo>
                        <a:pt x="1658" y="0"/>
                      </a:moveTo>
                      <a:lnTo>
                        <a:pt x="0" y="786"/>
                      </a:lnTo>
                      <a:lnTo>
                        <a:pt x="480" y="1978"/>
                      </a:lnTo>
                      <a:lnTo>
                        <a:pt x="2327" y="873"/>
                      </a:lnTo>
                      <a:lnTo>
                        <a:pt x="1658" y="0"/>
                      </a:lnTo>
                      <a:close/>
                    </a:path>
                  </a:pathLst>
                </a:custGeom>
                <a:solidFill>
                  <a:srgbClr val="74E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1;p36">
                  <a:extLst>
                    <a:ext uri="{FF2B5EF4-FFF2-40B4-BE49-F238E27FC236}">
                      <a16:creationId xmlns:a16="http://schemas.microsoft.com/office/drawing/2014/main" id="{7C7A1386-5370-F6C8-327A-2A8B04BE82D3}"/>
                    </a:ext>
                  </a:extLst>
                </p:cNvPr>
                <p:cNvSpPr/>
                <p:nvPr/>
              </p:nvSpPr>
              <p:spPr>
                <a:xfrm>
                  <a:off x="9329050" y="3299150"/>
                  <a:ext cx="44375" cy="64000"/>
                </a:xfrm>
                <a:custGeom>
                  <a:avLst/>
                  <a:gdLst/>
                  <a:ahLst/>
                  <a:cxnLst/>
                  <a:rect l="l" t="t" r="r" b="b"/>
                  <a:pathLst>
                    <a:path w="1775" h="2560" extrusionOk="0">
                      <a:moveTo>
                        <a:pt x="524" y="0"/>
                      </a:moveTo>
                      <a:cubicBezTo>
                        <a:pt x="524" y="0"/>
                        <a:pt x="0" y="146"/>
                        <a:pt x="15" y="480"/>
                      </a:cubicBezTo>
                      <a:cubicBezTo>
                        <a:pt x="29" y="829"/>
                        <a:pt x="480" y="2560"/>
                        <a:pt x="480" y="2560"/>
                      </a:cubicBezTo>
                      <a:lnTo>
                        <a:pt x="1775" y="1935"/>
                      </a:lnTo>
                      <a:cubicBezTo>
                        <a:pt x="1775" y="1935"/>
                        <a:pt x="800" y="44"/>
                        <a:pt x="524" y="0"/>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2;p36">
                  <a:extLst>
                    <a:ext uri="{FF2B5EF4-FFF2-40B4-BE49-F238E27FC236}">
                      <a16:creationId xmlns:a16="http://schemas.microsoft.com/office/drawing/2014/main" id="{D168D708-13BE-F1D4-E19B-D1D0B95C602D}"/>
                    </a:ext>
                  </a:extLst>
                </p:cNvPr>
                <p:cNvSpPr/>
                <p:nvPr/>
              </p:nvSpPr>
              <p:spPr>
                <a:xfrm>
                  <a:off x="9053800" y="3358050"/>
                  <a:ext cx="48750" cy="54550"/>
                </a:xfrm>
                <a:custGeom>
                  <a:avLst/>
                  <a:gdLst/>
                  <a:ahLst/>
                  <a:cxnLst/>
                  <a:rect l="l" t="t" r="r" b="b"/>
                  <a:pathLst>
                    <a:path w="1950" h="2182" extrusionOk="0">
                      <a:moveTo>
                        <a:pt x="1193" y="0"/>
                      </a:moveTo>
                      <a:lnTo>
                        <a:pt x="1" y="1586"/>
                      </a:lnTo>
                      <a:lnTo>
                        <a:pt x="786" y="2182"/>
                      </a:lnTo>
                      <a:lnTo>
                        <a:pt x="1949" y="408"/>
                      </a:lnTo>
                      <a:lnTo>
                        <a:pt x="1193" y="0"/>
                      </a:lnTo>
                      <a:close/>
                    </a:path>
                  </a:pathLst>
                </a:custGeom>
                <a:solidFill>
                  <a:srgbClr val="74E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33;p36">
                  <a:extLst>
                    <a:ext uri="{FF2B5EF4-FFF2-40B4-BE49-F238E27FC236}">
                      <a16:creationId xmlns:a16="http://schemas.microsoft.com/office/drawing/2014/main" id="{CDF6AE21-584F-6930-2D59-8AF63AE615BF}"/>
                    </a:ext>
                  </a:extLst>
                </p:cNvPr>
                <p:cNvSpPr/>
                <p:nvPr/>
              </p:nvSpPr>
              <p:spPr>
                <a:xfrm>
                  <a:off x="9016350" y="3327475"/>
                  <a:ext cx="62925" cy="70600"/>
                </a:xfrm>
                <a:custGeom>
                  <a:avLst/>
                  <a:gdLst/>
                  <a:ahLst/>
                  <a:cxnLst/>
                  <a:rect l="l" t="t" r="r" b="b"/>
                  <a:pathLst>
                    <a:path w="2517" h="2824" extrusionOk="0">
                      <a:moveTo>
                        <a:pt x="377" y="1"/>
                      </a:moveTo>
                      <a:cubicBezTo>
                        <a:pt x="372" y="1"/>
                        <a:pt x="368" y="1"/>
                        <a:pt x="364" y="2"/>
                      </a:cubicBezTo>
                      <a:cubicBezTo>
                        <a:pt x="364" y="2"/>
                        <a:pt x="1" y="147"/>
                        <a:pt x="219" y="831"/>
                      </a:cubicBezTo>
                      <a:cubicBezTo>
                        <a:pt x="437" y="1500"/>
                        <a:pt x="1571" y="2823"/>
                        <a:pt x="1571" y="2823"/>
                      </a:cubicBezTo>
                      <a:lnTo>
                        <a:pt x="2517" y="1442"/>
                      </a:lnTo>
                      <a:cubicBezTo>
                        <a:pt x="2517" y="1442"/>
                        <a:pt x="1760" y="1136"/>
                        <a:pt x="1339" y="656"/>
                      </a:cubicBezTo>
                      <a:cubicBezTo>
                        <a:pt x="959" y="206"/>
                        <a:pt x="511" y="1"/>
                        <a:pt x="377" y="1"/>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34;p36">
                  <a:extLst>
                    <a:ext uri="{FF2B5EF4-FFF2-40B4-BE49-F238E27FC236}">
                      <a16:creationId xmlns:a16="http://schemas.microsoft.com/office/drawing/2014/main" id="{7E0BD949-41ED-57D8-0FF9-4B1188BF43E8}"/>
                    </a:ext>
                  </a:extLst>
                </p:cNvPr>
                <p:cNvSpPr/>
                <p:nvPr/>
              </p:nvSpPr>
              <p:spPr>
                <a:xfrm>
                  <a:off x="9367650" y="3268225"/>
                  <a:ext cx="99600" cy="52150"/>
                </a:xfrm>
                <a:custGeom>
                  <a:avLst/>
                  <a:gdLst/>
                  <a:ahLst/>
                  <a:cxnLst/>
                  <a:rect l="l" t="t" r="r" b="b"/>
                  <a:pathLst>
                    <a:path w="3984" h="2086" extrusionOk="0">
                      <a:moveTo>
                        <a:pt x="3983" y="1"/>
                      </a:moveTo>
                      <a:lnTo>
                        <a:pt x="3154" y="30"/>
                      </a:lnTo>
                      <a:lnTo>
                        <a:pt x="303" y="117"/>
                      </a:lnTo>
                      <a:lnTo>
                        <a:pt x="13" y="306"/>
                      </a:lnTo>
                      <a:cubicBezTo>
                        <a:pt x="13" y="306"/>
                        <a:pt x="0" y="2086"/>
                        <a:pt x="1382" y="2086"/>
                      </a:cubicBezTo>
                      <a:cubicBezTo>
                        <a:pt x="1509" y="2086"/>
                        <a:pt x="1649" y="2070"/>
                        <a:pt x="1801" y="2037"/>
                      </a:cubicBezTo>
                      <a:cubicBezTo>
                        <a:pt x="3619" y="1630"/>
                        <a:pt x="3983" y="1"/>
                        <a:pt x="3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5;p36">
                  <a:extLst>
                    <a:ext uri="{FF2B5EF4-FFF2-40B4-BE49-F238E27FC236}">
                      <a16:creationId xmlns:a16="http://schemas.microsoft.com/office/drawing/2014/main" id="{B1B95D46-87EC-8D46-032A-AC348B5A5772}"/>
                    </a:ext>
                  </a:extLst>
                </p:cNvPr>
                <p:cNvSpPr/>
                <p:nvPr/>
              </p:nvSpPr>
              <p:spPr>
                <a:xfrm>
                  <a:off x="9376325" y="3165700"/>
                  <a:ext cx="73450" cy="136450"/>
                </a:xfrm>
                <a:custGeom>
                  <a:avLst/>
                  <a:gdLst/>
                  <a:ahLst/>
                  <a:cxnLst/>
                  <a:rect l="l" t="t" r="r" b="b"/>
                  <a:pathLst>
                    <a:path w="2938" h="5458" extrusionOk="0">
                      <a:moveTo>
                        <a:pt x="2938" y="1"/>
                      </a:moveTo>
                      <a:lnTo>
                        <a:pt x="451" y="2255"/>
                      </a:lnTo>
                      <a:lnTo>
                        <a:pt x="160" y="4218"/>
                      </a:lnTo>
                      <a:cubicBezTo>
                        <a:pt x="160" y="4218"/>
                        <a:pt x="0" y="5425"/>
                        <a:pt x="800" y="5455"/>
                      </a:cubicBezTo>
                      <a:cubicBezTo>
                        <a:pt x="836" y="5457"/>
                        <a:pt x="873" y="5458"/>
                        <a:pt x="908" y="5458"/>
                      </a:cubicBezTo>
                      <a:cubicBezTo>
                        <a:pt x="1659" y="5458"/>
                        <a:pt x="2283" y="5022"/>
                        <a:pt x="2880" y="4189"/>
                      </a:cubicBezTo>
                      <a:lnTo>
                        <a:pt x="2938" y="1"/>
                      </a:ln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6;p36">
                  <a:extLst>
                    <a:ext uri="{FF2B5EF4-FFF2-40B4-BE49-F238E27FC236}">
                      <a16:creationId xmlns:a16="http://schemas.microsoft.com/office/drawing/2014/main" id="{F11D2D34-4CF4-97B6-AE3B-EC1A72EB1858}"/>
                    </a:ext>
                  </a:extLst>
                </p:cNvPr>
                <p:cNvSpPr/>
                <p:nvPr/>
              </p:nvSpPr>
              <p:spPr>
                <a:xfrm>
                  <a:off x="9321050" y="3054450"/>
                  <a:ext cx="137825" cy="183650"/>
                </a:xfrm>
                <a:custGeom>
                  <a:avLst/>
                  <a:gdLst/>
                  <a:ahLst/>
                  <a:cxnLst/>
                  <a:rect l="l" t="t" r="r" b="b"/>
                  <a:pathLst>
                    <a:path w="5513" h="7346" extrusionOk="0">
                      <a:moveTo>
                        <a:pt x="2429" y="0"/>
                      </a:moveTo>
                      <a:lnTo>
                        <a:pt x="684" y="2327"/>
                      </a:lnTo>
                      <a:cubicBezTo>
                        <a:pt x="684" y="2327"/>
                        <a:pt x="0" y="5105"/>
                        <a:pt x="786" y="6181"/>
                      </a:cubicBezTo>
                      <a:cubicBezTo>
                        <a:pt x="1381" y="6997"/>
                        <a:pt x="1960" y="7345"/>
                        <a:pt x="2605" y="7345"/>
                      </a:cubicBezTo>
                      <a:cubicBezTo>
                        <a:pt x="2810" y="7345"/>
                        <a:pt x="3022" y="7310"/>
                        <a:pt x="3244" y="7243"/>
                      </a:cubicBezTo>
                      <a:cubicBezTo>
                        <a:pt x="4145" y="6938"/>
                        <a:pt x="5149" y="5585"/>
                        <a:pt x="5338" y="4523"/>
                      </a:cubicBezTo>
                      <a:cubicBezTo>
                        <a:pt x="5513" y="3462"/>
                        <a:pt x="5367" y="2196"/>
                        <a:pt x="5367" y="2196"/>
                      </a:cubicBezTo>
                      <a:lnTo>
                        <a:pt x="2429" y="0"/>
                      </a:ln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7;p36">
                  <a:extLst>
                    <a:ext uri="{FF2B5EF4-FFF2-40B4-BE49-F238E27FC236}">
                      <a16:creationId xmlns:a16="http://schemas.microsoft.com/office/drawing/2014/main" id="{8A97EE06-D358-19BC-925E-E6B2F5BE4A8C}"/>
                    </a:ext>
                  </a:extLst>
                </p:cNvPr>
                <p:cNvSpPr/>
                <p:nvPr/>
              </p:nvSpPr>
              <p:spPr>
                <a:xfrm>
                  <a:off x="9323950" y="3043850"/>
                  <a:ext cx="151050" cy="95700"/>
                </a:xfrm>
                <a:custGeom>
                  <a:avLst/>
                  <a:gdLst/>
                  <a:ahLst/>
                  <a:cxnLst/>
                  <a:rect l="l" t="t" r="r" b="b"/>
                  <a:pathLst>
                    <a:path w="6042" h="3828" extrusionOk="0">
                      <a:moveTo>
                        <a:pt x="2403" y="1"/>
                      </a:moveTo>
                      <a:cubicBezTo>
                        <a:pt x="1763" y="1"/>
                        <a:pt x="1351" y="342"/>
                        <a:pt x="946" y="860"/>
                      </a:cubicBezTo>
                      <a:cubicBezTo>
                        <a:pt x="393" y="1588"/>
                        <a:pt x="1" y="3478"/>
                        <a:pt x="1" y="3478"/>
                      </a:cubicBezTo>
                      <a:cubicBezTo>
                        <a:pt x="1" y="3478"/>
                        <a:pt x="801" y="3406"/>
                        <a:pt x="1528" y="2838"/>
                      </a:cubicBezTo>
                      <a:cubicBezTo>
                        <a:pt x="2219" y="2327"/>
                        <a:pt x="2135" y="1067"/>
                        <a:pt x="2125" y="943"/>
                      </a:cubicBezTo>
                      <a:lnTo>
                        <a:pt x="2125" y="943"/>
                      </a:lnTo>
                      <a:cubicBezTo>
                        <a:pt x="2331" y="3319"/>
                        <a:pt x="3477" y="3537"/>
                        <a:pt x="3491" y="3537"/>
                      </a:cubicBezTo>
                      <a:lnTo>
                        <a:pt x="2924" y="2315"/>
                      </a:lnTo>
                      <a:lnTo>
                        <a:pt x="2924" y="2315"/>
                      </a:lnTo>
                      <a:cubicBezTo>
                        <a:pt x="2924" y="2315"/>
                        <a:pt x="3332" y="3100"/>
                        <a:pt x="3884" y="3464"/>
                      </a:cubicBezTo>
                      <a:cubicBezTo>
                        <a:pt x="4437" y="3827"/>
                        <a:pt x="5760" y="3711"/>
                        <a:pt x="5775" y="3769"/>
                      </a:cubicBezTo>
                      <a:cubicBezTo>
                        <a:pt x="5776" y="3771"/>
                        <a:pt x="5777" y="3772"/>
                        <a:pt x="5778" y="3772"/>
                      </a:cubicBezTo>
                      <a:cubicBezTo>
                        <a:pt x="5820" y="3772"/>
                        <a:pt x="6041" y="2999"/>
                        <a:pt x="5760" y="2213"/>
                      </a:cubicBezTo>
                      <a:cubicBezTo>
                        <a:pt x="5469" y="1384"/>
                        <a:pt x="4524" y="584"/>
                        <a:pt x="3302" y="177"/>
                      </a:cubicBezTo>
                      <a:cubicBezTo>
                        <a:pt x="2956" y="56"/>
                        <a:pt x="2661" y="1"/>
                        <a:pt x="240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8;p36">
                  <a:extLst>
                    <a:ext uri="{FF2B5EF4-FFF2-40B4-BE49-F238E27FC236}">
                      <a16:creationId xmlns:a16="http://schemas.microsoft.com/office/drawing/2014/main" id="{FEA79E7E-5DAC-82ED-5A73-8A81A6480260}"/>
                    </a:ext>
                  </a:extLst>
                </p:cNvPr>
                <p:cNvSpPr/>
                <p:nvPr/>
              </p:nvSpPr>
              <p:spPr>
                <a:xfrm>
                  <a:off x="9422850" y="3135200"/>
                  <a:ext cx="58925" cy="53750"/>
                </a:xfrm>
                <a:custGeom>
                  <a:avLst/>
                  <a:gdLst/>
                  <a:ahLst/>
                  <a:cxnLst/>
                  <a:rect l="l" t="t" r="r" b="b"/>
                  <a:pathLst>
                    <a:path w="2357" h="2150" extrusionOk="0">
                      <a:moveTo>
                        <a:pt x="1186" y="1"/>
                      </a:moveTo>
                      <a:cubicBezTo>
                        <a:pt x="703" y="1"/>
                        <a:pt x="256" y="328"/>
                        <a:pt x="132" y="828"/>
                      </a:cubicBezTo>
                      <a:cubicBezTo>
                        <a:pt x="1" y="1410"/>
                        <a:pt x="364" y="1977"/>
                        <a:pt x="932" y="2122"/>
                      </a:cubicBezTo>
                      <a:cubicBezTo>
                        <a:pt x="1014" y="2141"/>
                        <a:pt x="1096" y="2150"/>
                        <a:pt x="1177" y="2150"/>
                      </a:cubicBezTo>
                      <a:cubicBezTo>
                        <a:pt x="1669" y="2150"/>
                        <a:pt x="2114" y="1822"/>
                        <a:pt x="2226" y="1322"/>
                      </a:cubicBezTo>
                      <a:cubicBezTo>
                        <a:pt x="2357" y="741"/>
                        <a:pt x="2008" y="173"/>
                        <a:pt x="1426" y="28"/>
                      </a:cubicBezTo>
                      <a:cubicBezTo>
                        <a:pt x="1346" y="9"/>
                        <a:pt x="1265" y="1"/>
                        <a:pt x="1186" y="1"/>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9;p36">
                  <a:extLst>
                    <a:ext uri="{FF2B5EF4-FFF2-40B4-BE49-F238E27FC236}">
                      <a16:creationId xmlns:a16="http://schemas.microsoft.com/office/drawing/2014/main" id="{9D9C3009-1A71-75EF-3482-0BEC081F6285}"/>
                    </a:ext>
                  </a:extLst>
                </p:cNvPr>
                <p:cNvSpPr/>
                <p:nvPr/>
              </p:nvSpPr>
              <p:spPr>
                <a:xfrm>
                  <a:off x="9320675" y="3141700"/>
                  <a:ext cx="45125" cy="44750"/>
                </a:xfrm>
                <a:custGeom>
                  <a:avLst/>
                  <a:gdLst/>
                  <a:ahLst/>
                  <a:cxnLst/>
                  <a:rect l="l" t="t" r="r" b="b"/>
                  <a:pathLst>
                    <a:path w="1805" h="1790" extrusionOk="0">
                      <a:moveTo>
                        <a:pt x="888" y="88"/>
                      </a:moveTo>
                      <a:cubicBezTo>
                        <a:pt x="1353" y="88"/>
                        <a:pt x="1688" y="452"/>
                        <a:pt x="1688" y="888"/>
                      </a:cubicBezTo>
                      <a:cubicBezTo>
                        <a:pt x="1688" y="1324"/>
                        <a:pt x="1324" y="1688"/>
                        <a:pt x="888" y="1688"/>
                      </a:cubicBezTo>
                      <a:cubicBezTo>
                        <a:pt x="452" y="1688"/>
                        <a:pt x="88" y="1324"/>
                        <a:pt x="88" y="888"/>
                      </a:cubicBezTo>
                      <a:cubicBezTo>
                        <a:pt x="88" y="452"/>
                        <a:pt x="452" y="88"/>
                        <a:pt x="888" y="88"/>
                      </a:cubicBezTo>
                      <a:close/>
                      <a:moveTo>
                        <a:pt x="888" y="1"/>
                      </a:moveTo>
                      <a:cubicBezTo>
                        <a:pt x="408" y="1"/>
                        <a:pt x="1" y="408"/>
                        <a:pt x="1" y="888"/>
                      </a:cubicBezTo>
                      <a:cubicBezTo>
                        <a:pt x="1" y="1382"/>
                        <a:pt x="408" y="1790"/>
                        <a:pt x="888" y="1790"/>
                      </a:cubicBezTo>
                      <a:cubicBezTo>
                        <a:pt x="1383" y="1790"/>
                        <a:pt x="1804" y="1382"/>
                        <a:pt x="1790" y="888"/>
                      </a:cubicBezTo>
                      <a:cubicBezTo>
                        <a:pt x="1790" y="408"/>
                        <a:pt x="1383"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40;p36">
                  <a:extLst>
                    <a:ext uri="{FF2B5EF4-FFF2-40B4-BE49-F238E27FC236}">
                      <a16:creationId xmlns:a16="http://schemas.microsoft.com/office/drawing/2014/main" id="{504CB628-ADFE-0615-5F15-8A9739C1B03F}"/>
                    </a:ext>
                  </a:extLst>
                </p:cNvPr>
                <p:cNvSpPr/>
                <p:nvPr/>
              </p:nvSpPr>
              <p:spPr>
                <a:xfrm>
                  <a:off x="9364325" y="3161350"/>
                  <a:ext cx="8750" cy="2925"/>
                </a:xfrm>
                <a:custGeom>
                  <a:avLst/>
                  <a:gdLst/>
                  <a:ahLst/>
                  <a:cxnLst/>
                  <a:rect l="l" t="t" r="r" b="b"/>
                  <a:pathLst>
                    <a:path w="350" h="117" extrusionOk="0">
                      <a:moveTo>
                        <a:pt x="349" y="0"/>
                      </a:moveTo>
                      <a:lnTo>
                        <a:pt x="0" y="29"/>
                      </a:lnTo>
                      <a:lnTo>
                        <a:pt x="0" y="116"/>
                      </a:lnTo>
                      <a:lnTo>
                        <a:pt x="349" y="102"/>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41;p36">
                  <a:extLst>
                    <a:ext uri="{FF2B5EF4-FFF2-40B4-BE49-F238E27FC236}">
                      <a16:creationId xmlns:a16="http://schemas.microsoft.com/office/drawing/2014/main" id="{CA06879B-8D5F-DC77-BB5F-30936513D5F6}"/>
                    </a:ext>
                  </a:extLst>
                </p:cNvPr>
                <p:cNvSpPr/>
                <p:nvPr/>
              </p:nvSpPr>
              <p:spPr>
                <a:xfrm>
                  <a:off x="9371600" y="3132625"/>
                  <a:ext cx="52725" cy="52725"/>
                </a:xfrm>
                <a:custGeom>
                  <a:avLst/>
                  <a:gdLst/>
                  <a:ahLst/>
                  <a:cxnLst/>
                  <a:rect l="l" t="t" r="r" b="b"/>
                  <a:pathLst>
                    <a:path w="2109" h="2109" extrusionOk="0">
                      <a:moveTo>
                        <a:pt x="1062" y="116"/>
                      </a:moveTo>
                      <a:cubicBezTo>
                        <a:pt x="1585" y="116"/>
                        <a:pt x="2007" y="553"/>
                        <a:pt x="2007" y="1062"/>
                      </a:cubicBezTo>
                      <a:cubicBezTo>
                        <a:pt x="2007" y="1585"/>
                        <a:pt x="1585" y="1993"/>
                        <a:pt x="1062" y="1993"/>
                      </a:cubicBezTo>
                      <a:cubicBezTo>
                        <a:pt x="524" y="1993"/>
                        <a:pt x="102" y="1585"/>
                        <a:pt x="102" y="1062"/>
                      </a:cubicBezTo>
                      <a:cubicBezTo>
                        <a:pt x="102" y="524"/>
                        <a:pt x="524" y="116"/>
                        <a:pt x="1062" y="116"/>
                      </a:cubicBezTo>
                      <a:close/>
                      <a:moveTo>
                        <a:pt x="1062" y="0"/>
                      </a:moveTo>
                      <a:cubicBezTo>
                        <a:pt x="480" y="0"/>
                        <a:pt x="0" y="480"/>
                        <a:pt x="0" y="1062"/>
                      </a:cubicBezTo>
                      <a:cubicBezTo>
                        <a:pt x="0" y="1629"/>
                        <a:pt x="465" y="2109"/>
                        <a:pt x="1062" y="2109"/>
                      </a:cubicBezTo>
                      <a:cubicBezTo>
                        <a:pt x="1643" y="2109"/>
                        <a:pt x="2109" y="1644"/>
                        <a:pt x="2109" y="1062"/>
                      </a:cubicBezTo>
                      <a:cubicBezTo>
                        <a:pt x="2109" y="480"/>
                        <a:pt x="1629"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42;p36">
                  <a:extLst>
                    <a:ext uri="{FF2B5EF4-FFF2-40B4-BE49-F238E27FC236}">
                      <a16:creationId xmlns:a16="http://schemas.microsoft.com/office/drawing/2014/main" id="{1A8E6A1F-0FE0-676D-F785-8F8F1380DFCC}"/>
                    </a:ext>
                  </a:extLst>
                </p:cNvPr>
                <p:cNvSpPr/>
                <p:nvPr/>
              </p:nvSpPr>
              <p:spPr>
                <a:xfrm>
                  <a:off x="9338875" y="3156250"/>
                  <a:ext cx="12000" cy="12025"/>
                </a:xfrm>
                <a:custGeom>
                  <a:avLst/>
                  <a:gdLst/>
                  <a:ahLst/>
                  <a:cxnLst/>
                  <a:rect l="l" t="t" r="r" b="b"/>
                  <a:pathLst>
                    <a:path w="480" h="481" extrusionOk="0">
                      <a:moveTo>
                        <a:pt x="233" y="0"/>
                      </a:moveTo>
                      <a:cubicBezTo>
                        <a:pt x="116" y="0"/>
                        <a:pt x="0" y="117"/>
                        <a:pt x="0" y="233"/>
                      </a:cubicBezTo>
                      <a:cubicBezTo>
                        <a:pt x="0" y="364"/>
                        <a:pt x="116" y="480"/>
                        <a:pt x="233" y="480"/>
                      </a:cubicBezTo>
                      <a:cubicBezTo>
                        <a:pt x="364" y="480"/>
                        <a:pt x="480" y="364"/>
                        <a:pt x="480" y="233"/>
                      </a:cubicBezTo>
                      <a:cubicBezTo>
                        <a:pt x="480" y="117"/>
                        <a:pt x="364" y="15"/>
                        <a:pt x="233" y="0"/>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43;p36">
                  <a:extLst>
                    <a:ext uri="{FF2B5EF4-FFF2-40B4-BE49-F238E27FC236}">
                      <a16:creationId xmlns:a16="http://schemas.microsoft.com/office/drawing/2014/main" id="{683927EE-7397-D027-0FAC-D394EC357763}"/>
                    </a:ext>
                  </a:extLst>
                </p:cNvPr>
                <p:cNvSpPr/>
                <p:nvPr/>
              </p:nvSpPr>
              <p:spPr>
                <a:xfrm>
                  <a:off x="9389400" y="3154400"/>
                  <a:ext cx="10925" cy="10975"/>
                </a:xfrm>
                <a:custGeom>
                  <a:avLst/>
                  <a:gdLst/>
                  <a:ahLst/>
                  <a:cxnLst/>
                  <a:rect l="l" t="t" r="r" b="b"/>
                  <a:pathLst>
                    <a:path w="437" h="439" extrusionOk="0">
                      <a:moveTo>
                        <a:pt x="239" y="0"/>
                      </a:moveTo>
                      <a:cubicBezTo>
                        <a:pt x="232" y="0"/>
                        <a:pt x="225" y="1"/>
                        <a:pt x="219" y="2"/>
                      </a:cubicBezTo>
                      <a:cubicBezTo>
                        <a:pt x="102" y="2"/>
                        <a:pt x="1" y="89"/>
                        <a:pt x="1" y="220"/>
                      </a:cubicBezTo>
                      <a:cubicBezTo>
                        <a:pt x="1" y="336"/>
                        <a:pt x="88" y="438"/>
                        <a:pt x="219" y="438"/>
                      </a:cubicBezTo>
                      <a:cubicBezTo>
                        <a:pt x="321" y="438"/>
                        <a:pt x="437" y="351"/>
                        <a:pt x="437" y="220"/>
                      </a:cubicBezTo>
                      <a:cubicBezTo>
                        <a:pt x="437" y="97"/>
                        <a:pt x="335" y="0"/>
                        <a:pt x="239" y="0"/>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44;p36">
                  <a:extLst>
                    <a:ext uri="{FF2B5EF4-FFF2-40B4-BE49-F238E27FC236}">
                      <a16:creationId xmlns:a16="http://schemas.microsoft.com/office/drawing/2014/main" id="{0ECDFB2E-35FC-A931-C102-DAC0EB053645}"/>
                    </a:ext>
                  </a:extLst>
                </p:cNvPr>
                <p:cNvSpPr/>
                <p:nvPr/>
              </p:nvSpPr>
              <p:spPr>
                <a:xfrm>
                  <a:off x="9369400" y="3198425"/>
                  <a:ext cx="20025" cy="14300"/>
                </a:xfrm>
                <a:custGeom>
                  <a:avLst/>
                  <a:gdLst/>
                  <a:ahLst/>
                  <a:cxnLst/>
                  <a:rect l="l" t="t" r="r" b="b"/>
                  <a:pathLst>
                    <a:path w="801" h="572" extrusionOk="0">
                      <a:moveTo>
                        <a:pt x="655" y="1"/>
                      </a:moveTo>
                      <a:lnTo>
                        <a:pt x="1" y="204"/>
                      </a:lnTo>
                      <a:cubicBezTo>
                        <a:pt x="1" y="204"/>
                        <a:pt x="245" y="571"/>
                        <a:pt x="453" y="571"/>
                      </a:cubicBezTo>
                      <a:cubicBezTo>
                        <a:pt x="493" y="571"/>
                        <a:pt x="532" y="557"/>
                        <a:pt x="568" y="524"/>
                      </a:cubicBezTo>
                      <a:cubicBezTo>
                        <a:pt x="801" y="350"/>
                        <a:pt x="655" y="1"/>
                        <a:pt x="655" y="1"/>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45;p36">
                  <a:extLst>
                    <a:ext uri="{FF2B5EF4-FFF2-40B4-BE49-F238E27FC236}">
                      <a16:creationId xmlns:a16="http://schemas.microsoft.com/office/drawing/2014/main" id="{B4633DB0-3418-6947-E683-4273D8CDB1AB}"/>
                    </a:ext>
                  </a:extLst>
                </p:cNvPr>
                <p:cNvSpPr/>
                <p:nvPr/>
              </p:nvSpPr>
              <p:spPr>
                <a:xfrm>
                  <a:off x="9347600" y="3394775"/>
                  <a:ext cx="232725" cy="195500"/>
                </a:xfrm>
                <a:custGeom>
                  <a:avLst/>
                  <a:gdLst/>
                  <a:ahLst/>
                  <a:cxnLst/>
                  <a:rect l="l" t="t" r="r" b="b"/>
                  <a:pathLst>
                    <a:path w="9309" h="7820" extrusionOk="0">
                      <a:moveTo>
                        <a:pt x="0" y="0"/>
                      </a:moveTo>
                      <a:cubicBezTo>
                        <a:pt x="0" y="1"/>
                        <a:pt x="1338" y="5193"/>
                        <a:pt x="3113" y="6821"/>
                      </a:cubicBezTo>
                      <a:cubicBezTo>
                        <a:pt x="3981" y="7618"/>
                        <a:pt x="5500" y="7820"/>
                        <a:pt x="6817" y="7820"/>
                      </a:cubicBezTo>
                      <a:cubicBezTo>
                        <a:pt x="8170" y="7820"/>
                        <a:pt x="9308" y="7607"/>
                        <a:pt x="9308" y="7607"/>
                      </a:cubicBezTo>
                      <a:lnTo>
                        <a:pt x="8974" y="4698"/>
                      </a:lnTo>
                      <a:cubicBezTo>
                        <a:pt x="8974" y="4698"/>
                        <a:pt x="8174" y="7010"/>
                        <a:pt x="5367" y="7098"/>
                      </a:cubicBezTo>
                      <a:cubicBezTo>
                        <a:pt x="5350" y="7098"/>
                        <a:pt x="5333" y="7099"/>
                        <a:pt x="5316" y="7099"/>
                      </a:cubicBezTo>
                      <a:cubicBezTo>
                        <a:pt x="2515" y="7099"/>
                        <a:pt x="1" y="2"/>
                        <a:pt x="0"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6;p36">
                  <a:extLst>
                    <a:ext uri="{FF2B5EF4-FFF2-40B4-BE49-F238E27FC236}">
                      <a16:creationId xmlns:a16="http://schemas.microsoft.com/office/drawing/2014/main" id="{5372BCBC-A213-D9BB-6FBD-7031113D535B}"/>
                    </a:ext>
                  </a:extLst>
                </p:cNvPr>
                <p:cNvSpPr/>
                <p:nvPr/>
              </p:nvSpPr>
              <p:spPr>
                <a:xfrm>
                  <a:off x="9283950" y="3396225"/>
                  <a:ext cx="39675" cy="121475"/>
                </a:xfrm>
                <a:custGeom>
                  <a:avLst/>
                  <a:gdLst/>
                  <a:ahLst/>
                  <a:cxnLst/>
                  <a:rect l="l" t="t" r="r" b="b"/>
                  <a:pathLst>
                    <a:path w="1587" h="4859" extrusionOk="0">
                      <a:moveTo>
                        <a:pt x="932" y="0"/>
                      </a:moveTo>
                      <a:cubicBezTo>
                        <a:pt x="932" y="1"/>
                        <a:pt x="1063" y="2517"/>
                        <a:pt x="786" y="3142"/>
                      </a:cubicBezTo>
                      <a:cubicBezTo>
                        <a:pt x="510" y="3796"/>
                        <a:pt x="1" y="4858"/>
                        <a:pt x="1" y="4858"/>
                      </a:cubicBezTo>
                      <a:cubicBezTo>
                        <a:pt x="1" y="4858"/>
                        <a:pt x="1339" y="4087"/>
                        <a:pt x="1586" y="3287"/>
                      </a:cubicBezTo>
                      <a:lnTo>
                        <a:pt x="93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7;p36">
                  <a:extLst>
                    <a:ext uri="{FF2B5EF4-FFF2-40B4-BE49-F238E27FC236}">
                      <a16:creationId xmlns:a16="http://schemas.microsoft.com/office/drawing/2014/main" id="{B905B5A0-42E0-CFD3-E8D0-A19187B75614}"/>
                    </a:ext>
                  </a:extLst>
                </p:cNvPr>
                <p:cNvSpPr/>
                <p:nvPr/>
              </p:nvSpPr>
              <p:spPr>
                <a:xfrm>
                  <a:off x="9380675" y="3203875"/>
                  <a:ext cx="58575" cy="66950"/>
                </a:xfrm>
                <a:custGeom>
                  <a:avLst/>
                  <a:gdLst/>
                  <a:ahLst/>
                  <a:cxnLst/>
                  <a:rect l="l" t="t" r="r" b="b"/>
                  <a:pathLst>
                    <a:path w="2343" h="2678" extrusionOk="0">
                      <a:moveTo>
                        <a:pt x="2342" y="1"/>
                      </a:moveTo>
                      <a:lnTo>
                        <a:pt x="2342" y="1"/>
                      </a:lnTo>
                      <a:cubicBezTo>
                        <a:pt x="1746" y="1295"/>
                        <a:pt x="161" y="1353"/>
                        <a:pt x="161" y="1353"/>
                      </a:cubicBezTo>
                      <a:lnTo>
                        <a:pt x="1" y="2677"/>
                      </a:lnTo>
                      <a:cubicBezTo>
                        <a:pt x="18" y="2677"/>
                        <a:pt x="34" y="2677"/>
                        <a:pt x="51" y="2677"/>
                      </a:cubicBezTo>
                      <a:cubicBezTo>
                        <a:pt x="2127" y="2677"/>
                        <a:pt x="2342" y="1"/>
                        <a:pt x="2342"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8;p36">
                  <a:extLst>
                    <a:ext uri="{FF2B5EF4-FFF2-40B4-BE49-F238E27FC236}">
                      <a16:creationId xmlns:a16="http://schemas.microsoft.com/office/drawing/2014/main" id="{CE3633C0-CE1E-39CF-FD9B-AD64CB1AFF59}"/>
                    </a:ext>
                  </a:extLst>
                </p:cNvPr>
                <p:cNvSpPr/>
                <p:nvPr/>
              </p:nvSpPr>
              <p:spPr>
                <a:xfrm>
                  <a:off x="9446500" y="3151750"/>
                  <a:ext cx="23650" cy="17700"/>
                </a:xfrm>
                <a:custGeom>
                  <a:avLst/>
                  <a:gdLst/>
                  <a:ahLst/>
                  <a:cxnLst/>
                  <a:rect l="l" t="t" r="r" b="b"/>
                  <a:pathLst>
                    <a:path w="946" h="708" extrusionOk="0">
                      <a:moveTo>
                        <a:pt x="493" y="0"/>
                      </a:moveTo>
                      <a:cubicBezTo>
                        <a:pt x="234" y="0"/>
                        <a:pt x="0" y="559"/>
                        <a:pt x="0" y="559"/>
                      </a:cubicBezTo>
                      <a:cubicBezTo>
                        <a:pt x="35" y="666"/>
                        <a:pt x="77" y="708"/>
                        <a:pt x="123" y="708"/>
                      </a:cubicBezTo>
                      <a:cubicBezTo>
                        <a:pt x="232" y="708"/>
                        <a:pt x="363" y="474"/>
                        <a:pt x="465" y="340"/>
                      </a:cubicBezTo>
                      <a:cubicBezTo>
                        <a:pt x="506" y="292"/>
                        <a:pt x="537" y="275"/>
                        <a:pt x="564" y="275"/>
                      </a:cubicBezTo>
                      <a:cubicBezTo>
                        <a:pt x="629" y="275"/>
                        <a:pt x="665" y="381"/>
                        <a:pt x="740" y="381"/>
                      </a:cubicBezTo>
                      <a:cubicBezTo>
                        <a:pt x="754" y="381"/>
                        <a:pt x="769" y="378"/>
                        <a:pt x="785" y="369"/>
                      </a:cubicBezTo>
                      <a:cubicBezTo>
                        <a:pt x="945" y="268"/>
                        <a:pt x="785" y="50"/>
                        <a:pt x="538" y="6"/>
                      </a:cubicBezTo>
                      <a:cubicBezTo>
                        <a:pt x="523" y="2"/>
                        <a:pt x="508" y="0"/>
                        <a:pt x="493" y="0"/>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9;p36">
                  <a:extLst>
                    <a:ext uri="{FF2B5EF4-FFF2-40B4-BE49-F238E27FC236}">
                      <a16:creationId xmlns:a16="http://schemas.microsoft.com/office/drawing/2014/main" id="{C90A6B00-F081-AE2A-7E76-4C57E7D6760D}"/>
                    </a:ext>
                  </a:extLst>
                </p:cNvPr>
                <p:cNvSpPr/>
                <p:nvPr/>
              </p:nvSpPr>
              <p:spPr>
                <a:xfrm>
                  <a:off x="9055625" y="3358050"/>
                  <a:ext cx="23650" cy="40025"/>
                </a:xfrm>
                <a:custGeom>
                  <a:avLst/>
                  <a:gdLst/>
                  <a:ahLst/>
                  <a:cxnLst/>
                  <a:rect l="l" t="t" r="r" b="b"/>
                  <a:pathLst>
                    <a:path w="946" h="1601" extrusionOk="0">
                      <a:moveTo>
                        <a:pt x="437" y="0"/>
                      </a:moveTo>
                      <a:lnTo>
                        <a:pt x="0" y="1600"/>
                      </a:lnTo>
                      <a:lnTo>
                        <a:pt x="946" y="219"/>
                      </a:lnTo>
                      <a:lnTo>
                        <a:pt x="437" y="0"/>
                      </a:ln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50;p36">
                  <a:extLst>
                    <a:ext uri="{FF2B5EF4-FFF2-40B4-BE49-F238E27FC236}">
                      <a16:creationId xmlns:a16="http://schemas.microsoft.com/office/drawing/2014/main" id="{3D362C32-05B5-1F99-37B6-4D581E715A35}"/>
                    </a:ext>
                  </a:extLst>
                </p:cNvPr>
                <p:cNvSpPr/>
                <p:nvPr/>
              </p:nvSpPr>
              <p:spPr>
                <a:xfrm>
                  <a:off x="9335600" y="3339875"/>
                  <a:ext cx="37825" cy="23275"/>
                </a:xfrm>
                <a:custGeom>
                  <a:avLst/>
                  <a:gdLst/>
                  <a:ahLst/>
                  <a:cxnLst/>
                  <a:rect l="l" t="t" r="r" b="b"/>
                  <a:pathLst>
                    <a:path w="1513" h="931" extrusionOk="0">
                      <a:moveTo>
                        <a:pt x="0" y="0"/>
                      </a:moveTo>
                      <a:lnTo>
                        <a:pt x="204" y="931"/>
                      </a:lnTo>
                      <a:lnTo>
                        <a:pt x="1513" y="306"/>
                      </a:lnTo>
                      <a:lnTo>
                        <a:pt x="0" y="0"/>
                      </a:ln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1;p36">
                  <a:extLst>
                    <a:ext uri="{FF2B5EF4-FFF2-40B4-BE49-F238E27FC236}">
                      <a16:creationId xmlns:a16="http://schemas.microsoft.com/office/drawing/2014/main" id="{CEFDE428-7743-A6D1-221F-475C0A1F333A}"/>
                    </a:ext>
                  </a:extLst>
                </p:cNvPr>
                <p:cNvSpPr/>
                <p:nvPr/>
              </p:nvSpPr>
              <p:spPr>
                <a:xfrm>
                  <a:off x="9491200" y="3310425"/>
                  <a:ext cx="71675" cy="171275"/>
                </a:xfrm>
                <a:custGeom>
                  <a:avLst/>
                  <a:gdLst/>
                  <a:ahLst/>
                  <a:cxnLst/>
                  <a:rect l="l" t="t" r="r" b="b"/>
                  <a:pathLst>
                    <a:path w="2867" h="6851" extrusionOk="0">
                      <a:moveTo>
                        <a:pt x="2866" y="0"/>
                      </a:moveTo>
                      <a:lnTo>
                        <a:pt x="2866" y="0"/>
                      </a:lnTo>
                      <a:cubicBezTo>
                        <a:pt x="2866" y="0"/>
                        <a:pt x="1266" y="1484"/>
                        <a:pt x="801" y="3112"/>
                      </a:cubicBezTo>
                      <a:cubicBezTo>
                        <a:pt x="321" y="4727"/>
                        <a:pt x="1" y="5469"/>
                        <a:pt x="1" y="5469"/>
                      </a:cubicBezTo>
                      <a:lnTo>
                        <a:pt x="1034" y="6850"/>
                      </a:lnTo>
                      <a:lnTo>
                        <a:pt x="452" y="5381"/>
                      </a:lnTo>
                      <a:cubicBezTo>
                        <a:pt x="452" y="5381"/>
                        <a:pt x="1775" y="1745"/>
                        <a:pt x="2197" y="1178"/>
                      </a:cubicBezTo>
                      <a:cubicBezTo>
                        <a:pt x="2619" y="611"/>
                        <a:pt x="2866" y="0"/>
                        <a:pt x="286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2;p36">
                  <a:extLst>
                    <a:ext uri="{FF2B5EF4-FFF2-40B4-BE49-F238E27FC236}">
                      <a16:creationId xmlns:a16="http://schemas.microsoft.com/office/drawing/2014/main" id="{5A675BFD-CC62-0D58-7884-D167C1149D4C}"/>
                    </a:ext>
                  </a:extLst>
                </p:cNvPr>
                <p:cNvSpPr/>
                <p:nvPr/>
              </p:nvSpPr>
              <p:spPr>
                <a:xfrm>
                  <a:off x="9766100" y="3161350"/>
                  <a:ext cx="15300" cy="109825"/>
                </a:xfrm>
                <a:custGeom>
                  <a:avLst/>
                  <a:gdLst/>
                  <a:ahLst/>
                  <a:cxnLst/>
                  <a:rect l="l" t="t" r="r" b="b"/>
                  <a:pathLst>
                    <a:path w="612" h="4393" extrusionOk="0">
                      <a:moveTo>
                        <a:pt x="0" y="0"/>
                      </a:moveTo>
                      <a:lnTo>
                        <a:pt x="0" y="4392"/>
                      </a:lnTo>
                      <a:lnTo>
                        <a:pt x="611" y="4392"/>
                      </a:lnTo>
                      <a:lnTo>
                        <a:pt x="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53;p36">
                  <a:extLst>
                    <a:ext uri="{FF2B5EF4-FFF2-40B4-BE49-F238E27FC236}">
                      <a16:creationId xmlns:a16="http://schemas.microsoft.com/office/drawing/2014/main" id="{3469E206-4417-A0F9-7EE4-C24A51AFCABE}"/>
                    </a:ext>
                  </a:extLst>
                </p:cNvPr>
                <p:cNvSpPr/>
                <p:nvPr/>
              </p:nvSpPr>
              <p:spPr>
                <a:xfrm>
                  <a:off x="9764650" y="3017725"/>
                  <a:ext cx="15650" cy="109825"/>
                </a:xfrm>
                <a:custGeom>
                  <a:avLst/>
                  <a:gdLst/>
                  <a:ahLst/>
                  <a:cxnLst/>
                  <a:rect l="l" t="t" r="r" b="b"/>
                  <a:pathLst>
                    <a:path w="626" h="4393" extrusionOk="0">
                      <a:moveTo>
                        <a:pt x="0" y="0"/>
                      </a:moveTo>
                      <a:lnTo>
                        <a:pt x="0" y="4392"/>
                      </a:lnTo>
                      <a:lnTo>
                        <a:pt x="625" y="4392"/>
                      </a:lnTo>
                      <a:lnTo>
                        <a:pt x="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54;p36">
                  <a:extLst>
                    <a:ext uri="{FF2B5EF4-FFF2-40B4-BE49-F238E27FC236}">
                      <a16:creationId xmlns:a16="http://schemas.microsoft.com/office/drawing/2014/main" id="{6E1B8F22-8635-D805-BC8F-54DA2D3E32D2}"/>
                    </a:ext>
                  </a:extLst>
                </p:cNvPr>
                <p:cNvSpPr/>
                <p:nvPr/>
              </p:nvSpPr>
              <p:spPr>
                <a:xfrm>
                  <a:off x="9134150" y="2947175"/>
                  <a:ext cx="15675" cy="110200"/>
                </a:xfrm>
                <a:custGeom>
                  <a:avLst/>
                  <a:gdLst/>
                  <a:ahLst/>
                  <a:cxnLst/>
                  <a:rect l="l" t="t" r="r" b="b"/>
                  <a:pathLst>
                    <a:path w="627" h="4408" extrusionOk="0">
                      <a:moveTo>
                        <a:pt x="1" y="1"/>
                      </a:moveTo>
                      <a:lnTo>
                        <a:pt x="1" y="4407"/>
                      </a:lnTo>
                      <a:lnTo>
                        <a:pt x="626" y="4407"/>
                      </a:lnTo>
                      <a:lnTo>
                        <a:pt x="6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55;p36">
                  <a:extLst>
                    <a:ext uri="{FF2B5EF4-FFF2-40B4-BE49-F238E27FC236}">
                      <a16:creationId xmlns:a16="http://schemas.microsoft.com/office/drawing/2014/main" id="{E0113126-718F-8A9E-4733-0A7FE6BD9369}"/>
                    </a:ext>
                  </a:extLst>
                </p:cNvPr>
                <p:cNvSpPr/>
                <p:nvPr/>
              </p:nvSpPr>
              <p:spPr>
                <a:xfrm>
                  <a:off x="8995625" y="3249275"/>
                  <a:ext cx="74200" cy="119500"/>
                </a:xfrm>
                <a:custGeom>
                  <a:avLst/>
                  <a:gdLst/>
                  <a:ahLst/>
                  <a:cxnLst/>
                  <a:rect l="l" t="t" r="r" b="b"/>
                  <a:pathLst>
                    <a:path w="2968" h="4780" extrusionOk="0">
                      <a:moveTo>
                        <a:pt x="1848" y="1"/>
                      </a:moveTo>
                      <a:cubicBezTo>
                        <a:pt x="1838" y="1"/>
                        <a:pt x="1828" y="1"/>
                        <a:pt x="1819" y="3"/>
                      </a:cubicBezTo>
                      <a:lnTo>
                        <a:pt x="190" y="264"/>
                      </a:lnTo>
                      <a:cubicBezTo>
                        <a:pt x="73" y="279"/>
                        <a:pt x="1" y="410"/>
                        <a:pt x="15" y="541"/>
                      </a:cubicBezTo>
                      <a:lnTo>
                        <a:pt x="946" y="4628"/>
                      </a:lnTo>
                      <a:cubicBezTo>
                        <a:pt x="958" y="4714"/>
                        <a:pt x="1065" y="4780"/>
                        <a:pt x="1168" y="4780"/>
                      </a:cubicBezTo>
                      <a:cubicBezTo>
                        <a:pt x="1186" y="4780"/>
                        <a:pt x="1205" y="4778"/>
                        <a:pt x="1222" y="4773"/>
                      </a:cubicBezTo>
                      <a:lnTo>
                        <a:pt x="2822" y="4206"/>
                      </a:lnTo>
                      <a:cubicBezTo>
                        <a:pt x="2909" y="4191"/>
                        <a:pt x="2968" y="4075"/>
                        <a:pt x="2953" y="3973"/>
                      </a:cubicBezTo>
                      <a:lnTo>
                        <a:pt x="2051" y="177"/>
                      </a:lnTo>
                      <a:cubicBezTo>
                        <a:pt x="2038" y="71"/>
                        <a:pt x="1952" y="1"/>
                        <a:pt x="184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56;p36">
                  <a:extLst>
                    <a:ext uri="{FF2B5EF4-FFF2-40B4-BE49-F238E27FC236}">
                      <a16:creationId xmlns:a16="http://schemas.microsoft.com/office/drawing/2014/main" id="{BD4C9257-7C02-7887-006D-D68A43400658}"/>
                    </a:ext>
                  </a:extLst>
                </p:cNvPr>
                <p:cNvSpPr/>
                <p:nvPr/>
              </p:nvSpPr>
              <p:spPr>
                <a:xfrm>
                  <a:off x="9003625" y="3256250"/>
                  <a:ext cx="58575" cy="92375"/>
                </a:xfrm>
                <a:custGeom>
                  <a:avLst/>
                  <a:gdLst/>
                  <a:ahLst/>
                  <a:cxnLst/>
                  <a:rect l="l" t="t" r="r" b="b"/>
                  <a:pathLst>
                    <a:path w="2343" h="3695" extrusionOk="0">
                      <a:moveTo>
                        <a:pt x="1557" y="0"/>
                      </a:moveTo>
                      <a:lnTo>
                        <a:pt x="0" y="335"/>
                      </a:lnTo>
                      <a:lnTo>
                        <a:pt x="771" y="3694"/>
                      </a:lnTo>
                      <a:lnTo>
                        <a:pt x="2342" y="3171"/>
                      </a:lnTo>
                      <a:lnTo>
                        <a:pt x="1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7;p36">
                  <a:extLst>
                    <a:ext uri="{FF2B5EF4-FFF2-40B4-BE49-F238E27FC236}">
                      <a16:creationId xmlns:a16="http://schemas.microsoft.com/office/drawing/2014/main" id="{191D9499-7511-4A47-6CCE-333B2FCBDB86}"/>
                    </a:ext>
                  </a:extLst>
                </p:cNvPr>
                <p:cNvSpPr/>
                <p:nvPr/>
              </p:nvSpPr>
              <p:spPr>
                <a:xfrm>
                  <a:off x="9042525" y="3347150"/>
                  <a:ext cx="7300" cy="7275"/>
                </a:xfrm>
                <a:custGeom>
                  <a:avLst/>
                  <a:gdLst/>
                  <a:ahLst/>
                  <a:cxnLst/>
                  <a:rect l="l" t="t" r="r" b="b"/>
                  <a:pathLst>
                    <a:path w="292" h="291" extrusionOk="0">
                      <a:moveTo>
                        <a:pt x="146" y="0"/>
                      </a:moveTo>
                      <a:cubicBezTo>
                        <a:pt x="73" y="0"/>
                        <a:pt x="1" y="58"/>
                        <a:pt x="1" y="145"/>
                      </a:cubicBezTo>
                      <a:cubicBezTo>
                        <a:pt x="1" y="218"/>
                        <a:pt x="73" y="291"/>
                        <a:pt x="146" y="291"/>
                      </a:cubicBezTo>
                      <a:cubicBezTo>
                        <a:pt x="219" y="291"/>
                        <a:pt x="292" y="233"/>
                        <a:pt x="292" y="145"/>
                      </a:cubicBezTo>
                      <a:cubicBezTo>
                        <a:pt x="292" y="58"/>
                        <a:pt x="219" y="0"/>
                        <a:pt x="146"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8;p36">
                  <a:extLst>
                    <a:ext uri="{FF2B5EF4-FFF2-40B4-BE49-F238E27FC236}">
                      <a16:creationId xmlns:a16="http://schemas.microsoft.com/office/drawing/2014/main" id="{1124026B-D4D7-893B-B461-161541DBAA41}"/>
                    </a:ext>
                  </a:extLst>
                </p:cNvPr>
                <p:cNvSpPr/>
                <p:nvPr/>
              </p:nvSpPr>
              <p:spPr>
                <a:xfrm>
                  <a:off x="9147250" y="3151150"/>
                  <a:ext cx="11300" cy="14225"/>
                </a:xfrm>
                <a:custGeom>
                  <a:avLst/>
                  <a:gdLst/>
                  <a:ahLst/>
                  <a:cxnLst/>
                  <a:rect l="l" t="t" r="r" b="b"/>
                  <a:pathLst>
                    <a:path w="452" h="569" extrusionOk="0">
                      <a:moveTo>
                        <a:pt x="451" y="1"/>
                      </a:moveTo>
                      <a:lnTo>
                        <a:pt x="0" y="248"/>
                      </a:lnTo>
                      <a:lnTo>
                        <a:pt x="408" y="568"/>
                      </a:lnTo>
                      <a:lnTo>
                        <a:pt x="233" y="292"/>
                      </a:lnTo>
                      <a:lnTo>
                        <a:pt x="451" y="1"/>
                      </a:ln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59;p36">
                  <a:extLst>
                    <a:ext uri="{FF2B5EF4-FFF2-40B4-BE49-F238E27FC236}">
                      <a16:creationId xmlns:a16="http://schemas.microsoft.com/office/drawing/2014/main" id="{2ECCE4A3-177E-6E5D-CB0F-3148833153C7}"/>
                    </a:ext>
                  </a:extLst>
                </p:cNvPr>
                <p:cNvSpPr/>
                <p:nvPr/>
              </p:nvSpPr>
              <p:spPr>
                <a:xfrm>
                  <a:off x="9395047" y="3729652"/>
                  <a:ext cx="137827" cy="120947"/>
                </a:xfrm>
                <a:custGeom>
                  <a:avLst/>
                  <a:gdLst/>
                  <a:ahLst/>
                  <a:cxnLst/>
                  <a:rect l="l" t="t" r="r" b="b"/>
                  <a:pathLst>
                    <a:path w="6720" h="5897" extrusionOk="0">
                      <a:moveTo>
                        <a:pt x="3367" y="1"/>
                      </a:moveTo>
                      <a:cubicBezTo>
                        <a:pt x="2278" y="1"/>
                        <a:pt x="1236" y="602"/>
                        <a:pt x="727" y="1640"/>
                      </a:cubicBezTo>
                      <a:cubicBezTo>
                        <a:pt x="0" y="3109"/>
                        <a:pt x="596" y="4869"/>
                        <a:pt x="2065" y="5596"/>
                      </a:cubicBezTo>
                      <a:cubicBezTo>
                        <a:pt x="2481" y="5799"/>
                        <a:pt x="2923" y="5896"/>
                        <a:pt x="3359" y="5896"/>
                      </a:cubicBezTo>
                      <a:cubicBezTo>
                        <a:pt x="4447" y="5896"/>
                        <a:pt x="5498" y="5292"/>
                        <a:pt x="6007" y="4243"/>
                      </a:cubicBezTo>
                      <a:cubicBezTo>
                        <a:pt x="6719" y="2789"/>
                        <a:pt x="6123" y="1029"/>
                        <a:pt x="4669" y="302"/>
                      </a:cubicBezTo>
                      <a:cubicBezTo>
                        <a:pt x="4248" y="98"/>
                        <a:pt x="3804" y="1"/>
                        <a:pt x="3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 name="Google Shape;1560;p36">
                <a:extLst>
                  <a:ext uri="{FF2B5EF4-FFF2-40B4-BE49-F238E27FC236}">
                    <a16:creationId xmlns:a16="http://schemas.microsoft.com/office/drawing/2014/main" id="{256BD658-425E-DD28-B108-D1CE90B2DF44}"/>
                  </a:ext>
                </a:extLst>
              </p:cNvPr>
              <p:cNvCxnSpPr/>
              <p:nvPr/>
            </p:nvCxnSpPr>
            <p:spPr>
              <a:xfrm rot="10800000" flipH="1">
                <a:off x="4462725" y="2562625"/>
                <a:ext cx="82200" cy="40200"/>
              </a:xfrm>
              <a:prstGeom prst="straightConnector1">
                <a:avLst/>
              </a:prstGeom>
              <a:noFill/>
              <a:ln w="9525" cap="flat" cmpd="sng">
                <a:solidFill>
                  <a:schemeClr val="lt1"/>
                </a:solidFill>
                <a:prstDash val="solid"/>
                <a:round/>
                <a:headEnd type="none" w="med" len="med"/>
                <a:tailEnd type="none" w="med" len="med"/>
              </a:ln>
            </p:spPr>
          </p:cxnSp>
        </p:grpSp>
        <p:sp>
          <p:nvSpPr>
            <p:cNvPr id="6" name="Google Shape;1561;p36">
              <a:extLst>
                <a:ext uri="{FF2B5EF4-FFF2-40B4-BE49-F238E27FC236}">
                  <a16:creationId xmlns:a16="http://schemas.microsoft.com/office/drawing/2014/main" id="{B1CB57DF-31C5-5C4C-B8A3-5E454EE6B299}"/>
                </a:ext>
              </a:extLst>
            </p:cNvPr>
            <p:cNvSpPr/>
            <p:nvPr/>
          </p:nvSpPr>
          <p:spPr>
            <a:xfrm>
              <a:off x="4355525" y="1669125"/>
              <a:ext cx="537300" cy="35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3665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8F9E-0AD4-314D-D00E-16ED63E455E9}"/>
              </a:ext>
            </a:extLst>
          </p:cNvPr>
          <p:cNvSpPr>
            <a:spLocks noGrp="1"/>
          </p:cNvSpPr>
          <p:nvPr>
            <p:ph type="title"/>
          </p:nvPr>
        </p:nvSpPr>
        <p:spPr/>
        <p:txBody>
          <a:bodyPr/>
          <a:lstStyle/>
          <a:p>
            <a:r>
              <a:rPr lang="en-IN" sz="2000" b="1" kern="100" dirty="0">
                <a:effectLst/>
                <a:latin typeface="+mj-lt"/>
                <a:ea typeface="Aptos" panose="020B0004020202020204" pitchFamily="34" charset="0"/>
                <a:cs typeface="Arial" panose="020B0604020202020204" pitchFamily="34" charset="0"/>
              </a:rPr>
              <a:t>Customer Reviews and Feedback</a:t>
            </a:r>
            <a:br>
              <a:rPr lang="en-IN" sz="2000" b="1" kern="100" dirty="0">
                <a:effectLst/>
                <a:latin typeface="+mj-lt"/>
                <a:ea typeface="Aptos" panose="020B0004020202020204" pitchFamily="34" charset="0"/>
                <a:cs typeface="Arial" panose="020B0604020202020204" pitchFamily="34" charset="0"/>
              </a:rPr>
            </a:br>
            <a:endParaRPr lang="en-IN" sz="3200" b="1" dirty="0">
              <a:latin typeface="+mj-lt"/>
            </a:endParaRPr>
          </a:p>
        </p:txBody>
      </p:sp>
      <p:sp>
        <p:nvSpPr>
          <p:cNvPr id="3" name="Text Placeholder 2">
            <a:extLst>
              <a:ext uri="{FF2B5EF4-FFF2-40B4-BE49-F238E27FC236}">
                <a16:creationId xmlns:a16="http://schemas.microsoft.com/office/drawing/2014/main" id="{C25D61A4-F281-5805-CA21-061E5F54312A}"/>
              </a:ext>
            </a:extLst>
          </p:cNvPr>
          <p:cNvSpPr>
            <a:spLocks noGrp="1"/>
          </p:cNvSpPr>
          <p:nvPr>
            <p:ph type="body" idx="1"/>
          </p:nvPr>
        </p:nvSpPr>
        <p:spPr>
          <a:xfrm>
            <a:off x="311701" y="1152475"/>
            <a:ext cx="5353120" cy="3416400"/>
          </a:xfrm>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chemeClr val="accent5">
                    <a:lumMod val="75000"/>
                  </a:schemeClr>
                </a:solidFill>
                <a:effectLst/>
                <a:latin typeface="+mn-lt"/>
                <a:ea typeface="Aptos" panose="020B0004020202020204" pitchFamily="34" charset="0"/>
                <a:cs typeface="Arial" panose="020B0604020202020204" pitchFamily="34" charset="0"/>
              </a:rPr>
              <a:t>Product Improvement</a:t>
            </a:r>
            <a:r>
              <a:rPr lang="en-IN" sz="1400" kern="100" dirty="0">
                <a:solidFill>
                  <a:schemeClr val="accent5">
                    <a:lumMod val="75000"/>
                  </a:schemeClr>
                </a:solidFill>
                <a:effectLst/>
                <a:latin typeface="+mn-lt"/>
                <a:ea typeface="Aptos" panose="020B0004020202020204" pitchFamily="34" charset="0"/>
                <a:cs typeface="Arial" panose="020B0604020202020204" pitchFamily="34" charset="0"/>
              </a:rPr>
              <a:t>: </a:t>
            </a:r>
            <a:r>
              <a:rPr lang="en-IN" sz="1400" kern="100" dirty="0">
                <a:effectLst/>
                <a:latin typeface="+mn-lt"/>
                <a:ea typeface="Aptos" panose="020B0004020202020204" pitchFamily="34" charset="0"/>
                <a:cs typeface="Arial" panose="020B0604020202020204" pitchFamily="34" charset="0"/>
              </a:rPr>
              <a:t>Customer reviews provide valuable feedback on product quality, fit, and design. Myntra uses this information to make improvements to existing products and to guide new product development.</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chemeClr val="bg2">
                    <a:lumMod val="60000"/>
                    <a:lumOff val="40000"/>
                  </a:schemeClr>
                </a:solidFill>
                <a:effectLst/>
                <a:latin typeface="+mn-lt"/>
                <a:ea typeface="Aptos" panose="020B0004020202020204" pitchFamily="34" charset="0"/>
                <a:cs typeface="Arial" panose="020B0604020202020204" pitchFamily="34" charset="0"/>
              </a:rPr>
              <a:t>Enhanced Customer Service</a:t>
            </a:r>
            <a:r>
              <a:rPr lang="en-IN" sz="1400" kern="100" dirty="0">
                <a:effectLst/>
                <a:latin typeface="+mn-lt"/>
                <a:ea typeface="Aptos" panose="020B0004020202020204" pitchFamily="34" charset="0"/>
                <a:cs typeface="Arial" panose="020B0604020202020204" pitchFamily="34" charset="0"/>
              </a:rPr>
              <a:t>: </a:t>
            </a:r>
            <a:r>
              <a:rPr lang="en-IN" sz="1400" kern="100" dirty="0" err="1">
                <a:effectLst/>
                <a:latin typeface="+mn-lt"/>
                <a:ea typeface="Aptos" panose="020B0004020202020204" pitchFamily="34" charset="0"/>
                <a:cs typeface="Arial" panose="020B0604020202020204" pitchFamily="34" charset="0"/>
              </a:rPr>
              <a:t>Analyzing</a:t>
            </a:r>
            <a:r>
              <a:rPr lang="en-IN" sz="1400" kern="100" dirty="0">
                <a:effectLst/>
                <a:latin typeface="+mn-lt"/>
                <a:ea typeface="Aptos" panose="020B0004020202020204" pitchFamily="34" charset="0"/>
                <a:cs typeface="Arial" panose="020B0604020202020204" pitchFamily="34" charset="0"/>
              </a:rPr>
              <a:t> reviews helps identify recurring issues or concerns. Myntra can then address these issues proactively, improving overall customer service and satisfaction.</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2BB7B7"/>
                </a:solidFill>
                <a:effectLst/>
                <a:latin typeface="+mn-lt"/>
                <a:ea typeface="Aptos" panose="020B0004020202020204" pitchFamily="34" charset="0"/>
                <a:cs typeface="Arial" panose="020B0604020202020204" pitchFamily="34" charset="0"/>
              </a:rPr>
              <a:t>Reputation Management</a:t>
            </a:r>
            <a:r>
              <a:rPr lang="en-IN" sz="1400" kern="100" dirty="0">
                <a:solidFill>
                  <a:srgbClr val="2BB7B7"/>
                </a:solidFill>
                <a:effectLst/>
                <a:latin typeface="+mn-lt"/>
                <a:ea typeface="Aptos" panose="020B0004020202020204" pitchFamily="34" charset="0"/>
                <a:cs typeface="Arial" panose="020B0604020202020204" pitchFamily="34" charset="0"/>
              </a:rPr>
              <a:t>: </a:t>
            </a:r>
            <a:r>
              <a:rPr lang="en-IN" sz="1400" kern="100" dirty="0">
                <a:effectLst/>
                <a:latin typeface="+mn-lt"/>
                <a:ea typeface="Aptos" panose="020B0004020202020204" pitchFamily="34" charset="0"/>
                <a:cs typeface="Arial" panose="020B0604020202020204" pitchFamily="34" charset="0"/>
              </a:rPr>
              <a:t>Responding to reviews, both positive and negative, allows Myntra to engage with customers directly and demonstrate its commitment to customer care. This can enhance brand loyalty and trust.</a:t>
            </a:r>
          </a:p>
          <a:p>
            <a:pPr algn="just"/>
            <a:endParaRPr lang="en-IN" dirty="0"/>
          </a:p>
        </p:txBody>
      </p:sp>
      <p:grpSp>
        <p:nvGrpSpPr>
          <p:cNvPr id="4" name="Google Shape;1912;p42">
            <a:extLst>
              <a:ext uri="{FF2B5EF4-FFF2-40B4-BE49-F238E27FC236}">
                <a16:creationId xmlns:a16="http://schemas.microsoft.com/office/drawing/2014/main" id="{CD8C804C-1AA0-AC79-B91B-E0A5E9E40AE7}"/>
              </a:ext>
            </a:extLst>
          </p:cNvPr>
          <p:cNvGrpSpPr/>
          <p:nvPr/>
        </p:nvGrpSpPr>
        <p:grpSpPr>
          <a:xfrm>
            <a:off x="5814200" y="731375"/>
            <a:ext cx="3143246" cy="3133326"/>
            <a:chOff x="409576" y="1294662"/>
            <a:chExt cx="3143246" cy="3133326"/>
          </a:xfrm>
        </p:grpSpPr>
        <p:sp>
          <p:nvSpPr>
            <p:cNvPr id="5" name="Google Shape;1913;p42">
              <a:extLst>
                <a:ext uri="{FF2B5EF4-FFF2-40B4-BE49-F238E27FC236}">
                  <a16:creationId xmlns:a16="http://schemas.microsoft.com/office/drawing/2014/main" id="{0D5E5948-096B-89F9-4EBB-F469F4404A07}"/>
                </a:ext>
              </a:extLst>
            </p:cNvPr>
            <p:cNvSpPr/>
            <p:nvPr/>
          </p:nvSpPr>
          <p:spPr>
            <a:xfrm>
              <a:off x="1517385" y="2013193"/>
              <a:ext cx="273816" cy="436420"/>
            </a:xfrm>
            <a:custGeom>
              <a:avLst/>
              <a:gdLst/>
              <a:ahLst/>
              <a:cxnLst/>
              <a:rect l="l" t="t" r="r" b="b"/>
              <a:pathLst>
                <a:path w="3868" h="6165" extrusionOk="0">
                  <a:moveTo>
                    <a:pt x="3375" y="1"/>
                  </a:moveTo>
                  <a:cubicBezTo>
                    <a:pt x="3304" y="1"/>
                    <a:pt x="3226" y="21"/>
                    <a:pt x="3142" y="64"/>
                  </a:cubicBezTo>
                  <a:cubicBezTo>
                    <a:pt x="2706" y="340"/>
                    <a:pt x="2342" y="864"/>
                    <a:pt x="2052" y="1300"/>
                  </a:cubicBezTo>
                  <a:cubicBezTo>
                    <a:pt x="1921" y="1518"/>
                    <a:pt x="1804" y="1707"/>
                    <a:pt x="1702" y="1853"/>
                  </a:cubicBezTo>
                  <a:cubicBezTo>
                    <a:pt x="1339" y="2464"/>
                    <a:pt x="1004" y="3060"/>
                    <a:pt x="728" y="3671"/>
                  </a:cubicBezTo>
                  <a:cubicBezTo>
                    <a:pt x="466" y="4194"/>
                    <a:pt x="234" y="4762"/>
                    <a:pt x="103" y="5271"/>
                  </a:cubicBezTo>
                  <a:cubicBezTo>
                    <a:pt x="44" y="5518"/>
                    <a:pt x="1" y="5838"/>
                    <a:pt x="146" y="6027"/>
                  </a:cubicBezTo>
                  <a:cubicBezTo>
                    <a:pt x="206" y="6120"/>
                    <a:pt x="310" y="6164"/>
                    <a:pt x="427" y="6164"/>
                  </a:cubicBezTo>
                  <a:cubicBezTo>
                    <a:pt x="510" y="6164"/>
                    <a:pt x="600" y="6142"/>
                    <a:pt x="684" y="6100"/>
                  </a:cubicBezTo>
                  <a:cubicBezTo>
                    <a:pt x="903" y="5998"/>
                    <a:pt x="1092" y="5751"/>
                    <a:pt x="1252" y="5518"/>
                  </a:cubicBezTo>
                  <a:cubicBezTo>
                    <a:pt x="1528" y="5125"/>
                    <a:pt x="1775" y="4689"/>
                    <a:pt x="2037" y="4223"/>
                  </a:cubicBezTo>
                  <a:cubicBezTo>
                    <a:pt x="2459" y="3482"/>
                    <a:pt x="2881" y="2696"/>
                    <a:pt x="3360" y="1853"/>
                  </a:cubicBezTo>
                  <a:cubicBezTo>
                    <a:pt x="3550" y="1518"/>
                    <a:pt x="3739" y="1169"/>
                    <a:pt x="3797" y="806"/>
                  </a:cubicBezTo>
                  <a:cubicBezTo>
                    <a:pt x="3868" y="379"/>
                    <a:pt x="3688" y="1"/>
                    <a:pt x="3375"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4;p42">
              <a:extLst>
                <a:ext uri="{FF2B5EF4-FFF2-40B4-BE49-F238E27FC236}">
                  <a16:creationId xmlns:a16="http://schemas.microsoft.com/office/drawing/2014/main" id="{C61FCB9F-F21F-9DD5-C20A-1BED3F85DA67}"/>
                </a:ext>
              </a:extLst>
            </p:cNvPr>
            <p:cNvSpPr/>
            <p:nvPr/>
          </p:nvSpPr>
          <p:spPr>
            <a:xfrm>
              <a:off x="1696558" y="2018715"/>
              <a:ext cx="90682" cy="228652"/>
            </a:xfrm>
            <a:custGeom>
              <a:avLst/>
              <a:gdLst/>
              <a:ahLst/>
              <a:cxnLst/>
              <a:rect l="l" t="t" r="r" b="b"/>
              <a:pathLst>
                <a:path w="1281" h="3230" extrusionOk="0">
                  <a:moveTo>
                    <a:pt x="844" y="0"/>
                  </a:moveTo>
                  <a:cubicBezTo>
                    <a:pt x="771" y="0"/>
                    <a:pt x="699" y="29"/>
                    <a:pt x="626" y="59"/>
                  </a:cubicBezTo>
                  <a:cubicBezTo>
                    <a:pt x="611" y="73"/>
                    <a:pt x="568" y="102"/>
                    <a:pt x="553" y="117"/>
                  </a:cubicBezTo>
                  <a:cubicBezTo>
                    <a:pt x="495" y="393"/>
                    <a:pt x="437" y="684"/>
                    <a:pt x="364" y="946"/>
                  </a:cubicBezTo>
                  <a:cubicBezTo>
                    <a:pt x="233" y="1411"/>
                    <a:pt x="160" y="1877"/>
                    <a:pt x="88" y="2356"/>
                  </a:cubicBezTo>
                  <a:cubicBezTo>
                    <a:pt x="44" y="2647"/>
                    <a:pt x="15" y="2938"/>
                    <a:pt x="0" y="3229"/>
                  </a:cubicBezTo>
                  <a:lnTo>
                    <a:pt x="800" y="1804"/>
                  </a:lnTo>
                  <a:cubicBezTo>
                    <a:pt x="975" y="1498"/>
                    <a:pt x="1164" y="1149"/>
                    <a:pt x="1237" y="786"/>
                  </a:cubicBezTo>
                  <a:cubicBezTo>
                    <a:pt x="1280" y="466"/>
                    <a:pt x="1193" y="189"/>
                    <a:pt x="1033" y="59"/>
                  </a:cubicBezTo>
                  <a:cubicBezTo>
                    <a:pt x="975" y="29"/>
                    <a:pt x="902" y="0"/>
                    <a:pt x="84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5;p42">
              <a:extLst>
                <a:ext uri="{FF2B5EF4-FFF2-40B4-BE49-F238E27FC236}">
                  <a16:creationId xmlns:a16="http://schemas.microsoft.com/office/drawing/2014/main" id="{BB2EC745-70F4-9735-FCAC-5CF29CE51618}"/>
                </a:ext>
              </a:extLst>
            </p:cNvPr>
            <p:cNvSpPr/>
            <p:nvPr/>
          </p:nvSpPr>
          <p:spPr>
            <a:xfrm>
              <a:off x="2049663" y="2019565"/>
              <a:ext cx="259587" cy="435996"/>
            </a:xfrm>
            <a:custGeom>
              <a:avLst/>
              <a:gdLst/>
              <a:ahLst/>
              <a:cxnLst/>
              <a:rect l="l" t="t" r="r" b="b"/>
              <a:pathLst>
                <a:path w="3667" h="6159" extrusionOk="0">
                  <a:moveTo>
                    <a:pt x="424" y="1"/>
                  </a:moveTo>
                  <a:cubicBezTo>
                    <a:pt x="161" y="1"/>
                    <a:pt x="0" y="339"/>
                    <a:pt x="59" y="716"/>
                  </a:cubicBezTo>
                  <a:cubicBezTo>
                    <a:pt x="117" y="1050"/>
                    <a:pt x="277" y="1355"/>
                    <a:pt x="437" y="1661"/>
                  </a:cubicBezTo>
                  <a:cubicBezTo>
                    <a:pt x="859" y="2461"/>
                    <a:pt x="1266" y="3246"/>
                    <a:pt x="1659" y="4017"/>
                  </a:cubicBezTo>
                  <a:cubicBezTo>
                    <a:pt x="1921" y="4482"/>
                    <a:pt x="2154" y="4962"/>
                    <a:pt x="2430" y="5399"/>
                  </a:cubicBezTo>
                  <a:cubicBezTo>
                    <a:pt x="2590" y="5646"/>
                    <a:pt x="2764" y="5908"/>
                    <a:pt x="2983" y="6053"/>
                  </a:cubicBezTo>
                  <a:cubicBezTo>
                    <a:pt x="3080" y="6123"/>
                    <a:pt x="3184" y="6159"/>
                    <a:pt x="3278" y="6159"/>
                  </a:cubicBezTo>
                  <a:cubicBezTo>
                    <a:pt x="3382" y="6159"/>
                    <a:pt x="3474" y="6115"/>
                    <a:pt x="3535" y="6024"/>
                  </a:cubicBezTo>
                  <a:cubicBezTo>
                    <a:pt x="3666" y="5850"/>
                    <a:pt x="3608" y="5486"/>
                    <a:pt x="3535" y="5210"/>
                  </a:cubicBezTo>
                  <a:cubicBezTo>
                    <a:pt x="3404" y="4672"/>
                    <a:pt x="3128" y="4061"/>
                    <a:pt x="2881" y="3523"/>
                  </a:cubicBezTo>
                  <a:cubicBezTo>
                    <a:pt x="2590" y="2926"/>
                    <a:pt x="2255" y="2301"/>
                    <a:pt x="1921" y="1705"/>
                  </a:cubicBezTo>
                  <a:cubicBezTo>
                    <a:pt x="1848" y="1559"/>
                    <a:pt x="1732" y="1370"/>
                    <a:pt x="1601" y="1181"/>
                  </a:cubicBezTo>
                  <a:cubicBezTo>
                    <a:pt x="1354" y="759"/>
                    <a:pt x="1005" y="265"/>
                    <a:pt x="626" y="61"/>
                  </a:cubicBezTo>
                  <a:cubicBezTo>
                    <a:pt x="554" y="19"/>
                    <a:pt x="486" y="1"/>
                    <a:pt x="424"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6;p42">
              <a:extLst>
                <a:ext uri="{FF2B5EF4-FFF2-40B4-BE49-F238E27FC236}">
                  <a16:creationId xmlns:a16="http://schemas.microsoft.com/office/drawing/2014/main" id="{76CED421-981D-4892-65CA-49963BCE4617}"/>
                </a:ext>
              </a:extLst>
            </p:cNvPr>
            <p:cNvSpPr/>
            <p:nvPr/>
          </p:nvSpPr>
          <p:spPr>
            <a:xfrm>
              <a:off x="2054831" y="2021759"/>
              <a:ext cx="103070" cy="257463"/>
            </a:xfrm>
            <a:custGeom>
              <a:avLst/>
              <a:gdLst/>
              <a:ahLst/>
              <a:cxnLst/>
              <a:rect l="l" t="t" r="r" b="b"/>
              <a:pathLst>
                <a:path w="1456" h="3637" extrusionOk="0">
                  <a:moveTo>
                    <a:pt x="364" y="1"/>
                  </a:moveTo>
                  <a:cubicBezTo>
                    <a:pt x="321" y="1"/>
                    <a:pt x="263" y="16"/>
                    <a:pt x="219" y="59"/>
                  </a:cubicBezTo>
                  <a:cubicBezTo>
                    <a:pt x="74" y="161"/>
                    <a:pt x="1" y="394"/>
                    <a:pt x="59" y="670"/>
                  </a:cubicBezTo>
                  <a:cubicBezTo>
                    <a:pt x="117" y="1005"/>
                    <a:pt x="277" y="1324"/>
                    <a:pt x="423" y="1615"/>
                  </a:cubicBezTo>
                  <a:lnTo>
                    <a:pt x="1455" y="3637"/>
                  </a:lnTo>
                  <a:cubicBezTo>
                    <a:pt x="1295" y="3084"/>
                    <a:pt x="1135" y="2561"/>
                    <a:pt x="1004" y="2037"/>
                  </a:cubicBezTo>
                  <a:cubicBezTo>
                    <a:pt x="830" y="1368"/>
                    <a:pt x="728" y="670"/>
                    <a:pt x="510" y="30"/>
                  </a:cubicBezTo>
                  <a:cubicBezTo>
                    <a:pt x="466" y="16"/>
                    <a:pt x="423" y="1"/>
                    <a:pt x="3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7;p42">
              <a:extLst>
                <a:ext uri="{FF2B5EF4-FFF2-40B4-BE49-F238E27FC236}">
                  <a16:creationId xmlns:a16="http://schemas.microsoft.com/office/drawing/2014/main" id="{00B49C0A-58A4-6A2F-A15A-2DA1FA542991}"/>
                </a:ext>
              </a:extLst>
            </p:cNvPr>
            <p:cNvSpPr/>
            <p:nvPr/>
          </p:nvSpPr>
          <p:spPr>
            <a:xfrm>
              <a:off x="1702716" y="1987921"/>
              <a:ext cx="418086" cy="759223"/>
            </a:xfrm>
            <a:custGeom>
              <a:avLst/>
              <a:gdLst/>
              <a:ahLst/>
              <a:cxnLst/>
              <a:rect l="l" t="t" r="r" b="b"/>
              <a:pathLst>
                <a:path w="5906" h="10725" extrusionOk="0">
                  <a:moveTo>
                    <a:pt x="2479" y="1"/>
                  </a:moveTo>
                  <a:cubicBezTo>
                    <a:pt x="2319" y="1"/>
                    <a:pt x="2157" y="8"/>
                    <a:pt x="1993" y="28"/>
                  </a:cubicBezTo>
                  <a:cubicBezTo>
                    <a:pt x="1731" y="43"/>
                    <a:pt x="1528" y="72"/>
                    <a:pt x="1266" y="130"/>
                  </a:cubicBezTo>
                  <a:cubicBezTo>
                    <a:pt x="1150" y="174"/>
                    <a:pt x="946" y="232"/>
                    <a:pt x="815" y="275"/>
                  </a:cubicBezTo>
                  <a:cubicBezTo>
                    <a:pt x="786" y="275"/>
                    <a:pt x="423" y="348"/>
                    <a:pt x="423" y="363"/>
                  </a:cubicBezTo>
                  <a:lnTo>
                    <a:pt x="423" y="508"/>
                  </a:lnTo>
                  <a:cubicBezTo>
                    <a:pt x="379" y="1279"/>
                    <a:pt x="292" y="2035"/>
                    <a:pt x="233" y="2777"/>
                  </a:cubicBezTo>
                  <a:cubicBezTo>
                    <a:pt x="219" y="2966"/>
                    <a:pt x="219" y="3141"/>
                    <a:pt x="204" y="3330"/>
                  </a:cubicBezTo>
                  <a:cubicBezTo>
                    <a:pt x="175" y="3620"/>
                    <a:pt x="161" y="3911"/>
                    <a:pt x="277" y="4188"/>
                  </a:cubicBezTo>
                  <a:cubicBezTo>
                    <a:pt x="350" y="4377"/>
                    <a:pt x="495" y="4551"/>
                    <a:pt x="568" y="4726"/>
                  </a:cubicBezTo>
                  <a:cubicBezTo>
                    <a:pt x="728" y="5089"/>
                    <a:pt x="728" y="5511"/>
                    <a:pt x="713" y="5889"/>
                  </a:cubicBezTo>
                  <a:cubicBezTo>
                    <a:pt x="641" y="7460"/>
                    <a:pt x="393" y="9016"/>
                    <a:pt x="1" y="10529"/>
                  </a:cubicBezTo>
                  <a:cubicBezTo>
                    <a:pt x="28" y="10528"/>
                    <a:pt x="55" y="10528"/>
                    <a:pt x="82" y="10528"/>
                  </a:cubicBezTo>
                  <a:cubicBezTo>
                    <a:pt x="839" y="10528"/>
                    <a:pt x="1584" y="10718"/>
                    <a:pt x="2328" y="10718"/>
                  </a:cubicBezTo>
                  <a:lnTo>
                    <a:pt x="2939" y="10718"/>
                  </a:lnTo>
                  <a:cubicBezTo>
                    <a:pt x="3074" y="10718"/>
                    <a:pt x="3217" y="10724"/>
                    <a:pt x="3357" y="10724"/>
                  </a:cubicBezTo>
                  <a:cubicBezTo>
                    <a:pt x="3427" y="10724"/>
                    <a:pt x="3496" y="10723"/>
                    <a:pt x="3564" y="10718"/>
                  </a:cubicBezTo>
                  <a:cubicBezTo>
                    <a:pt x="3869" y="10718"/>
                    <a:pt x="4204" y="10674"/>
                    <a:pt x="4509" y="10660"/>
                  </a:cubicBezTo>
                  <a:cubicBezTo>
                    <a:pt x="4931" y="10616"/>
                    <a:pt x="5324" y="10616"/>
                    <a:pt x="5746" y="10558"/>
                  </a:cubicBezTo>
                  <a:cubicBezTo>
                    <a:pt x="5411" y="9467"/>
                    <a:pt x="5237" y="8333"/>
                    <a:pt x="5193" y="7184"/>
                  </a:cubicBezTo>
                  <a:cubicBezTo>
                    <a:pt x="5178" y="6602"/>
                    <a:pt x="5222" y="6020"/>
                    <a:pt x="5295" y="5453"/>
                  </a:cubicBezTo>
                  <a:cubicBezTo>
                    <a:pt x="5324" y="5206"/>
                    <a:pt x="5324" y="4900"/>
                    <a:pt x="5440" y="4653"/>
                  </a:cubicBezTo>
                  <a:cubicBezTo>
                    <a:pt x="5469" y="4653"/>
                    <a:pt x="5469" y="4639"/>
                    <a:pt x="5484" y="4639"/>
                  </a:cubicBezTo>
                  <a:cubicBezTo>
                    <a:pt x="5586" y="4479"/>
                    <a:pt x="5702" y="4348"/>
                    <a:pt x="5760" y="4173"/>
                  </a:cubicBezTo>
                  <a:cubicBezTo>
                    <a:pt x="5906" y="3766"/>
                    <a:pt x="5877" y="3330"/>
                    <a:pt x="5818" y="2908"/>
                  </a:cubicBezTo>
                  <a:cubicBezTo>
                    <a:pt x="5731" y="2079"/>
                    <a:pt x="5629" y="1264"/>
                    <a:pt x="5527" y="421"/>
                  </a:cubicBezTo>
                  <a:cubicBezTo>
                    <a:pt x="5324" y="348"/>
                    <a:pt x="5120" y="290"/>
                    <a:pt x="4902" y="217"/>
                  </a:cubicBezTo>
                  <a:cubicBezTo>
                    <a:pt x="4728" y="174"/>
                    <a:pt x="4524" y="72"/>
                    <a:pt x="4320" y="72"/>
                  </a:cubicBezTo>
                  <a:cubicBezTo>
                    <a:pt x="3913" y="57"/>
                    <a:pt x="3491" y="28"/>
                    <a:pt x="3070" y="28"/>
                  </a:cubicBezTo>
                  <a:cubicBezTo>
                    <a:pt x="2870" y="12"/>
                    <a:pt x="2675" y="1"/>
                    <a:pt x="2479"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8;p42">
              <a:extLst>
                <a:ext uri="{FF2B5EF4-FFF2-40B4-BE49-F238E27FC236}">
                  <a16:creationId xmlns:a16="http://schemas.microsoft.com/office/drawing/2014/main" id="{FA5B275F-4662-70D9-2DF2-F410541B5074}"/>
                </a:ext>
              </a:extLst>
            </p:cNvPr>
            <p:cNvSpPr/>
            <p:nvPr/>
          </p:nvSpPr>
          <p:spPr>
            <a:xfrm>
              <a:off x="1702716" y="1986788"/>
              <a:ext cx="418086" cy="760922"/>
            </a:xfrm>
            <a:custGeom>
              <a:avLst/>
              <a:gdLst/>
              <a:ahLst/>
              <a:cxnLst/>
              <a:rect l="l" t="t" r="r" b="b"/>
              <a:pathLst>
                <a:path w="5906" h="10749" extrusionOk="0">
                  <a:moveTo>
                    <a:pt x="5484" y="4655"/>
                  </a:moveTo>
                  <a:cubicBezTo>
                    <a:pt x="5586" y="4495"/>
                    <a:pt x="5702" y="4364"/>
                    <a:pt x="5760" y="4189"/>
                  </a:cubicBezTo>
                  <a:cubicBezTo>
                    <a:pt x="5906" y="3782"/>
                    <a:pt x="5877" y="3346"/>
                    <a:pt x="5818" y="2924"/>
                  </a:cubicBezTo>
                  <a:cubicBezTo>
                    <a:pt x="5731" y="2095"/>
                    <a:pt x="5629" y="1280"/>
                    <a:pt x="5527" y="437"/>
                  </a:cubicBezTo>
                  <a:cubicBezTo>
                    <a:pt x="5324" y="364"/>
                    <a:pt x="5120" y="306"/>
                    <a:pt x="4902" y="233"/>
                  </a:cubicBezTo>
                  <a:cubicBezTo>
                    <a:pt x="4728" y="190"/>
                    <a:pt x="4524" y="88"/>
                    <a:pt x="4320" y="88"/>
                  </a:cubicBezTo>
                  <a:cubicBezTo>
                    <a:pt x="3913" y="73"/>
                    <a:pt x="3491" y="44"/>
                    <a:pt x="3070" y="44"/>
                  </a:cubicBezTo>
                  <a:cubicBezTo>
                    <a:pt x="2706" y="15"/>
                    <a:pt x="2357" y="0"/>
                    <a:pt x="1993" y="44"/>
                  </a:cubicBezTo>
                  <a:cubicBezTo>
                    <a:pt x="1731" y="59"/>
                    <a:pt x="1528" y="88"/>
                    <a:pt x="1266" y="146"/>
                  </a:cubicBezTo>
                  <a:cubicBezTo>
                    <a:pt x="1150" y="190"/>
                    <a:pt x="946" y="248"/>
                    <a:pt x="815" y="291"/>
                  </a:cubicBezTo>
                  <a:cubicBezTo>
                    <a:pt x="786" y="291"/>
                    <a:pt x="423" y="364"/>
                    <a:pt x="423" y="379"/>
                  </a:cubicBezTo>
                  <a:lnTo>
                    <a:pt x="423" y="524"/>
                  </a:lnTo>
                  <a:cubicBezTo>
                    <a:pt x="379" y="1295"/>
                    <a:pt x="292" y="2051"/>
                    <a:pt x="233" y="2793"/>
                  </a:cubicBezTo>
                  <a:cubicBezTo>
                    <a:pt x="219" y="2982"/>
                    <a:pt x="219" y="3157"/>
                    <a:pt x="204" y="3346"/>
                  </a:cubicBezTo>
                  <a:cubicBezTo>
                    <a:pt x="175" y="3636"/>
                    <a:pt x="161" y="3927"/>
                    <a:pt x="277" y="4204"/>
                  </a:cubicBezTo>
                  <a:cubicBezTo>
                    <a:pt x="350" y="4393"/>
                    <a:pt x="495" y="4567"/>
                    <a:pt x="568" y="4742"/>
                  </a:cubicBezTo>
                  <a:cubicBezTo>
                    <a:pt x="728" y="5105"/>
                    <a:pt x="728" y="5527"/>
                    <a:pt x="713" y="5905"/>
                  </a:cubicBezTo>
                  <a:cubicBezTo>
                    <a:pt x="641" y="7476"/>
                    <a:pt x="393" y="9032"/>
                    <a:pt x="1" y="10545"/>
                  </a:cubicBezTo>
                  <a:cubicBezTo>
                    <a:pt x="786" y="10530"/>
                    <a:pt x="1557" y="10734"/>
                    <a:pt x="2328" y="10734"/>
                  </a:cubicBezTo>
                  <a:lnTo>
                    <a:pt x="2939" y="10734"/>
                  </a:lnTo>
                  <a:cubicBezTo>
                    <a:pt x="3142" y="10734"/>
                    <a:pt x="3360" y="10749"/>
                    <a:pt x="3564" y="10734"/>
                  </a:cubicBezTo>
                  <a:cubicBezTo>
                    <a:pt x="3869" y="10734"/>
                    <a:pt x="4204" y="10690"/>
                    <a:pt x="4509" y="10676"/>
                  </a:cubicBezTo>
                  <a:cubicBezTo>
                    <a:pt x="4931" y="10632"/>
                    <a:pt x="5324" y="10632"/>
                    <a:pt x="5746" y="10574"/>
                  </a:cubicBezTo>
                  <a:cubicBezTo>
                    <a:pt x="5411" y="9483"/>
                    <a:pt x="5237" y="8349"/>
                    <a:pt x="5193" y="7200"/>
                  </a:cubicBezTo>
                  <a:cubicBezTo>
                    <a:pt x="5178" y="6618"/>
                    <a:pt x="5222" y="6036"/>
                    <a:pt x="5295" y="5469"/>
                  </a:cubicBezTo>
                  <a:cubicBezTo>
                    <a:pt x="5324" y="5222"/>
                    <a:pt x="5324" y="4916"/>
                    <a:pt x="5440" y="4669"/>
                  </a:cubicBezTo>
                  <a:cubicBezTo>
                    <a:pt x="5469" y="4669"/>
                    <a:pt x="5469" y="4655"/>
                    <a:pt x="5484" y="4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9;p42">
              <a:extLst>
                <a:ext uri="{FF2B5EF4-FFF2-40B4-BE49-F238E27FC236}">
                  <a16:creationId xmlns:a16="http://schemas.microsoft.com/office/drawing/2014/main" id="{FB6B4C73-FB02-982C-9BFC-479DB087C824}"/>
                </a:ext>
              </a:extLst>
            </p:cNvPr>
            <p:cNvSpPr/>
            <p:nvPr/>
          </p:nvSpPr>
          <p:spPr>
            <a:xfrm>
              <a:off x="1754181" y="1479002"/>
              <a:ext cx="397486" cy="489867"/>
            </a:xfrm>
            <a:custGeom>
              <a:avLst/>
              <a:gdLst/>
              <a:ahLst/>
              <a:cxnLst/>
              <a:rect l="l" t="t" r="r" b="b"/>
              <a:pathLst>
                <a:path w="5615" h="6920" extrusionOk="0">
                  <a:moveTo>
                    <a:pt x="3504" y="0"/>
                  </a:moveTo>
                  <a:cubicBezTo>
                    <a:pt x="3282" y="0"/>
                    <a:pt x="3057" y="21"/>
                    <a:pt x="2837" y="47"/>
                  </a:cubicBezTo>
                  <a:cubicBezTo>
                    <a:pt x="2648" y="61"/>
                    <a:pt x="2459" y="105"/>
                    <a:pt x="2284" y="178"/>
                  </a:cubicBezTo>
                  <a:cubicBezTo>
                    <a:pt x="2037" y="280"/>
                    <a:pt x="1906" y="527"/>
                    <a:pt x="1688" y="687"/>
                  </a:cubicBezTo>
                  <a:cubicBezTo>
                    <a:pt x="1455" y="861"/>
                    <a:pt x="1237" y="1036"/>
                    <a:pt x="975" y="1152"/>
                  </a:cubicBezTo>
                  <a:cubicBezTo>
                    <a:pt x="685" y="1283"/>
                    <a:pt x="583" y="1472"/>
                    <a:pt x="452" y="1734"/>
                  </a:cubicBezTo>
                  <a:cubicBezTo>
                    <a:pt x="117" y="2461"/>
                    <a:pt x="1" y="3305"/>
                    <a:pt x="88" y="4105"/>
                  </a:cubicBezTo>
                  <a:cubicBezTo>
                    <a:pt x="132" y="4556"/>
                    <a:pt x="234" y="5006"/>
                    <a:pt x="423" y="5414"/>
                  </a:cubicBezTo>
                  <a:cubicBezTo>
                    <a:pt x="714" y="6054"/>
                    <a:pt x="1194" y="6664"/>
                    <a:pt x="1877" y="6854"/>
                  </a:cubicBezTo>
                  <a:cubicBezTo>
                    <a:pt x="2040" y="6898"/>
                    <a:pt x="2201" y="6919"/>
                    <a:pt x="2359" y="6919"/>
                  </a:cubicBezTo>
                  <a:cubicBezTo>
                    <a:pt x="3636" y="6919"/>
                    <a:pt x="4711" y="5556"/>
                    <a:pt x="5164" y="4468"/>
                  </a:cubicBezTo>
                  <a:cubicBezTo>
                    <a:pt x="5513" y="3610"/>
                    <a:pt x="5615" y="2650"/>
                    <a:pt x="5440" y="1734"/>
                  </a:cubicBezTo>
                  <a:cubicBezTo>
                    <a:pt x="5324" y="1181"/>
                    <a:pt x="5091" y="600"/>
                    <a:pt x="4611" y="280"/>
                  </a:cubicBezTo>
                  <a:cubicBezTo>
                    <a:pt x="4285" y="65"/>
                    <a:pt x="3900" y="0"/>
                    <a:pt x="3504"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20;p42">
              <a:extLst>
                <a:ext uri="{FF2B5EF4-FFF2-40B4-BE49-F238E27FC236}">
                  <a16:creationId xmlns:a16="http://schemas.microsoft.com/office/drawing/2014/main" id="{8680088A-DF04-FD76-EAD1-740F83E2595B}"/>
                </a:ext>
              </a:extLst>
            </p:cNvPr>
            <p:cNvSpPr/>
            <p:nvPr/>
          </p:nvSpPr>
          <p:spPr>
            <a:xfrm>
              <a:off x="1786108" y="1670139"/>
              <a:ext cx="47288" cy="93018"/>
            </a:xfrm>
            <a:custGeom>
              <a:avLst/>
              <a:gdLst/>
              <a:ahLst/>
              <a:cxnLst/>
              <a:rect l="l" t="t" r="r" b="b"/>
              <a:pathLst>
                <a:path w="668" h="1314" extrusionOk="0">
                  <a:moveTo>
                    <a:pt x="336" y="1"/>
                  </a:moveTo>
                  <a:cubicBezTo>
                    <a:pt x="317" y="1"/>
                    <a:pt x="297" y="3"/>
                    <a:pt x="277" y="8"/>
                  </a:cubicBezTo>
                  <a:cubicBezTo>
                    <a:pt x="161" y="23"/>
                    <a:pt x="88" y="154"/>
                    <a:pt x="74" y="270"/>
                  </a:cubicBezTo>
                  <a:cubicBezTo>
                    <a:pt x="1" y="590"/>
                    <a:pt x="74" y="925"/>
                    <a:pt x="263" y="1187"/>
                  </a:cubicBezTo>
                  <a:cubicBezTo>
                    <a:pt x="292" y="1216"/>
                    <a:pt x="306" y="1274"/>
                    <a:pt x="364" y="1288"/>
                  </a:cubicBezTo>
                  <a:cubicBezTo>
                    <a:pt x="392" y="1305"/>
                    <a:pt x="417" y="1313"/>
                    <a:pt x="440" y="1313"/>
                  </a:cubicBezTo>
                  <a:cubicBezTo>
                    <a:pt x="667" y="1313"/>
                    <a:pt x="654" y="519"/>
                    <a:pt x="641" y="387"/>
                  </a:cubicBezTo>
                  <a:cubicBezTo>
                    <a:pt x="628" y="241"/>
                    <a:pt x="519" y="1"/>
                    <a:pt x="336"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1;p42">
              <a:extLst>
                <a:ext uri="{FF2B5EF4-FFF2-40B4-BE49-F238E27FC236}">
                  <a16:creationId xmlns:a16="http://schemas.microsoft.com/office/drawing/2014/main" id="{64770CD7-143C-5855-D456-29001E1E9A21}"/>
                </a:ext>
              </a:extLst>
            </p:cNvPr>
            <p:cNvSpPr/>
            <p:nvPr/>
          </p:nvSpPr>
          <p:spPr>
            <a:xfrm>
              <a:off x="1796444" y="1837489"/>
              <a:ext cx="250243" cy="292504"/>
            </a:xfrm>
            <a:custGeom>
              <a:avLst/>
              <a:gdLst/>
              <a:ahLst/>
              <a:cxnLst/>
              <a:rect l="l" t="t" r="r" b="b"/>
              <a:pathLst>
                <a:path w="3535" h="4132" extrusionOk="0">
                  <a:moveTo>
                    <a:pt x="1130" y="1"/>
                  </a:moveTo>
                  <a:cubicBezTo>
                    <a:pt x="982" y="1"/>
                    <a:pt x="865" y="48"/>
                    <a:pt x="873" y="233"/>
                  </a:cubicBezTo>
                  <a:cubicBezTo>
                    <a:pt x="887" y="713"/>
                    <a:pt x="960" y="1150"/>
                    <a:pt x="873" y="1644"/>
                  </a:cubicBezTo>
                  <a:cubicBezTo>
                    <a:pt x="858" y="1790"/>
                    <a:pt x="800" y="1950"/>
                    <a:pt x="698" y="2051"/>
                  </a:cubicBezTo>
                  <a:cubicBezTo>
                    <a:pt x="669" y="2080"/>
                    <a:pt x="655" y="2080"/>
                    <a:pt x="640" y="2095"/>
                  </a:cubicBezTo>
                  <a:cubicBezTo>
                    <a:pt x="524" y="2153"/>
                    <a:pt x="364" y="2182"/>
                    <a:pt x="262" y="2226"/>
                  </a:cubicBezTo>
                  <a:cubicBezTo>
                    <a:pt x="189" y="2255"/>
                    <a:pt x="88" y="2269"/>
                    <a:pt x="15" y="2313"/>
                  </a:cubicBezTo>
                  <a:cubicBezTo>
                    <a:pt x="0" y="2589"/>
                    <a:pt x="15" y="2880"/>
                    <a:pt x="58" y="3142"/>
                  </a:cubicBezTo>
                  <a:cubicBezTo>
                    <a:pt x="88" y="3418"/>
                    <a:pt x="58" y="3942"/>
                    <a:pt x="378" y="4044"/>
                  </a:cubicBezTo>
                  <a:cubicBezTo>
                    <a:pt x="597" y="4087"/>
                    <a:pt x="844" y="4087"/>
                    <a:pt x="1077" y="4117"/>
                  </a:cubicBezTo>
                  <a:cubicBezTo>
                    <a:pt x="1396" y="4131"/>
                    <a:pt x="1716" y="4131"/>
                    <a:pt x="2036" y="4131"/>
                  </a:cubicBezTo>
                  <a:cubicBezTo>
                    <a:pt x="2342" y="4131"/>
                    <a:pt x="2676" y="4117"/>
                    <a:pt x="2996" y="4073"/>
                  </a:cubicBezTo>
                  <a:cubicBezTo>
                    <a:pt x="3331" y="4044"/>
                    <a:pt x="3433" y="3869"/>
                    <a:pt x="3476" y="3535"/>
                  </a:cubicBezTo>
                  <a:cubicBezTo>
                    <a:pt x="3491" y="3258"/>
                    <a:pt x="3462" y="2997"/>
                    <a:pt x="3491" y="2735"/>
                  </a:cubicBezTo>
                  <a:cubicBezTo>
                    <a:pt x="3505" y="2604"/>
                    <a:pt x="3534" y="2473"/>
                    <a:pt x="3534" y="2342"/>
                  </a:cubicBezTo>
                  <a:cubicBezTo>
                    <a:pt x="3200" y="2226"/>
                    <a:pt x="2836" y="2080"/>
                    <a:pt x="2778" y="1746"/>
                  </a:cubicBezTo>
                  <a:cubicBezTo>
                    <a:pt x="2735" y="1440"/>
                    <a:pt x="2691" y="1135"/>
                    <a:pt x="2705" y="815"/>
                  </a:cubicBezTo>
                  <a:cubicBezTo>
                    <a:pt x="2705" y="641"/>
                    <a:pt x="2851" y="233"/>
                    <a:pt x="2662" y="146"/>
                  </a:cubicBezTo>
                  <a:cubicBezTo>
                    <a:pt x="2487" y="59"/>
                    <a:pt x="2167" y="88"/>
                    <a:pt x="1964" y="73"/>
                  </a:cubicBezTo>
                  <a:cubicBezTo>
                    <a:pt x="1804" y="59"/>
                    <a:pt x="1658" y="59"/>
                    <a:pt x="1498" y="44"/>
                  </a:cubicBezTo>
                  <a:cubicBezTo>
                    <a:pt x="1388" y="31"/>
                    <a:pt x="1249" y="1"/>
                    <a:pt x="1130"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2;p42">
              <a:extLst>
                <a:ext uri="{FF2B5EF4-FFF2-40B4-BE49-F238E27FC236}">
                  <a16:creationId xmlns:a16="http://schemas.microsoft.com/office/drawing/2014/main" id="{AB9CB036-9C68-E1E8-6435-40EF5C894927}"/>
                </a:ext>
              </a:extLst>
            </p:cNvPr>
            <p:cNvSpPr/>
            <p:nvPr/>
          </p:nvSpPr>
          <p:spPr>
            <a:xfrm>
              <a:off x="1857182" y="1840817"/>
              <a:ext cx="130820" cy="119423"/>
            </a:xfrm>
            <a:custGeom>
              <a:avLst/>
              <a:gdLst/>
              <a:ahLst/>
              <a:cxnLst/>
              <a:rect l="l" t="t" r="r" b="b"/>
              <a:pathLst>
                <a:path w="1848" h="1687" extrusionOk="0">
                  <a:moveTo>
                    <a:pt x="197" y="0"/>
                  </a:moveTo>
                  <a:cubicBezTo>
                    <a:pt x="139" y="0"/>
                    <a:pt x="89" y="10"/>
                    <a:pt x="59" y="41"/>
                  </a:cubicBezTo>
                  <a:cubicBezTo>
                    <a:pt x="15" y="85"/>
                    <a:pt x="0" y="114"/>
                    <a:pt x="15" y="186"/>
                  </a:cubicBezTo>
                  <a:cubicBezTo>
                    <a:pt x="15" y="303"/>
                    <a:pt x="29" y="390"/>
                    <a:pt x="29" y="506"/>
                  </a:cubicBezTo>
                  <a:cubicBezTo>
                    <a:pt x="59" y="681"/>
                    <a:pt x="73" y="870"/>
                    <a:pt x="73" y="1059"/>
                  </a:cubicBezTo>
                  <a:cubicBezTo>
                    <a:pt x="73" y="1117"/>
                    <a:pt x="233" y="1277"/>
                    <a:pt x="277" y="1335"/>
                  </a:cubicBezTo>
                  <a:cubicBezTo>
                    <a:pt x="422" y="1539"/>
                    <a:pt x="640" y="1670"/>
                    <a:pt x="888" y="1684"/>
                  </a:cubicBezTo>
                  <a:cubicBezTo>
                    <a:pt x="908" y="1686"/>
                    <a:pt x="929" y="1687"/>
                    <a:pt x="950" y="1687"/>
                  </a:cubicBezTo>
                  <a:cubicBezTo>
                    <a:pt x="1132" y="1687"/>
                    <a:pt x="1313" y="1630"/>
                    <a:pt x="1469" y="1539"/>
                  </a:cubicBezTo>
                  <a:cubicBezTo>
                    <a:pt x="1586" y="1481"/>
                    <a:pt x="1687" y="1408"/>
                    <a:pt x="1775" y="1335"/>
                  </a:cubicBezTo>
                  <a:cubicBezTo>
                    <a:pt x="1760" y="1161"/>
                    <a:pt x="1746" y="972"/>
                    <a:pt x="1760" y="768"/>
                  </a:cubicBezTo>
                  <a:cubicBezTo>
                    <a:pt x="1760" y="724"/>
                    <a:pt x="1775" y="666"/>
                    <a:pt x="1775" y="594"/>
                  </a:cubicBezTo>
                  <a:cubicBezTo>
                    <a:pt x="1818" y="404"/>
                    <a:pt x="1847" y="186"/>
                    <a:pt x="1717" y="143"/>
                  </a:cubicBezTo>
                  <a:cubicBezTo>
                    <a:pt x="1615" y="85"/>
                    <a:pt x="1411" y="85"/>
                    <a:pt x="1251" y="85"/>
                  </a:cubicBezTo>
                  <a:lnTo>
                    <a:pt x="1048" y="85"/>
                  </a:lnTo>
                  <a:lnTo>
                    <a:pt x="888" y="70"/>
                  </a:lnTo>
                  <a:cubicBezTo>
                    <a:pt x="786" y="70"/>
                    <a:pt x="684" y="41"/>
                    <a:pt x="582" y="41"/>
                  </a:cubicBezTo>
                  <a:cubicBezTo>
                    <a:pt x="538" y="41"/>
                    <a:pt x="495" y="26"/>
                    <a:pt x="451" y="26"/>
                  </a:cubicBezTo>
                  <a:cubicBezTo>
                    <a:pt x="368" y="18"/>
                    <a:pt x="275" y="0"/>
                    <a:pt x="197"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3;p42">
              <a:extLst>
                <a:ext uri="{FF2B5EF4-FFF2-40B4-BE49-F238E27FC236}">
                  <a16:creationId xmlns:a16="http://schemas.microsoft.com/office/drawing/2014/main" id="{E7F49EE8-A779-C719-EF2C-C6E996EB68FC}"/>
                </a:ext>
              </a:extLst>
            </p:cNvPr>
            <p:cNvSpPr/>
            <p:nvPr/>
          </p:nvSpPr>
          <p:spPr>
            <a:xfrm>
              <a:off x="2053628" y="1711552"/>
              <a:ext cx="57906" cy="90682"/>
            </a:xfrm>
            <a:custGeom>
              <a:avLst/>
              <a:gdLst/>
              <a:ahLst/>
              <a:cxnLst/>
              <a:rect l="l" t="t" r="r" b="b"/>
              <a:pathLst>
                <a:path w="818" h="1281" extrusionOk="0">
                  <a:moveTo>
                    <a:pt x="611" y="1"/>
                  </a:moveTo>
                  <a:cubicBezTo>
                    <a:pt x="444" y="1"/>
                    <a:pt x="302" y="187"/>
                    <a:pt x="265" y="311"/>
                  </a:cubicBezTo>
                  <a:cubicBezTo>
                    <a:pt x="210" y="448"/>
                    <a:pt x="1" y="1281"/>
                    <a:pt x="256" y="1281"/>
                  </a:cubicBezTo>
                  <a:cubicBezTo>
                    <a:pt x="271" y="1281"/>
                    <a:pt x="289" y="1277"/>
                    <a:pt x="309" y="1271"/>
                  </a:cubicBezTo>
                  <a:cubicBezTo>
                    <a:pt x="367" y="1256"/>
                    <a:pt x="410" y="1212"/>
                    <a:pt x="440" y="1183"/>
                  </a:cubicBezTo>
                  <a:cubicBezTo>
                    <a:pt x="672" y="965"/>
                    <a:pt x="818" y="660"/>
                    <a:pt x="818" y="325"/>
                  </a:cubicBezTo>
                  <a:cubicBezTo>
                    <a:pt x="818" y="194"/>
                    <a:pt x="789" y="78"/>
                    <a:pt x="701" y="20"/>
                  </a:cubicBezTo>
                  <a:cubicBezTo>
                    <a:pt x="671" y="7"/>
                    <a:pt x="640" y="1"/>
                    <a:pt x="611"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4;p42">
              <a:extLst>
                <a:ext uri="{FF2B5EF4-FFF2-40B4-BE49-F238E27FC236}">
                  <a16:creationId xmlns:a16="http://schemas.microsoft.com/office/drawing/2014/main" id="{7FB0D580-5DDD-60FB-2420-830E786ACF0C}"/>
                </a:ext>
              </a:extLst>
            </p:cNvPr>
            <p:cNvSpPr/>
            <p:nvPr/>
          </p:nvSpPr>
          <p:spPr>
            <a:xfrm>
              <a:off x="1820088" y="1530680"/>
              <a:ext cx="263693" cy="395433"/>
            </a:xfrm>
            <a:custGeom>
              <a:avLst/>
              <a:gdLst/>
              <a:ahLst/>
              <a:cxnLst/>
              <a:rect l="l" t="t" r="r" b="b"/>
              <a:pathLst>
                <a:path w="3725" h="5586" extrusionOk="0">
                  <a:moveTo>
                    <a:pt x="1964" y="1"/>
                  </a:moveTo>
                  <a:cubicBezTo>
                    <a:pt x="1825" y="1"/>
                    <a:pt x="1688" y="24"/>
                    <a:pt x="1557" y="73"/>
                  </a:cubicBezTo>
                  <a:cubicBezTo>
                    <a:pt x="1237" y="190"/>
                    <a:pt x="975" y="437"/>
                    <a:pt x="772" y="713"/>
                  </a:cubicBezTo>
                  <a:cubicBezTo>
                    <a:pt x="146" y="1571"/>
                    <a:pt x="1" y="2633"/>
                    <a:pt x="103" y="3666"/>
                  </a:cubicBezTo>
                  <a:cubicBezTo>
                    <a:pt x="161" y="4116"/>
                    <a:pt x="292" y="4596"/>
                    <a:pt x="553" y="4975"/>
                  </a:cubicBezTo>
                  <a:cubicBezTo>
                    <a:pt x="772" y="5280"/>
                    <a:pt x="1062" y="5513"/>
                    <a:pt x="1455" y="5571"/>
                  </a:cubicBezTo>
                  <a:cubicBezTo>
                    <a:pt x="1499" y="5571"/>
                    <a:pt x="1557" y="5585"/>
                    <a:pt x="1630" y="5585"/>
                  </a:cubicBezTo>
                  <a:cubicBezTo>
                    <a:pt x="2051" y="5585"/>
                    <a:pt x="2430" y="5353"/>
                    <a:pt x="2706" y="5062"/>
                  </a:cubicBezTo>
                  <a:cubicBezTo>
                    <a:pt x="3128" y="4625"/>
                    <a:pt x="3419" y="4044"/>
                    <a:pt x="3564" y="3462"/>
                  </a:cubicBezTo>
                  <a:cubicBezTo>
                    <a:pt x="3608" y="3215"/>
                    <a:pt x="3666" y="2953"/>
                    <a:pt x="3680" y="2720"/>
                  </a:cubicBezTo>
                  <a:cubicBezTo>
                    <a:pt x="3724" y="2284"/>
                    <a:pt x="3680" y="1818"/>
                    <a:pt x="3564" y="1411"/>
                  </a:cubicBezTo>
                  <a:cubicBezTo>
                    <a:pt x="3433" y="975"/>
                    <a:pt x="3200" y="568"/>
                    <a:pt x="2837" y="306"/>
                  </a:cubicBezTo>
                  <a:cubicBezTo>
                    <a:pt x="2586" y="115"/>
                    <a:pt x="2272" y="1"/>
                    <a:pt x="1964"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5;p42">
              <a:extLst>
                <a:ext uri="{FF2B5EF4-FFF2-40B4-BE49-F238E27FC236}">
                  <a16:creationId xmlns:a16="http://schemas.microsoft.com/office/drawing/2014/main" id="{2CDB87FE-FF3C-549B-E6C0-64CB2157E07D}"/>
                </a:ext>
              </a:extLst>
            </p:cNvPr>
            <p:cNvSpPr/>
            <p:nvPr/>
          </p:nvSpPr>
          <p:spPr>
            <a:xfrm>
              <a:off x="1948786" y="1707800"/>
              <a:ext cx="20671" cy="91673"/>
            </a:xfrm>
            <a:custGeom>
              <a:avLst/>
              <a:gdLst/>
              <a:ahLst/>
              <a:cxnLst/>
              <a:rect l="l" t="t" r="r" b="b"/>
              <a:pathLst>
                <a:path w="292" h="1295" extrusionOk="0">
                  <a:moveTo>
                    <a:pt x="292" y="0"/>
                  </a:moveTo>
                  <a:lnTo>
                    <a:pt x="1" y="1294"/>
                  </a:lnTo>
                  <a:cubicBezTo>
                    <a:pt x="88" y="1265"/>
                    <a:pt x="175" y="1251"/>
                    <a:pt x="233" y="1178"/>
                  </a:cubicBezTo>
                  <a:cubicBezTo>
                    <a:pt x="292" y="1105"/>
                    <a:pt x="292" y="1018"/>
                    <a:pt x="292" y="945"/>
                  </a:cubicBezTo>
                  <a:lnTo>
                    <a:pt x="292" y="0"/>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6;p42">
              <a:extLst>
                <a:ext uri="{FF2B5EF4-FFF2-40B4-BE49-F238E27FC236}">
                  <a16:creationId xmlns:a16="http://schemas.microsoft.com/office/drawing/2014/main" id="{9FF956BD-A177-34C1-E0F3-C9983B17664B}"/>
                </a:ext>
              </a:extLst>
            </p:cNvPr>
            <p:cNvSpPr/>
            <p:nvPr/>
          </p:nvSpPr>
          <p:spPr>
            <a:xfrm>
              <a:off x="1948786" y="1707800"/>
              <a:ext cx="20671" cy="91673"/>
            </a:xfrm>
            <a:custGeom>
              <a:avLst/>
              <a:gdLst/>
              <a:ahLst/>
              <a:cxnLst/>
              <a:rect l="l" t="t" r="r" b="b"/>
              <a:pathLst>
                <a:path w="292" h="1295" fill="none" extrusionOk="0">
                  <a:moveTo>
                    <a:pt x="1" y="1294"/>
                  </a:moveTo>
                  <a:cubicBezTo>
                    <a:pt x="88" y="1265"/>
                    <a:pt x="175" y="1251"/>
                    <a:pt x="233" y="1178"/>
                  </a:cubicBezTo>
                  <a:cubicBezTo>
                    <a:pt x="292" y="1105"/>
                    <a:pt x="292" y="1018"/>
                    <a:pt x="292" y="945"/>
                  </a:cubicBezTo>
                  <a:lnTo>
                    <a:pt x="292" y="0"/>
                  </a:lnTo>
                </a:path>
              </a:pathLst>
            </a:custGeom>
            <a:no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7;p42">
              <a:extLst>
                <a:ext uri="{FF2B5EF4-FFF2-40B4-BE49-F238E27FC236}">
                  <a16:creationId xmlns:a16="http://schemas.microsoft.com/office/drawing/2014/main" id="{CED83329-54F7-1118-CF9A-4891FFD45836}"/>
                </a:ext>
              </a:extLst>
            </p:cNvPr>
            <p:cNvSpPr/>
            <p:nvPr/>
          </p:nvSpPr>
          <p:spPr>
            <a:xfrm>
              <a:off x="1872615" y="1719126"/>
              <a:ext cx="30935" cy="24776"/>
            </a:xfrm>
            <a:custGeom>
              <a:avLst/>
              <a:gdLst/>
              <a:ahLst/>
              <a:cxnLst/>
              <a:rect l="l" t="t" r="r" b="b"/>
              <a:pathLst>
                <a:path w="437" h="350" extrusionOk="0">
                  <a:moveTo>
                    <a:pt x="219" y="0"/>
                  </a:moveTo>
                  <a:cubicBezTo>
                    <a:pt x="1" y="0"/>
                    <a:pt x="1" y="349"/>
                    <a:pt x="219" y="349"/>
                  </a:cubicBezTo>
                  <a:cubicBezTo>
                    <a:pt x="437" y="349"/>
                    <a:pt x="437" y="0"/>
                    <a:pt x="219"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8;p42">
              <a:extLst>
                <a:ext uri="{FF2B5EF4-FFF2-40B4-BE49-F238E27FC236}">
                  <a16:creationId xmlns:a16="http://schemas.microsoft.com/office/drawing/2014/main" id="{E26B8A0E-CA49-BB23-699D-1696D8F4EAA0}"/>
                </a:ext>
              </a:extLst>
            </p:cNvPr>
            <p:cNvSpPr/>
            <p:nvPr/>
          </p:nvSpPr>
          <p:spPr>
            <a:xfrm>
              <a:off x="2006481" y="1730453"/>
              <a:ext cx="30935" cy="24776"/>
            </a:xfrm>
            <a:custGeom>
              <a:avLst/>
              <a:gdLst/>
              <a:ahLst/>
              <a:cxnLst/>
              <a:rect l="l" t="t" r="r" b="b"/>
              <a:pathLst>
                <a:path w="437" h="350" extrusionOk="0">
                  <a:moveTo>
                    <a:pt x="218" y="0"/>
                  </a:moveTo>
                  <a:cubicBezTo>
                    <a:pt x="0" y="29"/>
                    <a:pt x="0" y="349"/>
                    <a:pt x="218" y="349"/>
                  </a:cubicBezTo>
                  <a:cubicBezTo>
                    <a:pt x="437" y="349"/>
                    <a:pt x="437" y="0"/>
                    <a:pt x="218"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9;p42">
              <a:extLst>
                <a:ext uri="{FF2B5EF4-FFF2-40B4-BE49-F238E27FC236}">
                  <a16:creationId xmlns:a16="http://schemas.microsoft.com/office/drawing/2014/main" id="{D6A6F575-893A-3FA4-597A-394B0DC9B7C1}"/>
                </a:ext>
              </a:extLst>
            </p:cNvPr>
            <p:cNvSpPr/>
            <p:nvPr/>
          </p:nvSpPr>
          <p:spPr>
            <a:xfrm>
              <a:off x="1864403" y="1668652"/>
              <a:ext cx="45376" cy="10335"/>
            </a:xfrm>
            <a:custGeom>
              <a:avLst/>
              <a:gdLst/>
              <a:ahLst/>
              <a:cxnLst/>
              <a:rect l="l" t="t" r="r" b="b"/>
              <a:pathLst>
                <a:path w="641" h="146" extrusionOk="0">
                  <a:moveTo>
                    <a:pt x="262" y="0"/>
                  </a:moveTo>
                  <a:cubicBezTo>
                    <a:pt x="175" y="0"/>
                    <a:pt x="29" y="44"/>
                    <a:pt x="0" y="146"/>
                  </a:cubicBezTo>
                  <a:cubicBezTo>
                    <a:pt x="102" y="146"/>
                    <a:pt x="189" y="102"/>
                    <a:pt x="262" y="102"/>
                  </a:cubicBezTo>
                  <a:cubicBezTo>
                    <a:pt x="286" y="95"/>
                    <a:pt x="310" y="93"/>
                    <a:pt x="335" y="93"/>
                  </a:cubicBezTo>
                  <a:cubicBezTo>
                    <a:pt x="417" y="93"/>
                    <a:pt x="504" y="124"/>
                    <a:pt x="582" y="146"/>
                  </a:cubicBezTo>
                  <a:cubicBezTo>
                    <a:pt x="626" y="146"/>
                    <a:pt x="640" y="117"/>
                    <a:pt x="626" y="102"/>
                  </a:cubicBezTo>
                  <a:cubicBezTo>
                    <a:pt x="538" y="0"/>
                    <a:pt x="393" y="0"/>
                    <a:pt x="262"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30;p42">
              <a:extLst>
                <a:ext uri="{FF2B5EF4-FFF2-40B4-BE49-F238E27FC236}">
                  <a16:creationId xmlns:a16="http://schemas.microsoft.com/office/drawing/2014/main" id="{ABB01A04-0FB0-BCA2-F4DE-1BD5A6B66D3A}"/>
                </a:ext>
              </a:extLst>
            </p:cNvPr>
            <p:cNvSpPr/>
            <p:nvPr/>
          </p:nvSpPr>
          <p:spPr>
            <a:xfrm>
              <a:off x="2006481" y="1677572"/>
              <a:ext cx="45376" cy="10689"/>
            </a:xfrm>
            <a:custGeom>
              <a:avLst/>
              <a:gdLst/>
              <a:ahLst/>
              <a:cxnLst/>
              <a:rect l="l" t="t" r="r" b="b"/>
              <a:pathLst>
                <a:path w="641" h="151" extrusionOk="0">
                  <a:moveTo>
                    <a:pt x="293" y="0"/>
                  </a:moveTo>
                  <a:cubicBezTo>
                    <a:pt x="188" y="0"/>
                    <a:pt x="83" y="24"/>
                    <a:pt x="15" y="93"/>
                  </a:cubicBezTo>
                  <a:cubicBezTo>
                    <a:pt x="0" y="122"/>
                    <a:pt x="15" y="151"/>
                    <a:pt x="44" y="151"/>
                  </a:cubicBezTo>
                  <a:cubicBezTo>
                    <a:pt x="160" y="136"/>
                    <a:pt x="247" y="93"/>
                    <a:pt x="378" y="93"/>
                  </a:cubicBezTo>
                  <a:cubicBezTo>
                    <a:pt x="451" y="93"/>
                    <a:pt x="538" y="151"/>
                    <a:pt x="640" y="151"/>
                  </a:cubicBezTo>
                  <a:cubicBezTo>
                    <a:pt x="597" y="63"/>
                    <a:pt x="466" y="20"/>
                    <a:pt x="378" y="5"/>
                  </a:cubicBezTo>
                  <a:cubicBezTo>
                    <a:pt x="350" y="2"/>
                    <a:pt x="321" y="0"/>
                    <a:pt x="29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31;p42">
              <a:extLst>
                <a:ext uri="{FF2B5EF4-FFF2-40B4-BE49-F238E27FC236}">
                  <a16:creationId xmlns:a16="http://schemas.microsoft.com/office/drawing/2014/main" id="{6E3A0556-7ED9-857F-2CCB-B60312A7289F}"/>
                </a:ext>
              </a:extLst>
            </p:cNvPr>
            <p:cNvSpPr/>
            <p:nvPr/>
          </p:nvSpPr>
          <p:spPr>
            <a:xfrm>
              <a:off x="1792338" y="1451394"/>
              <a:ext cx="332571" cy="331580"/>
            </a:xfrm>
            <a:custGeom>
              <a:avLst/>
              <a:gdLst/>
              <a:ahLst/>
              <a:cxnLst/>
              <a:rect l="l" t="t" r="r" b="b"/>
              <a:pathLst>
                <a:path w="4698" h="4684" extrusionOk="0">
                  <a:moveTo>
                    <a:pt x="2476" y="1"/>
                  </a:moveTo>
                  <a:cubicBezTo>
                    <a:pt x="2334" y="1"/>
                    <a:pt x="2196" y="15"/>
                    <a:pt x="2065" y="44"/>
                  </a:cubicBezTo>
                  <a:cubicBezTo>
                    <a:pt x="1804" y="88"/>
                    <a:pt x="1556" y="204"/>
                    <a:pt x="1338" y="364"/>
                  </a:cubicBezTo>
                  <a:cubicBezTo>
                    <a:pt x="1222" y="437"/>
                    <a:pt x="1120" y="553"/>
                    <a:pt x="1047" y="655"/>
                  </a:cubicBezTo>
                  <a:cubicBezTo>
                    <a:pt x="1018" y="698"/>
                    <a:pt x="847" y="1056"/>
                    <a:pt x="872" y="1062"/>
                  </a:cubicBezTo>
                  <a:lnTo>
                    <a:pt x="872" y="1062"/>
                  </a:lnTo>
                  <a:cubicBezTo>
                    <a:pt x="855" y="1060"/>
                    <a:pt x="838" y="1059"/>
                    <a:pt x="822" y="1059"/>
                  </a:cubicBezTo>
                  <a:cubicBezTo>
                    <a:pt x="590" y="1059"/>
                    <a:pt x="356" y="1237"/>
                    <a:pt x="247" y="1440"/>
                  </a:cubicBezTo>
                  <a:cubicBezTo>
                    <a:pt x="116" y="1659"/>
                    <a:pt x="58" y="1920"/>
                    <a:pt x="44" y="2182"/>
                  </a:cubicBezTo>
                  <a:cubicBezTo>
                    <a:pt x="44" y="2619"/>
                    <a:pt x="0" y="3040"/>
                    <a:pt x="58" y="3477"/>
                  </a:cubicBezTo>
                  <a:cubicBezTo>
                    <a:pt x="131" y="3913"/>
                    <a:pt x="276" y="4291"/>
                    <a:pt x="436" y="4684"/>
                  </a:cubicBezTo>
                  <a:cubicBezTo>
                    <a:pt x="465" y="4131"/>
                    <a:pt x="553" y="3578"/>
                    <a:pt x="684" y="3040"/>
                  </a:cubicBezTo>
                  <a:cubicBezTo>
                    <a:pt x="698" y="2924"/>
                    <a:pt x="713" y="2764"/>
                    <a:pt x="785" y="2648"/>
                  </a:cubicBezTo>
                  <a:cubicBezTo>
                    <a:pt x="844" y="2575"/>
                    <a:pt x="931" y="2488"/>
                    <a:pt x="1004" y="2429"/>
                  </a:cubicBezTo>
                  <a:cubicBezTo>
                    <a:pt x="1294" y="2168"/>
                    <a:pt x="1731" y="1979"/>
                    <a:pt x="1876" y="1600"/>
                  </a:cubicBezTo>
                  <a:cubicBezTo>
                    <a:pt x="2356" y="2124"/>
                    <a:pt x="2938" y="2560"/>
                    <a:pt x="3592" y="2837"/>
                  </a:cubicBezTo>
                  <a:cubicBezTo>
                    <a:pt x="3694" y="2895"/>
                    <a:pt x="3825" y="2924"/>
                    <a:pt x="3898" y="3040"/>
                  </a:cubicBezTo>
                  <a:cubicBezTo>
                    <a:pt x="3985" y="3142"/>
                    <a:pt x="4000" y="3302"/>
                    <a:pt x="4000" y="3448"/>
                  </a:cubicBezTo>
                  <a:cubicBezTo>
                    <a:pt x="4029" y="3738"/>
                    <a:pt x="4000" y="4058"/>
                    <a:pt x="3971" y="4349"/>
                  </a:cubicBezTo>
                  <a:cubicBezTo>
                    <a:pt x="3985" y="4233"/>
                    <a:pt x="4072" y="4117"/>
                    <a:pt x="4116" y="4015"/>
                  </a:cubicBezTo>
                  <a:cubicBezTo>
                    <a:pt x="4174" y="3898"/>
                    <a:pt x="4203" y="3768"/>
                    <a:pt x="4261" y="3651"/>
                  </a:cubicBezTo>
                  <a:cubicBezTo>
                    <a:pt x="4334" y="3404"/>
                    <a:pt x="4392" y="3128"/>
                    <a:pt x="4436" y="2851"/>
                  </a:cubicBezTo>
                  <a:cubicBezTo>
                    <a:pt x="4538" y="2371"/>
                    <a:pt x="4698" y="1935"/>
                    <a:pt x="4552" y="1426"/>
                  </a:cubicBezTo>
                  <a:cubicBezTo>
                    <a:pt x="4421" y="946"/>
                    <a:pt x="4072" y="553"/>
                    <a:pt x="3636" y="335"/>
                  </a:cubicBezTo>
                  <a:cubicBezTo>
                    <a:pt x="3403" y="219"/>
                    <a:pt x="3185" y="88"/>
                    <a:pt x="2909" y="44"/>
                  </a:cubicBezTo>
                  <a:cubicBezTo>
                    <a:pt x="2763" y="15"/>
                    <a:pt x="2618" y="1"/>
                    <a:pt x="2476"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32;p42">
              <a:extLst>
                <a:ext uri="{FF2B5EF4-FFF2-40B4-BE49-F238E27FC236}">
                  <a16:creationId xmlns:a16="http://schemas.microsoft.com/office/drawing/2014/main" id="{375522D0-0B41-0123-3B33-882C256CD2FA}"/>
                </a:ext>
              </a:extLst>
            </p:cNvPr>
            <p:cNvSpPr/>
            <p:nvPr/>
          </p:nvSpPr>
          <p:spPr>
            <a:xfrm>
              <a:off x="1940999" y="1519141"/>
              <a:ext cx="165365" cy="122821"/>
            </a:xfrm>
            <a:custGeom>
              <a:avLst/>
              <a:gdLst/>
              <a:ahLst/>
              <a:cxnLst/>
              <a:rect l="l" t="t" r="r" b="b"/>
              <a:pathLst>
                <a:path w="2336" h="1735" extrusionOk="0">
                  <a:moveTo>
                    <a:pt x="24" y="0"/>
                  </a:moveTo>
                  <a:cubicBezTo>
                    <a:pt x="12" y="0"/>
                    <a:pt x="0" y="21"/>
                    <a:pt x="9" y="47"/>
                  </a:cubicBezTo>
                  <a:cubicBezTo>
                    <a:pt x="285" y="440"/>
                    <a:pt x="620" y="789"/>
                    <a:pt x="998" y="1080"/>
                  </a:cubicBezTo>
                  <a:cubicBezTo>
                    <a:pt x="1202" y="1225"/>
                    <a:pt x="1391" y="1356"/>
                    <a:pt x="1594" y="1487"/>
                  </a:cubicBezTo>
                  <a:cubicBezTo>
                    <a:pt x="1798" y="1589"/>
                    <a:pt x="2045" y="1705"/>
                    <a:pt x="2292" y="1734"/>
                  </a:cubicBezTo>
                  <a:cubicBezTo>
                    <a:pt x="2321" y="1734"/>
                    <a:pt x="2336" y="1705"/>
                    <a:pt x="2307" y="1676"/>
                  </a:cubicBezTo>
                  <a:cubicBezTo>
                    <a:pt x="2103" y="1574"/>
                    <a:pt x="1885" y="1487"/>
                    <a:pt x="1667" y="1371"/>
                  </a:cubicBezTo>
                  <a:cubicBezTo>
                    <a:pt x="1449" y="1269"/>
                    <a:pt x="1245" y="1138"/>
                    <a:pt x="1071" y="1007"/>
                  </a:cubicBezTo>
                  <a:cubicBezTo>
                    <a:pt x="693" y="731"/>
                    <a:pt x="343" y="396"/>
                    <a:pt x="38" y="33"/>
                  </a:cubicBezTo>
                  <a:cubicBezTo>
                    <a:pt x="38" y="9"/>
                    <a:pt x="31" y="0"/>
                    <a:pt x="2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33;p42">
              <a:extLst>
                <a:ext uri="{FF2B5EF4-FFF2-40B4-BE49-F238E27FC236}">
                  <a16:creationId xmlns:a16="http://schemas.microsoft.com/office/drawing/2014/main" id="{5C1F0063-2002-501E-9FA9-833CECE2B95E}"/>
                </a:ext>
              </a:extLst>
            </p:cNvPr>
            <p:cNvSpPr/>
            <p:nvPr/>
          </p:nvSpPr>
          <p:spPr>
            <a:xfrm>
              <a:off x="2001313" y="1529618"/>
              <a:ext cx="73976" cy="59959"/>
            </a:xfrm>
            <a:custGeom>
              <a:avLst/>
              <a:gdLst/>
              <a:ahLst/>
              <a:cxnLst/>
              <a:rect l="l" t="t" r="r" b="b"/>
              <a:pathLst>
                <a:path w="1045" h="847" extrusionOk="0">
                  <a:moveTo>
                    <a:pt x="1" y="1"/>
                  </a:moveTo>
                  <a:cubicBezTo>
                    <a:pt x="146" y="175"/>
                    <a:pt x="291" y="335"/>
                    <a:pt x="451" y="481"/>
                  </a:cubicBezTo>
                  <a:cubicBezTo>
                    <a:pt x="524" y="554"/>
                    <a:pt x="611" y="597"/>
                    <a:pt x="713" y="670"/>
                  </a:cubicBezTo>
                  <a:cubicBezTo>
                    <a:pt x="742" y="714"/>
                    <a:pt x="800" y="728"/>
                    <a:pt x="830" y="772"/>
                  </a:cubicBezTo>
                  <a:cubicBezTo>
                    <a:pt x="888" y="801"/>
                    <a:pt x="946" y="815"/>
                    <a:pt x="975" y="845"/>
                  </a:cubicBezTo>
                  <a:cubicBezTo>
                    <a:pt x="980" y="846"/>
                    <a:pt x="984" y="847"/>
                    <a:pt x="989" y="847"/>
                  </a:cubicBezTo>
                  <a:cubicBezTo>
                    <a:pt x="1024" y="847"/>
                    <a:pt x="1045" y="798"/>
                    <a:pt x="1019" y="772"/>
                  </a:cubicBezTo>
                  <a:cubicBezTo>
                    <a:pt x="844" y="641"/>
                    <a:pt x="655" y="525"/>
                    <a:pt x="480" y="408"/>
                  </a:cubicBezTo>
                  <a:cubicBezTo>
                    <a:pt x="320" y="277"/>
                    <a:pt x="160" y="146"/>
                    <a:pt x="1"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34;p42">
              <a:extLst>
                <a:ext uri="{FF2B5EF4-FFF2-40B4-BE49-F238E27FC236}">
                  <a16:creationId xmlns:a16="http://schemas.microsoft.com/office/drawing/2014/main" id="{E4BED99E-7E9E-5818-16DA-94DC00B72275}"/>
                </a:ext>
              </a:extLst>
            </p:cNvPr>
            <p:cNvSpPr/>
            <p:nvPr/>
          </p:nvSpPr>
          <p:spPr>
            <a:xfrm>
              <a:off x="1895268" y="1457552"/>
              <a:ext cx="116379" cy="34050"/>
            </a:xfrm>
            <a:custGeom>
              <a:avLst/>
              <a:gdLst/>
              <a:ahLst/>
              <a:cxnLst/>
              <a:rect l="l" t="t" r="r" b="b"/>
              <a:pathLst>
                <a:path w="1644" h="481" extrusionOk="0">
                  <a:moveTo>
                    <a:pt x="1182" y="1"/>
                  </a:moveTo>
                  <a:cubicBezTo>
                    <a:pt x="1029" y="1"/>
                    <a:pt x="873" y="23"/>
                    <a:pt x="728" y="59"/>
                  </a:cubicBezTo>
                  <a:cubicBezTo>
                    <a:pt x="582" y="103"/>
                    <a:pt x="451" y="146"/>
                    <a:pt x="335" y="204"/>
                  </a:cubicBezTo>
                  <a:cubicBezTo>
                    <a:pt x="204" y="263"/>
                    <a:pt x="73" y="350"/>
                    <a:pt x="0" y="481"/>
                  </a:cubicBezTo>
                  <a:cubicBezTo>
                    <a:pt x="131" y="423"/>
                    <a:pt x="248" y="335"/>
                    <a:pt x="350" y="277"/>
                  </a:cubicBezTo>
                  <a:cubicBezTo>
                    <a:pt x="480" y="204"/>
                    <a:pt x="611" y="161"/>
                    <a:pt x="757" y="132"/>
                  </a:cubicBezTo>
                  <a:cubicBezTo>
                    <a:pt x="894" y="97"/>
                    <a:pt x="1025" y="83"/>
                    <a:pt x="1156" y="83"/>
                  </a:cubicBezTo>
                  <a:cubicBezTo>
                    <a:pt x="1302" y="83"/>
                    <a:pt x="1447" y="101"/>
                    <a:pt x="1600" y="132"/>
                  </a:cubicBezTo>
                  <a:cubicBezTo>
                    <a:pt x="1644" y="132"/>
                    <a:pt x="1644" y="88"/>
                    <a:pt x="1615" y="74"/>
                  </a:cubicBezTo>
                  <a:cubicBezTo>
                    <a:pt x="1484" y="23"/>
                    <a:pt x="1335" y="1"/>
                    <a:pt x="1182"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5;p42">
              <a:extLst>
                <a:ext uri="{FF2B5EF4-FFF2-40B4-BE49-F238E27FC236}">
                  <a16:creationId xmlns:a16="http://schemas.microsoft.com/office/drawing/2014/main" id="{EF00A6A9-998B-250B-F649-19529F271A7C}"/>
                </a:ext>
              </a:extLst>
            </p:cNvPr>
            <p:cNvSpPr/>
            <p:nvPr/>
          </p:nvSpPr>
          <p:spPr>
            <a:xfrm>
              <a:off x="1799488" y="1549227"/>
              <a:ext cx="52597" cy="66189"/>
            </a:xfrm>
            <a:custGeom>
              <a:avLst/>
              <a:gdLst/>
              <a:ahLst/>
              <a:cxnLst/>
              <a:rect l="l" t="t" r="r" b="b"/>
              <a:pathLst>
                <a:path w="743" h="935" extrusionOk="0">
                  <a:moveTo>
                    <a:pt x="699" y="0"/>
                  </a:moveTo>
                  <a:cubicBezTo>
                    <a:pt x="524" y="73"/>
                    <a:pt x="364" y="204"/>
                    <a:pt x="234" y="364"/>
                  </a:cubicBezTo>
                  <a:cubicBezTo>
                    <a:pt x="175" y="437"/>
                    <a:pt x="117" y="524"/>
                    <a:pt x="74" y="626"/>
                  </a:cubicBezTo>
                  <a:cubicBezTo>
                    <a:pt x="30" y="713"/>
                    <a:pt x="15" y="800"/>
                    <a:pt x="1" y="902"/>
                  </a:cubicBezTo>
                  <a:cubicBezTo>
                    <a:pt x="1" y="924"/>
                    <a:pt x="12" y="935"/>
                    <a:pt x="23" y="935"/>
                  </a:cubicBezTo>
                  <a:cubicBezTo>
                    <a:pt x="34" y="935"/>
                    <a:pt x="45" y="924"/>
                    <a:pt x="45" y="902"/>
                  </a:cubicBezTo>
                  <a:cubicBezTo>
                    <a:pt x="74" y="815"/>
                    <a:pt x="103" y="727"/>
                    <a:pt x="161" y="655"/>
                  </a:cubicBezTo>
                  <a:cubicBezTo>
                    <a:pt x="190" y="568"/>
                    <a:pt x="248" y="495"/>
                    <a:pt x="306" y="422"/>
                  </a:cubicBezTo>
                  <a:cubicBezTo>
                    <a:pt x="408" y="277"/>
                    <a:pt x="554" y="146"/>
                    <a:pt x="728" y="44"/>
                  </a:cubicBezTo>
                  <a:cubicBezTo>
                    <a:pt x="743" y="44"/>
                    <a:pt x="728" y="0"/>
                    <a:pt x="699"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6;p42">
              <a:extLst>
                <a:ext uri="{FF2B5EF4-FFF2-40B4-BE49-F238E27FC236}">
                  <a16:creationId xmlns:a16="http://schemas.microsoft.com/office/drawing/2014/main" id="{A8DAB294-C25C-0450-C235-3D7999758A45}"/>
                </a:ext>
              </a:extLst>
            </p:cNvPr>
            <p:cNvSpPr/>
            <p:nvPr/>
          </p:nvSpPr>
          <p:spPr>
            <a:xfrm>
              <a:off x="1766570" y="1677926"/>
              <a:ext cx="68454" cy="207415"/>
            </a:xfrm>
            <a:custGeom>
              <a:avLst/>
              <a:gdLst/>
              <a:ahLst/>
              <a:cxnLst/>
              <a:rect l="l" t="t" r="r" b="b"/>
              <a:pathLst>
                <a:path w="967" h="2930" extrusionOk="0">
                  <a:moveTo>
                    <a:pt x="204" y="0"/>
                  </a:moveTo>
                  <a:cubicBezTo>
                    <a:pt x="0" y="1033"/>
                    <a:pt x="277" y="2109"/>
                    <a:pt x="931" y="2924"/>
                  </a:cubicBezTo>
                  <a:cubicBezTo>
                    <a:pt x="936" y="2928"/>
                    <a:pt x="941" y="2930"/>
                    <a:pt x="946" y="2930"/>
                  </a:cubicBezTo>
                  <a:cubicBezTo>
                    <a:pt x="958" y="2930"/>
                    <a:pt x="966" y="2919"/>
                    <a:pt x="946" y="2909"/>
                  </a:cubicBezTo>
                  <a:cubicBezTo>
                    <a:pt x="350" y="2095"/>
                    <a:pt x="73" y="1033"/>
                    <a:pt x="20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7;p42">
              <a:extLst>
                <a:ext uri="{FF2B5EF4-FFF2-40B4-BE49-F238E27FC236}">
                  <a16:creationId xmlns:a16="http://schemas.microsoft.com/office/drawing/2014/main" id="{E1B48084-37BF-BEE7-D3B4-629557CDB415}"/>
                </a:ext>
              </a:extLst>
            </p:cNvPr>
            <p:cNvSpPr/>
            <p:nvPr/>
          </p:nvSpPr>
          <p:spPr>
            <a:xfrm>
              <a:off x="1908648" y="1828216"/>
              <a:ext cx="58756" cy="15007"/>
            </a:xfrm>
            <a:custGeom>
              <a:avLst/>
              <a:gdLst/>
              <a:ahLst/>
              <a:cxnLst/>
              <a:rect l="l" t="t" r="r" b="b"/>
              <a:pathLst>
                <a:path w="830" h="212" extrusionOk="0">
                  <a:moveTo>
                    <a:pt x="1" y="1"/>
                  </a:moveTo>
                  <a:cubicBezTo>
                    <a:pt x="144" y="135"/>
                    <a:pt x="344" y="212"/>
                    <a:pt x="539" y="212"/>
                  </a:cubicBezTo>
                  <a:cubicBezTo>
                    <a:pt x="640" y="212"/>
                    <a:pt x="740" y="191"/>
                    <a:pt x="830" y="146"/>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8;p42">
              <a:extLst>
                <a:ext uri="{FF2B5EF4-FFF2-40B4-BE49-F238E27FC236}">
                  <a16:creationId xmlns:a16="http://schemas.microsoft.com/office/drawing/2014/main" id="{BFC76ACE-26B2-E422-77FE-DF84A4F86666}"/>
                </a:ext>
              </a:extLst>
            </p:cNvPr>
            <p:cNvSpPr/>
            <p:nvPr/>
          </p:nvSpPr>
          <p:spPr>
            <a:xfrm>
              <a:off x="1907586" y="1828216"/>
              <a:ext cx="63923" cy="18335"/>
            </a:xfrm>
            <a:custGeom>
              <a:avLst/>
              <a:gdLst/>
              <a:ahLst/>
              <a:cxnLst/>
              <a:rect l="l" t="t" r="r" b="b"/>
              <a:pathLst>
                <a:path w="903" h="259" extrusionOk="0">
                  <a:moveTo>
                    <a:pt x="1" y="1"/>
                  </a:moveTo>
                  <a:lnTo>
                    <a:pt x="1" y="1"/>
                  </a:lnTo>
                  <a:cubicBezTo>
                    <a:pt x="45" y="59"/>
                    <a:pt x="88" y="117"/>
                    <a:pt x="161" y="146"/>
                  </a:cubicBezTo>
                  <a:cubicBezTo>
                    <a:pt x="234" y="190"/>
                    <a:pt x="306" y="219"/>
                    <a:pt x="394" y="248"/>
                  </a:cubicBezTo>
                  <a:cubicBezTo>
                    <a:pt x="430" y="255"/>
                    <a:pt x="470" y="259"/>
                    <a:pt x="514" y="259"/>
                  </a:cubicBezTo>
                  <a:cubicBezTo>
                    <a:pt x="557" y="259"/>
                    <a:pt x="605" y="255"/>
                    <a:pt x="655" y="248"/>
                  </a:cubicBezTo>
                  <a:cubicBezTo>
                    <a:pt x="728" y="219"/>
                    <a:pt x="830" y="219"/>
                    <a:pt x="888" y="146"/>
                  </a:cubicBezTo>
                  <a:cubicBezTo>
                    <a:pt x="903" y="132"/>
                    <a:pt x="888" y="103"/>
                    <a:pt x="874" y="103"/>
                  </a:cubicBezTo>
                  <a:cubicBezTo>
                    <a:pt x="830" y="103"/>
                    <a:pt x="801" y="103"/>
                    <a:pt x="757" y="117"/>
                  </a:cubicBezTo>
                  <a:cubicBezTo>
                    <a:pt x="728" y="132"/>
                    <a:pt x="685" y="132"/>
                    <a:pt x="655" y="146"/>
                  </a:cubicBezTo>
                  <a:cubicBezTo>
                    <a:pt x="619" y="153"/>
                    <a:pt x="583" y="157"/>
                    <a:pt x="546" y="157"/>
                  </a:cubicBezTo>
                  <a:cubicBezTo>
                    <a:pt x="510" y="157"/>
                    <a:pt x="474" y="153"/>
                    <a:pt x="437" y="146"/>
                  </a:cubicBezTo>
                  <a:cubicBezTo>
                    <a:pt x="263" y="132"/>
                    <a:pt x="117" y="73"/>
                    <a:pt x="1"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9;p42">
              <a:extLst>
                <a:ext uri="{FF2B5EF4-FFF2-40B4-BE49-F238E27FC236}">
                  <a16:creationId xmlns:a16="http://schemas.microsoft.com/office/drawing/2014/main" id="{71A75C71-AC05-40BB-5AD1-A0023A79C5EA}"/>
                </a:ext>
              </a:extLst>
            </p:cNvPr>
            <p:cNvSpPr/>
            <p:nvPr/>
          </p:nvSpPr>
          <p:spPr>
            <a:xfrm>
              <a:off x="1851165" y="2283333"/>
              <a:ext cx="126502" cy="20175"/>
            </a:xfrm>
            <a:custGeom>
              <a:avLst/>
              <a:gdLst/>
              <a:ahLst/>
              <a:cxnLst/>
              <a:rect l="l" t="t" r="r" b="b"/>
              <a:pathLst>
                <a:path w="1787" h="285" extrusionOk="0">
                  <a:moveTo>
                    <a:pt x="1307" y="0"/>
                  </a:moveTo>
                  <a:cubicBezTo>
                    <a:pt x="1162" y="0"/>
                    <a:pt x="1016" y="15"/>
                    <a:pt x="871" y="29"/>
                  </a:cubicBezTo>
                  <a:cubicBezTo>
                    <a:pt x="725" y="44"/>
                    <a:pt x="594" y="73"/>
                    <a:pt x="449" y="102"/>
                  </a:cubicBezTo>
                  <a:cubicBezTo>
                    <a:pt x="304" y="146"/>
                    <a:pt x="158" y="189"/>
                    <a:pt x="13" y="233"/>
                  </a:cubicBezTo>
                  <a:cubicBezTo>
                    <a:pt x="1" y="245"/>
                    <a:pt x="8" y="285"/>
                    <a:pt x="19" y="285"/>
                  </a:cubicBezTo>
                  <a:cubicBezTo>
                    <a:pt x="21" y="285"/>
                    <a:pt x="24" y="282"/>
                    <a:pt x="27" y="276"/>
                  </a:cubicBezTo>
                  <a:cubicBezTo>
                    <a:pt x="318" y="233"/>
                    <a:pt x="609" y="175"/>
                    <a:pt x="900" y="160"/>
                  </a:cubicBezTo>
                  <a:cubicBezTo>
                    <a:pt x="1045" y="146"/>
                    <a:pt x="1176" y="146"/>
                    <a:pt x="1322" y="146"/>
                  </a:cubicBezTo>
                  <a:cubicBezTo>
                    <a:pt x="1380" y="146"/>
                    <a:pt x="1436" y="148"/>
                    <a:pt x="1491" y="148"/>
                  </a:cubicBezTo>
                  <a:cubicBezTo>
                    <a:pt x="1574" y="148"/>
                    <a:pt x="1656" y="143"/>
                    <a:pt x="1743" y="117"/>
                  </a:cubicBezTo>
                  <a:cubicBezTo>
                    <a:pt x="1787" y="117"/>
                    <a:pt x="1772" y="44"/>
                    <a:pt x="1743" y="29"/>
                  </a:cubicBezTo>
                  <a:cubicBezTo>
                    <a:pt x="1612" y="0"/>
                    <a:pt x="1452" y="0"/>
                    <a:pt x="1307"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40;p42">
              <a:extLst>
                <a:ext uri="{FF2B5EF4-FFF2-40B4-BE49-F238E27FC236}">
                  <a16:creationId xmlns:a16="http://schemas.microsoft.com/office/drawing/2014/main" id="{8AB01D21-7D24-D401-4D8C-23B41EC0E70A}"/>
                </a:ext>
              </a:extLst>
            </p:cNvPr>
            <p:cNvSpPr/>
            <p:nvPr/>
          </p:nvSpPr>
          <p:spPr>
            <a:xfrm>
              <a:off x="1759349" y="2065296"/>
              <a:ext cx="132519" cy="167914"/>
            </a:xfrm>
            <a:custGeom>
              <a:avLst/>
              <a:gdLst/>
              <a:ahLst/>
              <a:cxnLst/>
              <a:rect l="l" t="t" r="r" b="b"/>
              <a:pathLst>
                <a:path w="1872" h="2372" extrusionOk="0">
                  <a:moveTo>
                    <a:pt x="15" y="0"/>
                  </a:moveTo>
                  <a:cubicBezTo>
                    <a:pt x="8" y="0"/>
                    <a:pt x="1" y="11"/>
                    <a:pt x="1" y="26"/>
                  </a:cubicBezTo>
                  <a:cubicBezTo>
                    <a:pt x="102" y="1059"/>
                    <a:pt x="961" y="1873"/>
                    <a:pt x="1819" y="2368"/>
                  </a:cubicBezTo>
                  <a:cubicBezTo>
                    <a:pt x="1821" y="2370"/>
                    <a:pt x="1825" y="2371"/>
                    <a:pt x="1829" y="2371"/>
                  </a:cubicBezTo>
                  <a:cubicBezTo>
                    <a:pt x="1847" y="2371"/>
                    <a:pt x="1872" y="2348"/>
                    <a:pt x="1848" y="2324"/>
                  </a:cubicBezTo>
                  <a:cubicBezTo>
                    <a:pt x="1470" y="1989"/>
                    <a:pt x="1033" y="1698"/>
                    <a:pt x="684" y="1306"/>
                  </a:cubicBezTo>
                  <a:cubicBezTo>
                    <a:pt x="364" y="942"/>
                    <a:pt x="102" y="506"/>
                    <a:pt x="30" y="40"/>
                  </a:cubicBezTo>
                  <a:cubicBezTo>
                    <a:pt x="30" y="11"/>
                    <a:pt x="22" y="0"/>
                    <a:pt x="15"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41;p42">
              <a:extLst>
                <a:ext uri="{FF2B5EF4-FFF2-40B4-BE49-F238E27FC236}">
                  <a16:creationId xmlns:a16="http://schemas.microsoft.com/office/drawing/2014/main" id="{8AACDAF6-8D06-D47B-B8DF-0BB546884164}"/>
                </a:ext>
              </a:extLst>
            </p:cNvPr>
            <p:cNvSpPr/>
            <p:nvPr/>
          </p:nvSpPr>
          <p:spPr>
            <a:xfrm>
              <a:off x="1871836" y="2187411"/>
              <a:ext cx="165578" cy="66118"/>
            </a:xfrm>
            <a:custGeom>
              <a:avLst/>
              <a:gdLst/>
              <a:ahLst/>
              <a:cxnLst/>
              <a:rect l="l" t="t" r="r" b="b"/>
              <a:pathLst>
                <a:path w="2339" h="934" extrusionOk="0">
                  <a:moveTo>
                    <a:pt x="56" y="0"/>
                  </a:moveTo>
                  <a:cubicBezTo>
                    <a:pt x="20" y="0"/>
                    <a:pt x="0" y="48"/>
                    <a:pt x="26" y="61"/>
                  </a:cubicBezTo>
                  <a:cubicBezTo>
                    <a:pt x="375" y="279"/>
                    <a:pt x="739" y="483"/>
                    <a:pt x="1117" y="628"/>
                  </a:cubicBezTo>
                  <a:cubicBezTo>
                    <a:pt x="1306" y="701"/>
                    <a:pt x="1495" y="773"/>
                    <a:pt x="1684" y="817"/>
                  </a:cubicBezTo>
                  <a:cubicBezTo>
                    <a:pt x="1888" y="875"/>
                    <a:pt x="2077" y="933"/>
                    <a:pt x="2280" y="933"/>
                  </a:cubicBezTo>
                  <a:cubicBezTo>
                    <a:pt x="2339" y="933"/>
                    <a:pt x="2339" y="861"/>
                    <a:pt x="2295" y="832"/>
                  </a:cubicBezTo>
                  <a:cubicBezTo>
                    <a:pt x="2120" y="759"/>
                    <a:pt x="1917" y="744"/>
                    <a:pt x="1713" y="686"/>
                  </a:cubicBezTo>
                  <a:cubicBezTo>
                    <a:pt x="1539" y="643"/>
                    <a:pt x="1335" y="584"/>
                    <a:pt x="1160" y="512"/>
                  </a:cubicBezTo>
                  <a:cubicBezTo>
                    <a:pt x="768" y="366"/>
                    <a:pt x="404" y="206"/>
                    <a:pt x="70" y="3"/>
                  </a:cubicBezTo>
                  <a:cubicBezTo>
                    <a:pt x="65" y="1"/>
                    <a:pt x="60" y="0"/>
                    <a:pt x="56"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42;p42">
              <a:extLst>
                <a:ext uri="{FF2B5EF4-FFF2-40B4-BE49-F238E27FC236}">
                  <a16:creationId xmlns:a16="http://schemas.microsoft.com/office/drawing/2014/main" id="{30CD74CF-2C8A-F0B8-16CE-D9ED49A4FE83}"/>
                </a:ext>
              </a:extLst>
            </p:cNvPr>
            <p:cNvSpPr/>
            <p:nvPr/>
          </p:nvSpPr>
          <p:spPr>
            <a:xfrm>
              <a:off x="2090864" y="2019211"/>
              <a:ext cx="27891" cy="229643"/>
            </a:xfrm>
            <a:custGeom>
              <a:avLst/>
              <a:gdLst/>
              <a:ahLst/>
              <a:cxnLst/>
              <a:rect l="l" t="t" r="r" b="b"/>
              <a:pathLst>
                <a:path w="394" h="3244" extrusionOk="0">
                  <a:moveTo>
                    <a:pt x="21" y="1"/>
                  </a:moveTo>
                  <a:cubicBezTo>
                    <a:pt x="12" y="1"/>
                    <a:pt x="1" y="8"/>
                    <a:pt x="1" y="22"/>
                  </a:cubicBezTo>
                  <a:cubicBezTo>
                    <a:pt x="30" y="561"/>
                    <a:pt x="103" y="1113"/>
                    <a:pt x="146" y="1651"/>
                  </a:cubicBezTo>
                  <a:cubicBezTo>
                    <a:pt x="190" y="1928"/>
                    <a:pt x="204" y="2204"/>
                    <a:pt x="248" y="2451"/>
                  </a:cubicBezTo>
                  <a:cubicBezTo>
                    <a:pt x="263" y="2582"/>
                    <a:pt x="292" y="2713"/>
                    <a:pt x="321" y="2829"/>
                  </a:cubicBezTo>
                  <a:cubicBezTo>
                    <a:pt x="335" y="2960"/>
                    <a:pt x="350" y="3106"/>
                    <a:pt x="364" y="3237"/>
                  </a:cubicBezTo>
                  <a:cubicBezTo>
                    <a:pt x="364" y="3242"/>
                    <a:pt x="368" y="3243"/>
                    <a:pt x="372" y="3243"/>
                  </a:cubicBezTo>
                  <a:cubicBezTo>
                    <a:pt x="381" y="3243"/>
                    <a:pt x="394" y="3237"/>
                    <a:pt x="394" y="3237"/>
                  </a:cubicBezTo>
                  <a:cubicBezTo>
                    <a:pt x="394" y="3106"/>
                    <a:pt x="364" y="2960"/>
                    <a:pt x="350" y="2829"/>
                  </a:cubicBezTo>
                  <a:cubicBezTo>
                    <a:pt x="350" y="2713"/>
                    <a:pt x="350" y="2568"/>
                    <a:pt x="335" y="2437"/>
                  </a:cubicBezTo>
                  <a:cubicBezTo>
                    <a:pt x="321" y="2160"/>
                    <a:pt x="277" y="1884"/>
                    <a:pt x="248" y="1622"/>
                  </a:cubicBezTo>
                  <a:cubicBezTo>
                    <a:pt x="190" y="1084"/>
                    <a:pt x="132" y="546"/>
                    <a:pt x="30" y="22"/>
                  </a:cubicBezTo>
                  <a:cubicBezTo>
                    <a:pt x="37" y="8"/>
                    <a:pt x="30" y="1"/>
                    <a:pt x="21"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43;p42">
              <a:extLst>
                <a:ext uri="{FF2B5EF4-FFF2-40B4-BE49-F238E27FC236}">
                  <a16:creationId xmlns:a16="http://schemas.microsoft.com/office/drawing/2014/main" id="{4EA18A7A-0D5F-5967-C323-1CB1011ADE30}"/>
                </a:ext>
              </a:extLst>
            </p:cNvPr>
            <p:cNvSpPr/>
            <p:nvPr/>
          </p:nvSpPr>
          <p:spPr>
            <a:xfrm>
              <a:off x="1709937" y="2073295"/>
              <a:ext cx="28882" cy="176621"/>
            </a:xfrm>
            <a:custGeom>
              <a:avLst/>
              <a:gdLst/>
              <a:ahLst/>
              <a:cxnLst/>
              <a:rect l="l" t="t" r="r" b="b"/>
              <a:pathLst>
                <a:path w="408" h="2495" extrusionOk="0">
                  <a:moveTo>
                    <a:pt x="393" y="0"/>
                  </a:moveTo>
                  <a:cubicBezTo>
                    <a:pt x="350" y="0"/>
                    <a:pt x="335" y="0"/>
                    <a:pt x="321" y="15"/>
                  </a:cubicBezTo>
                  <a:cubicBezTo>
                    <a:pt x="262" y="204"/>
                    <a:pt x="248" y="393"/>
                    <a:pt x="219" y="596"/>
                  </a:cubicBezTo>
                  <a:cubicBezTo>
                    <a:pt x="190" y="815"/>
                    <a:pt x="175" y="1033"/>
                    <a:pt x="146" y="1251"/>
                  </a:cubicBezTo>
                  <a:cubicBezTo>
                    <a:pt x="131" y="1455"/>
                    <a:pt x="102" y="1673"/>
                    <a:pt x="73" y="1876"/>
                  </a:cubicBezTo>
                  <a:cubicBezTo>
                    <a:pt x="59" y="1978"/>
                    <a:pt x="59" y="2065"/>
                    <a:pt x="44" y="2182"/>
                  </a:cubicBezTo>
                  <a:cubicBezTo>
                    <a:pt x="30" y="2269"/>
                    <a:pt x="1" y="2385"/>
                    <a:pt x="44" y="2473"/>
                  </a:cubicBezTo>
                  <a:cubicBezTo>
                    <a:pt x="44" y="2487"/>
                    <a:pt x="59" y="2494"/>
                    <a:pt x="75" y="2494"/>
                  </a:cubicBezTo>
                  <a:cubicBezTo>
                    <a:pt x="91" y="2494"/>
                    <a:pt x="110" y="2487"/>
                    <a:pt x="117" y="2473"/>
                  </a:cubicBezTo>
                  <a:cubicBezTo>
                    <a:pt x="146" y="2400"/>
                    <a:pt x="146" y="2313"/>
                    <a:pt x="175" y="2240"/>
                  </a:cubicBezTo>
                  <a:cubicBezTo>
                    <a:pt x="190" y="2124"/>
                    <a:pt x="190" y="2036"/>
                    <a:pt x="204" y="1920"/>
                  </a:cubicBezTo>
                  <a:cubicBezTo>
                    <a:pt x="219" y="1702"/>
                    <a:pt x="262" y="1484"/>
                    <a:pt x="277" y="1266"/>
                  </a:cubicBezTo>
                  <a:cubicBezTo>
                    <a:pt x="291" y="1076"/>
                    <a:pt x="321" y="858"/>
                    <a:pt x="350" y="655"/>
                  </a:cubicBezTo>
                  <a:cubicBezTo>
                    <a:pt x="364" y="437"/>
                    <a:pt x="408" y="218"/>
                    <a:pt x="39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44;p42">
              <a:extLst>
                <a:ext uri="{FF2B5EF4-FFF2-40B4-BE49-F238E27FC236}">
                  <a16:creationId xmlns:a16="http://schemas.microsoft.com/office/drawing/2014/main" id="{3CA6CD57-8A4C-07E8-CE6F-E1C02820D04C}"/>
                </a:ext>
              </a:extLst>
            </p:cNvPr>
            <p:cNvSpPr/>
            <p:nvPr/>
          </p:nvSpPr>
          <p:spPr>
            <a:xfrm>
              <a:off x="1560639" y="2300606"/>
              <a:ext cx="58756" cy="50473"/>
            </a:xfrm>
            <a:custGeom>
              <a:avLst/>
              <a:gdLst/>
              <a:ahLst/>
              <a:cxnLst/>
              <a:rect l="l" t="t" r="r" b="b"/>
              <a:pathLst>
                <a:path w="830" h="713" extrusionOk="0">
                  <a:moveTo>
                    <a:pt x="565" y="0"/>
                  </a:moveTo>
                  <a:cubicBezTo>
                    <a:pt x="460" y="0"/>
                    <a:pt x="330" y="61"/>
                    <a:pt x="219" y="163"/>
                  </a:cubicBezTo>
                  <a:cubicBezTo>
                    <a:pt x="59" y="323"/>
                    <a:pt x="1" y="556"/>
                    <a:pt x="117" y="658"/>
                  </a:cubicBezTo>
                  <a:cubicBezTo>
                    <a:pt x="154" y="695"/>
                    <a:pt x="206" y="713"/>
                    <a:pt x="266" y="713"/>
                  </a:cubicBezTo>
                  <a:cubicBezTo>
                    <a:pt x="372" y="713"/>
                    <a:pt x="500" y="658"/>
                    <a:pt x="612" y="556"/>
                  </a:cubicBezTo>
                  <a:cubicBezTo>
                    <a:pt x="772" y="382"/>
                    <a:pt x="830" y="163"/>
                    <a:pt x="713" y="62"/>
                  </a:cubicBezTo>
                  <a:cubicBezTo>
                    <a:pt x="677" y="20"/>
                    <a:pt x="625" y="0"/>
                    <a:pt x="565"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5;p42">
              <a:extLst>
                <a:ext uri="{FF2B5EF4-FFF2-40B4-BE49-F238E27FC236}">
                  <a16:creationId xmlns:a16="http://schemas.microsoft.com/office/drawing/2014/main" id="{2F81964F-77BD-C645-9A2F-0893E53E9D2D}"/>
                </a:ext>
              </a:extLst>
            </p:cNvPr>
            <p:cNvSpPr/>
            <p:nvPr/>
          </p:nvSpPr>
          <p:spPr>
            <a:xfrm>
              <a:off x="2185582" y="2300606"/>
              <a:ext cx="55712" cy="50473"/>
            </a:xfrm>
            <a:custGeom>
              <a:avLst/>
              <a:gdLst/>
              <a:ahLst/>
              <a:cxnLst/>
              <a:rect l="l" t="t" r="r" b="b"/>
              <a:pathLst>
                <a:path w="787" h="713" extrusionOk="0">
                  <a:moveTo>
                    <a:pt x="236" y="0"/>
                  </a:moveTo>
                  <a:cubicBezTo>
                    <a:pt x="177" y="0"/>
                    <a:pt x="125" y="20"/>
                    <a:pt x="88" y="62"/>
                  </a:cubicBezTo>
                  <a:cubicBezTo>
                    <a:pt x="1" y="163"/>
                    <a:pt x="30" y="382"/>
                    <a:pt x="190" y="556"/>
                  </a:cubicBezTo>
                  <a:cubicBezTo>
                    <a:pt x="301" y="658"/>
                    <a:pt x="430" y="713"/>
                    <a:pt x="535" y="713"/>
                  </a:cubicBezTo>
                  <a:cubicBezTo>
                    <a:pt x="595" y="713"/>
                    <a:pt x="647" y="695"/>
                    <a:pt x="684" y="658"/>
                  </a:cubicBezTo>
                  <a:cubicBezTo>
                    <a:pt x="786" y="556"/>
                    <a:pt x="743" y="323"/>
                    <a:pt x="583" y="163"/>
                  </a:cubicBezTo>
                  <a:cubicBezTo>
                    <a:pt x="471" y="61"/>
                    <a:pt x="342" y="0"/>
                    <a:pt x="236"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6;p42">
              <a:extLst>
                <a:ext uri="{FF2B5EF4-FFF2-40B4-BE49-F238E27FC236}">
                  <a16:creationId xmlns:a16="http://schemas.microsoft.com/office/drawing/2014/main" id="{BEB27EAA-2E35-6A55-DCF2-1B1E8FDDEAAA}"/>
                </a:ext>
              </a:extLst>
            </p:cNvPr>
            <p:cNvSpPr/>
            <p:nvPr/>
          </p:nvSpPr>
          <p:spPr>
            <a:xfrm>
              <a:off x="2460535" y="4004411"/>
              <a:ext cx="406122" cy="162109"/>
            </a:xfrm>
            <a:custGeom>
              <a:avLst/>
              <a:gdLst/>
              <a:ahLst/>
              <a:cxnLst/>
              <a:rect l="l" t="t" r="r" b="b"/>
              <a:pathLst>
                <a:path w="5737" h="2290" extrusionOk="0">
                  <a:moveTo>
                    <a:pt x="5616" y="1"/>
                  </a:moveTo>
                  <a:cubicBezTo>
                    <a:pt x="5606" y="1"/>
                    <a:pt x="5596" y="2"/>
                    <a:pt x="5585" y="6"/>
                  </a:cubicBezTo>
                  <a:cubicBezTo>
                    <a:pt x="5236" y="166"/>
                    <a:pt x="4858" y="311"/>
                    <a:pt x="4509" y="457"/>
                  </a:cubicBezTo>
                  <a:cubicBezTo>
                    <a:pt x="4160" y="602"/>
                    <a:pt x="3796" y="733"/>
                    <a:pt x="3433" y="864"/>
                  </a:cubicBezTo>
                  <a:cubicBezTo>
                    <a:pt x="2705" y="1111"/>
                    <a:pt x="1964" y="1344"/>
                    <a:pt x="1193" y="1547"/>
                  </a:cubicBezTo>
                  <a:cubicBezTo>
                    <a:pt x="1004" y="1606"/>
                    <a:pt x="786" y="1664"/>
                    <a:pt x="582" y="1707"/>
                  </a:cubicBezTo>
                  <a:cubicBezTo>
                    <a:pt x="466" y="1736"/>
                    <a:pt x="378" y="1766"/>
                    <a:pt x="276" y="1780"/>
                  </a:cubicBezTo>
                  <a:cubicBezTo>
                    <a:pt x="204" y="1809"/>
                    <a:pt x="146" y="1824"/>
                    <a:pt x="87" y="1882"/>
                  </a:cubicBezTo>
                  <a:cubicBezTo>
                    <a:pt x="58" y="1911"/>
                    <a:pt x="29" y="1969"/>
                    <a:pt x="15" y="2027"/>
                  </a:cubicBezTo>
                  <a:cubicBezTo>
                    <a:pt x="0" y="2071"/>
                    <a:pt x="0" y="2129"/>
                    <a:pt x="29" y="2173"/>
                  </a:cubicBezTo>
                  <a:cubicBezTo>
                    <a:pt x="87" y="2216"/>
                    <a:pt x="160" y="2289"/>
                    <a:pt x="291" y="2289"/>
                  </a:cubicBezTo>
                  <a:cubicBezTo>
                    <a:pt x="393" y="2289"/>
                    <a:pt x="509" y="2260"/>
                    <a:pt x="596" y="2216"/>
                  </a:cubicBezTo>
                  <a:cubicBezTo>
                    <a:pt x="800" y="2173"/>
                    <a:pt x="975" y="2129"/>
                    <a:pt x="1178" y="2071"/>
                  </a:cubicBezTo>
                  <a:cubicBezTo>
                    <a:pt x="1556" y="1969"/>
                    <a:pt x="1949" y="1853"/>
                    <a:pt x="2327" y="1736"/>
                  </a:cubicBezTo>
                  <a:cubicBezTo>
                    <a:pt x="2691" y="1606"/>
                    <a:pt x="3069" y="1475"/>
                    <a:pt x="3418" y="1329"/>
                  </a:cubicBezTo>
                  <a:cubicBezTo>
                    <a:pt x="3782" y="1184"/>
                    <a:pt x="4160" y="1024"/>
                    <a:pt x="4509" y="849"/>
                  </a:cubicBezTo>
                  <a:cubicBezTo>
                    <a:pt x="4712" y="733"/>
                    <a:pt x="4901" y="646"/>
                    <a:pt x="5091" y="515"/>
                  </a:cubicBezTo>
                  <a:cubicBezTo>
                    <a:pt x="5265" y="384"/>
                    <a:pt x="5469" y="268"/>
                    <a:pt x="5672" y="137"/>
                  </a:cubicBezTo>
                  <a:cubicBezTo>
                    <a:pt x="5736" y="85"/>
                    <a:pt x="5688" y="1"/>
                    <a:pt x="5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7;p42">
              <a:extLst>
                <a:ext uri="{FF2B5EF4-FFF2-40B4-BE49-F238E27FC236}">
                  <a16:creationId xmlns:a16="http://schemas.microsoft.com/office/drawing/2014/main" id="{A274827F-E40A-192F-A70D-BB8E28C0C3C5}"/>
                </a:ext>
              </a:extLst>
            </p:cNvPr>
            <p:cNvSpPr/>
            <p:nvPr/>
          </p:nvSpPr>
          <p:spPr>
            <a:xfrm>
              <a:off x="2301184" y="3673037"/>
              <a:ext cx="214989" cy="435996"/>
            </a:xfrm>
            <a:custGeom>
              <a:avLst/>
              <a:gdLst/>
              <a:ahLst/>
              <a:cxnLst/>
              <a:rect l="l" t="t" r="r" b="b"/>
              <a:pathLst>
                <a:path w="3037" h="6159" extrusionOk="0">
                  <a:moveTo>
                    <a:pt x="96" y="1"/>
                  </a:moveTo>
                  <a:cubicBezTo>
                    <a:pt x="44" y="1"/>
                    <a:pt x="1" y="38"/>
                    <a:pt x="11" y="91"/>
                  </a:cubicBezTo>
                  <a:cubicBezTo>
                    <a:pt x="128" y="513"/>
                    <a:pt x="273" y="905"/>
                    <a:pt x="433" y="1283"/>
                  </a:cubicBezTo>
                  <a:cubicBezTo>
                    <a:pt x="506" y="1487"/>
                    <a:pt x="579" y="1691"/>
                    <a:pt x="651" y="1865"/>
                  </a:cubicBezTo>
                  <a:cubicBezTo>
                    <a:pt x="724" y="2069"/>
                    <a:pt x="811" y="2272"/>
                    <a:pt x="884" y="2476"/>
                  </a:cubicBezTo>
                  <a:cubicBezTo>
                    <a:pt x="1175" y="3291"/>
                    <a:pt x="1568" y="4076"/>
                    <a:pt x="1931" y="4847"/>
                  </a:cubicBezTo>
                  <a:cubicBezTo>
                    <a:pt x="2033" y="5065"/>
                    <a:pt x="2120" y="5283"/>
                    <a:pt x="2237" y="5501"/>
                  </a:cubicBezTo>
                  <a:cubicBezTo>
                    <a:pt x="2295" y="5618"/>
                    <a:pt x="2338" y="5719"/>
                    <a:pt x="2411" y="5821"/>
                  </a:cubicBezTo>
                  <a:cubicBezTo>
                    <a:pt x="2455" y="5865"/>
                    <a:pt x="2484" y="5923"/>
                    <a:pt x="2542" y="5981"/>
                  </a:cubicBezTo>
                  <a:cubicBezTo>
                    <a:pt x="2571" y="6039"/>
                    <a:pt x="2629" y="6068"/>
                    <a:pt x="2687" y="6112"/>
                  </a:cubicBezTo>
                  <a:cubicBezTo>
                    <a:pt x="2732" y="6143"/>
                    <a:pt x="2782" y="6158"/>
                    <a:pt x="2830" y="6158"/>
                  </a:cubicBezTo>
                  <a:cubicBezTo>
                    <a:pt x="2939" y="6158"/>
                    <a:pt x="3037" y="6083"/>
                    <a:pt x="3037" y="5952"/>
                  </a:cubicBezTo>
                  <a:cubicBezTo>
                    <a:pt x="3037" y="5850"/>
                    <a:pt x="3037" y="5748"/>
                    <a:pt x="3022" y="5632"/>
                  </a:cubicBezTo>
                  <a:cubicBezTo>
                    <a:pt x="2993" y="5545"/>
                    <a:pt x="2949" y="5428"/>
                    <a:pt x="2906" y="5341"/>
                  </a:cubicBezTo>
                  <a:cubicBezTo>
                    <a:pt x="2818" y="5123"/>
                    <a:pt x="2702" y="4919"/>
                    <a:pt x="2615" y="4701"/>
                  </a:cubicBezTo>
                  <a:cubicBezTo>
                    <a:pt x="2440" y="4323"/>
                    <a:pt x="2251" y="3916"/>
                    <a:pt x="2077" y="3538"/>
                  </a:cubicBezTo>
                  <a:cubicBezTo>
                    <a:pt x="1888" y="3160"/>
                    <a:pt x="1713" y="2781"/>
                    <a:pt x="1509" y="2418"/>
                  </a:cubicBezTo>
                  <a:cubicBezTo>
                    <a:pt x="1393" y="2214"/>
                    <a:pt x="1306" y="2025"/>
                    <a:pt x="1204" y="1836"/>
                  </a:cubicBezTo>
                  <a:cubicBezTo>
                    <a:pt x="1102" y="1647"/>
                    <a:pt x="1000" y="1443"/>
                    <a:pt x="913" y="1269"/>
                  </a:cubicBezTo>
                  <a:cubicBezTo>
                    <a:pt x="666" y="847"/>
                    <a:pt x="433" y="411"/>
                    <a:pt x="157" y="18"/>
                  </a:cubicBezTo>
                  <a:cubicBezTo>
                    <a:pt x="137" y="6"/>
                    <a:pt x="116"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8;p42">
              <a:extLst>
                <a:ext uri="{FF2B5EF4-FFF2-40B4-BE49-F238E27FC236}">
                  <a16:creationId xmlns:a16="http://schemas.microsoft.com/office/drawing/2014/main" id="{69D0C819-88A9-8CFC-47CE-9DB4EEA526C8}"/>
                </a:ext>
              </a:extLst>
            </p:cNvPr>
            <p:cNvSpPr/>
            <p:nvPr/>
          </p:nvSpPr>
          <p:spPr>
            <a:xfrm>
              <a:off x="2594330" y="3808107"/>
              <a:ext cx="144270" cy="94788"/>
            </a:xfrm>
            <a:custGeom>
              <a:avLst/>
              <a:gdLst/>
              <a:ahLst/>
              <a:cxnLst/>
              <a:rect l="l" t="t" r="r" b="b"/>
              <a:pathLst>
                <a:path w="2038" h="1339" extrusionOk="0">
                  <a:moveTo>
                    <a:pt x="2008" y="1"/>
                  </a:moveTo>
                  <a:cubicBezTo>
                    <a:pt x="1819" y="74"/>
                    <a:pt x="1644" y="132"/>
                    <a:pt x="1455" y="204"/>
                  </a:cubicBezTo>
                  <a:lnTo>
                    <a:pt x="1179" y="306"/>
                  </a:lnTo>
                  <a:cubicBezTo>
                    <a:pt x="1092" y="364"/>
                    <a:pt x="1004" y="394"/>
                    <a:pt x="917" y="452"/>
                  </a:cubicBezTo>
                  <a:cubicBezTo>
                    <a:pt x="728" y="539"/>
                    <a:pt x="568" y="670"/>
                    <a:pt x="408" y="786"/>
                  </a:cubicBezTo>
                  <a:cubicBezTo>
                    <a:pt x="306" y="859"/>
                    <a:pt x="234" y="903"/>
                    <a:pt x="161" y="1004"/>
                  </a:cubicBezTo>
                  <a:cubicBezTo>
                    <a:pt x="88" y="1077"/>
                    <a:pt x="15" y="1150"/>
                    <a:pt x="1" y="1237"/>
                  </a:cubicBezTo>
                  <a:cubicBezTo>
                    <a:pt x="1" y="1295"/>
                    <a:pt x="15" y="1339"/>
                    <a:pt x="88" y="1339"/>
                  </a:cubicBezTo>
                  <a:cubicBezTo>
                    <a:pt x="190" y="1339"/>
                    <a:pt x="277" y="1295"/>
                    <a:pt x="350" y="1252"/>
                  </a:cubicBezTo>
                  <a:cubicBezTo>
                    <a:pt x="437" y="1193"/>
                    <a:pt x="510" y="1164"/>
                    <a:pt x="597" y="1092"/>
                  </a:cubicBezTo>
                  <a:cubicBezTo>
                    <a:pt x="772" y="975"/>
                    <a:pt x="932" y="859"/>
                    <a:pt x="1092" y="728"/>
                  </a:cubicBezTo>
                  <a:lnTo>
                    <a:pt x="1310" y="568"/>
                  </a:lnTo>
                  <a:cubicBezTo>
                    <a:pt x="1383" y="510"/>
                    <a:pt x="1455" y="437"/>
                    <a:pt x="1543" y="379"/>
                  </a:cubicBezTo>
                  <a:cubicBezTo>
                    <a:pt x="1615" y="321"/>
                    <a:pt x="1717" y="277"/>
                    <a:pt x="1790" y="219"/>
                  </a:cubicBezTo>
                  <a:cubicBezTo>
                    <a:pt x="1877" y="146"/>
                    <a:pt x="1950" y="74"/>
                    <a:pt x="2037" y="15"/>
                  </a:cubicBezTo>
                  <a:cubicBezTo>
                    <a:pt x="2037" y="15"/>
                    <a:pt x="202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9;p42">
              <a:extLst>
                <a:ext uri="{FF2B5EF4-FFF2-40B4-BE49-F238E27FC236}">
                  <a16:creationId xmlns:a16="http://schemas.microsoft.com/office/drawing/2014/main" id="{995ACFE9-E546-99FF-EB50-4A30F2E1A5AC}"/>
                </a:ext>
              </a:extLst>
            </p:cNvPr>
            <p:cNvSpPr/>
            <p:nvPr/>
          </p:nvSpPr>
          <p:spPr>
            <a:xfrm>
              <a:off x="2602613" y="3645358"/>
              <a:ext cx="43323" cy="168551"/>
            </a:xfrm>
            <a:custGeom>
              <a:avLst/>
              <a:gdLst/>
              <a:ahLst/>
              <a:cxnLst/>
              <a:rect l="l" t="t" r="r" b="b"/>
              <a:pathLst>
                <a:path w="612" h="2381" extrusionOk="0">
                  <a:moveTo>
                    <a:pt x="57" y="1"/>
                  </a:moveTo>
                  <a:cubicBezTo>
                    <a:pt x="37" y="1"/>
                    <a:pt x="15" y="13"/>
                    <a:pt x="15" y="31"/>
                  </a:cubicBezTo>
                  <a:lnTo>
                    <a:pt x="15" y="205"/>
                  </a:lnTo>
                  <a:cubicBezTo>
                    <a:pt x="15" y="264"/>
                    <a:pt x="0" y="293"/>
                    <a:pt x="0" y="336"/>
                  </a:cubicBezTo>
                  <a:cubicBezTo>
                    <a:pt x="0" y="438"/>
                    <a:pt x="15" y="525"/>
                    <a:pt x="15" y="642"/>
                  </a:cubicBezTo>
                  <a:cubicBezTo>
                    <a:pt x="15" y="816"/>
                    <a:pt x="29" y="1020"/>
                    <a:pt x="44" y="1209"/>
                  </a:cubicBezTo>
                  <a:cubicBezTo>
                    <a:pt x="73" y="1398"/>
                    <a:pt x="102" y="1587"/>
                    <a:pt x="117" y="1791"/>
                  </a:cubicBezTo>
                  <a:cubicBezTo>
                    <a:pt x="160" y="1980"/>
                    <a:pt x="160" y="2198"/>
                    <a:pt x="320" y="2343"/>
                  </a:cubicBezTo>
                  <a:cubicBezTo>
                    <a:pt x="346" y="2369"/>
                    <a:pt x="377" y="2380"/>
                    <a:pt x="407" y="2380"/>
                  </a:cubicBezTo>
                  <a:cubicBezTo>
                    <a:pt x="446" y="2380"/>
                    <a:pt x="485" y="2362"/>
                    <a:pt x="509" y="2329"/>
                  </a:cubicBezTo>
                  <a:cubicBezTo>
                    <a:pt x="611" y="2154"/>
                    <a:pt x="538" y="1936"/>
                    <a:pt x="524" y="1733"/>
                  </a:cubicBezTo>
                  <a:cubicBezTo>
                    <a:pt x="480" y="1544"/>
                    <a:pt x="451" y="1354"/>
                    <a:pt x="407" y="1165"/>
                  </a:cubicBezTo>
                  <a:cubicBezTo>
                    <a:pt x="378" y="991"/>
                    <a:pt x="335" y="787"/>
                    <a:pt x="291" y="627"/>
                  </a:cubicBezTo>
                  <a:cubicBezTo>
                    <a:pt x="247" y="525"/>
                    <a:pt x="233" y="424"/>
                    <a:pt x="189" y="307"/>
                  </a:cubicBezTo>
                  <a:cubicBezTo>
                    <a:pt x="160" y="220"/>
                    <a:pt x="102" y="133"/>
                    <a:pt x="87" y="16"/>
                  </a:cubicBezTo>
                  <a:cubicBezTo>
                    <a:pt x="82" y="5"/>
                    <a:pt x="70" y="1"/>
                    <a:pt x="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50;p42">
              <a:extLst>
                <a:ext uri="{FF2B5EF4-FFF2-40B4-BE49-F238E27FC236}">
                  <a16:creationId xmlns:a16="http://schemas.microsoft.com/office/drawing/2014/main" id="{A75B927A-BF3C-779D-D357-02725ED93F82}"/>
                </a:ext>
              </a:extLst>
            </p:cNvPr>
            <p:cNvSpPr/>
            <p:nvPr/>
          </p:nvSpPr>
          <p:spPr>
            <a:xfrm>
              <a:off x="2815694" y="3791684"/>
              <a:ext cx="85514" cy="260720"/>
            </a:xfrm>
            <a:custGeom>
              <a:avLst/>
              <a:gdLst/>
              <a:ahLst/>
              <a:cxnLst/>
              <a:rect l="l" t="t" r="r" b="b"/>
              <a:pathLst>
                <a:path w="1208" h="3683" extrusionOk="0">
                  <a:moveTo>
                    <a:pt x="1208" y="0"/>
                  </a:moveTo>
                  <a:lnTo>
                    <a:pt x="1208" y="0"/>
                  </a:lnTo>
                  <a:cubicBezTo>
                    <a:pt x="1106" y="291"/>
                    <a:pt x="1004" y="582"/>
                    <a:pt x="932" y="873"/>
                  </a:cubicBezTo>
                  <a:cubicBezTo>
                    <a:pt x="844" y="1178"/>
                    <a:pt x="772" y="1469"/>
                    <a:pt x="655" y="1760"/>
                  </a:cubicBezTo>
                  <a:cubicBezTo>
                    <a:pt x="452" y="2342"/>
                    <a:pt x="263" y="2923"/>
                    <a:pt x="44" y="3520"/>
                  </a:cubicBezTo>
                  <a:cubicBezTo>
                    <a:pt x="0" y="3617"/>
                    <a:pt x="80" y="3682"/>
                    <a:pt x="165" y="3682"/>
                  </a:cubicBezTo>
                  <a:cubicBezTo>
                    <a:pt x="220" y="3682"/>
                    <a:pt x="278" y="3655"/>
                    <a:pt x="306" y="3592"/>
                  </a:cubicBezTo>
                  <a:cubicBezTo>
                    <a:pt x="524" y="3011"/>
                    <a:pt x="728" y="2414"/>
                    <a:pt x="873" y="1789"/>
                  </a:cubicBezTo>
                  <a:cubicBezTo>
                    <a:pt x="946" y="1498"/>
                    <a:pt x="1019" y="1193"/>
                    <a:pt x="1092" y="902"/>
                  </a:cubicBezTo>
                  <a:cubicBezTo>
                    <a:pt x="1164" y="596"/>
                    <a:pt x="1179" y="306"/>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51;p42">
              <a:extLst>
                <a:ext uri="{FF2B5EF4-FFF2-40B4-BE49-F238E27FC236}">
                  <a16:creationId xmlns:a16="http://schemas.microsoft.com/office/drawing/2014/main" id="{D1A16808-3B29-EEBD-87D2-A236F833F7B5}"/>
                </a:ext>
              </a:extLst>
            </p:cNvPr>
            <p:cNvSpPr/>
            <p:nvPr/>
          </p:nvSpPr>
          <p:spPr>
            <a:xfrm>
              <a:off x="2666395" y="4139623"/>
              <a:ext cx="124661" cy="24493"/>
            </a:xfrm>
            <a:custGeom>
              <a:avLst/>
              <a:gdLst/>
              <a:ahLst/>
              <a:cxnLst/>
              <a:rect l="l" t="t" r="r" b="b"/>
              <a:pathLst>
                <a:path w="1761" h="346" extrusionOk="0">
                  <a:moveTo>
                    <a:pt x="874" y="1"/>
                  </a:moveTo>
                  <a:cubicBezTo>
                    <a:pt x="728" y="1"/>
                    <a:pt x="583" y="30"/>
                    <a:pt x="437" y="59"/>
                  </a:cubicBezTo>
                  <a:lnTo>
                    <a:pt x="219" y="117"/>
                  </a:lnTo>
                  <a:cubicBezTo>
                    <a:pt x="146" y="132"/>
                    <a:pt x="88" y="146"/>
                    <a:pt x="45" y="205"/>
                  </a:cubicBezTo>
                  <a:cubicBezTo>
                    <a:pt x="15" y="248"/>
                    <a:pt x="1" y="292"/>
                    <a:pt x="59" y="321"/>
                  </a:cubicBezTo>
                  <a:cubicBezTo>
                    <a:pt x="102" y="338"/>
                    <a:pt x="134" y="345"/>
                    <a:pt x="172" y="345"/>
                  </a:cubicBezTo>
                  <a:cubicBezTo>
                    <a:pt x="198" y="345"/>
                    <a:pt x="227" y="342"/>
                    <a:pt x="263" y="336"/>
                  </a:cubicBezTo>
                  <a:cubicBezTo>
                    <a:pt x="335" y="336"/>
                    <a:pt x="408" y="336"/>
                    <a:pt x="466" y="321"/>
                  </a:cubicBezTo>
                  <a:cubicBezTo>
                    <a:pt x="626" y="292"/>
                    <a:pt x="743" y="277"/>
                    <a:pt x="888" y="248"/>
                  </a:cubicBezTo>
                  <a:cubicBezTo>
                    <a:pt x="1019" y="219"/>
                    <a:pt x="1164" y="190"/>
                    <a:pt x="1295" y="176"/>
                  </a:cubicBezTo>
                  <a:cubicBezTo>
                    <a:pt x="1368" y="146"/>
                    <a:pt x="1441" y="146"/>
                    <a:pt x="1514" y="132"/>
                  </a:cubicBezTo>
                  <a:cubicBezTo>
                    <a:pt x="1586" y="117"/>
                    <a:pt x="1673" y="103"/>
                    <a:pt x="1746" y="103"/>
                  </a:cubicBezTo>
                  <a:cubicBezTo>
                    <a:pt x="1761" y="88"/>
                    <a:pt x="1761" y="74"/>
                    <a:pt x="1746" y="74"/>
                  </a:cubicBezTo>
                  <a:cubicBezTo>
                    <a:pt x="1659" y="59"/>
                    <a:pt x="1586" y="59"/>
                    <a:pt x="1514" y="45"/>
                  </a:cubicBezTo>
                  <a:cubicBezTo>
                    <a:pt x="1477" y="37"/>
                    <a:pt x="1441" y="37"/>
                    <a:pt x="1406" y="37"/>
                  </a:cubicBezTo>
                  <a:cubicBezTo>
                    <a:pt x="1372" y="37"/>
                    <a:pt x="1339" y="37"/>
                    <a:pt x="1310" y="30"/>
                  </a:cubicBezTo>
                  <a:cubicBezTo>
                    <a:pt x="1164" y="1"/>
                    <a:pt x="1019" y="1"/>
                    <a:pt x="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52;p42">
              <a:extLst>
                <a:ext uri="{FF2B5EF4-FFF2-40B4-BE49-F238E27FC236}">
                  <a16:creationId xmlns:a16="http://schemas.microsoft.com/office/drawing/2014/main" id="{742E6B20-5951-E745-1485-485D9A2D03A2}"/>
                </a:ext>
              </a:extLst>
            </p:cNvPr>
            <p:cNvSpPr/>
            <p:nvPr/>
          </p:nvSpPr>
          <p:spPr>
            <a:xfrm>
              <a:off x="2713755" y="3996695"/>
              <a:ext cx="48208" cy="119706"/>
            </a:xfrm>
            <a:custGeom>
              <a:avLst/>
              <a:gdLst/>
              <a:ahLst/>
              <a:cxnLst/>
              <a:rect l="l" t="t" r="r" b="b"/>
              <a:pathLst>
                <a:path w="681" h="1691" extrusionOk="0">
                  <a:moveTo>
                    <a:pt x="656" y="1"/>
                  </a:moveTo>
                  <a:cubicBezTo>
                    <a:pt x="651" y="1"/>
                    <a:pt x="645" y="4"/>
                    <a:pt x="641" y="13"/>
                  </a:cubicBezTo>
                  <a:cubicBezTo>
                    <a:pt x="612" y="86"/>
                    <a:pt x="568" y="129"/>
                    <a:pt x="539" y="187"/>
                  </a:cubicBezTo>
                  <a:cubicBezTo>
                    <a:pt x="495" y="246"/>
                    <a:pt x="481" y="318"/>
                    <a:pt x="437" y="391"/>
                  </a:cubicBezTo>
                  <a:cubicBezTo>
                    <a:pt x="365" y="522"/>
                    <a:pt x="321" y="667"/>
                    <a:pt x="263" y="813"/>
                  </a:cubicBezTo>
                  <a:cubicBezTo>
                    <a:pt x="205" y="929"/>
                    <a:pt x="146" y="1075"/>
                    <a:pt x="117" y="1220"/>
                  </a:cubicBezTo>
                  <a:cubicBezTo>
                    <a:pt x="59" y="1366"/>
                    <a:pt x="1" y="1496"/>
                    <a:pt x="59" y="1642"/>
                  </a:cubicBezTo>
                  <a:cubicBezTo>
                    <a:pt x="70" y="1675"/>
                    <a:pt x="105" y="1691"/>
                    <a:pt x="135" y="1691"/>
                  </a:cubicBezTo>
                  <a:cubicBezTo>
                    <a:pt x="145" y="1691"/>
                    <a:pt x="154" y="1689"/>
                    <a:pt x="161" y="1685"/>
                  </a:cubicBezTo>
                  <a:cubicBezTo>
                    <a:pt x="292" y="1613"/>
                    <a:pt x="335" y="1438"/>
                    <a:pt x="365" y="1322"/>
                  </a:cubicBezTo>
                  <a:cubicBezTo>
                    <a:pt x="408" y="1176"/>
                    <a:pt x="452" y="1046"/>
                    <a:pt x="495" y="900"/>
                  </a:cubicBezTo>
                  <a:cubicBezTo>
                    <a:pt x="525" y="755"/>
                    <a:pt x="583" y="624"/>
                    <a:pt x="597" y="478"/>
                  </a:cubicBezTo>
                  <a:lnTo>
                    <a:pt x="655" y="260"/>
                  </a:lnTo>
                  <a:cubicBezTo>
                    <a:pt x="655" y="187"/>
                    <a:pt x="655" y="115"/>
                    <a:pt x="670" y="42"/>
                  </a:cubicBezTo>
                  <a:cubicBezTo>
                    <a:pt x="680" y="21"/>
                    <a:pt x="669" y="1"/>
                    <a:pt x="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53;p42">
              <a:extLst>
                <a:ext uri="{FF2B5EF4-FFF2-40B4-BE49-F238E27FC236}">
                  <a16:creationId xmlns:a16="http://schemas.microsoft.com/office/drawing/2014/main" id="{5CD711EC-F56D-9604-D834-52CAE83CC4C2}"/>
                </a:ext>
              </a:extLst>
            </p:cNvPr>
            <p:cNvSpPr/>
            <p:nvPr/>
          </p:nvSpPr>
          <p:spPr>
            <a:xfrm>
              <a:off x="2717931" y="3566709"/>
              <a:ext cx="252296" cy="660541"/>
            </a:xfrm>
            <a:custGeom>
              <a:avLst/>
              <a:gdLst/>
              <a:ahLst/>
              <a:cxnLst/>
              <a:rect l="l" t="t" r="r" b="b"/>
              <a:pathLst>
                <a:path w="3564" h="9331" extrusionOk="0">
                  <a:moveTo>
                    <a:pt x="543" y="0"/>
                  </a:moveTo>
                  <a:cubicBezTo>
                    <a:pt x="388" y="0"/>
                    <a:pt x="223" y="63"/>
                    <a:pt x="73" y="153"/>
                  </a:cubicBezTo>
                  <a:cubicBezTo>
                    <a:pt x="58" y="168"/>
                    <a:pt x="15" y="197"/>
                    <a:pt x="0" y="197"/>
                  </a:cubicBezTo>
                  <a:lnTo>
                    <a:pt x="44" y="269"/>
                  </a:lnTo>
                  <a:cubicBezTo>
                    <a:pt x="306" y="677"/>
                    <a:pt x="480" y="1171"/>
                    <a:pt x="655" y="1622"/>
                  </a:cubicBezTo>
                  <a:cubicBezTo>
                    <a:pt x="916" y="2247"/>
                    <a:pt x="1135" y="2858"/>
                    <a:pt x="1353" y="3498"/>
                  </a:cubicBezTo>
                  <a:cubicBezTo>
                    <a:pt x="1498" y="3920"/>
                    <a:pt x="1644" y="4342"/>
                    <a:pt x="1760" y="4749"/>
                  </a:cubicBezTo>
                  <a:cubicBezTo>
                    <a:pt x="1964" y="5447"/>
                    <a:pt x="2124" y="6131"/>
                    <a:pt x="2298" y="6829"/>
                  </a:cubicBezTo>
                  <a:cubicBezTo>
                    <a:pt x="2473" y="7614"/>
                    <a:pt x="2662" y="8414"/>
                    <a:pt x="2734" y="9214"/>
                  </a:cubicBezTo>
                  <a:lnTo>
                    <a:pt x="2734" y="9301"/>
                  </a:lnTo>
                  <a:cubicBezTo>
                    <a:pt x="2807" y="9316"/>
                    <a:pt x="2880" y="9316"/>
                    <a:pt x="2953" y="9330"/>
                  </a:cubicBezTo>
                  <a:cubicBezTo>
                    <a:pt x="3069" y="9330"/>
                    <a:pt x="3200" y="9301"/>
                    <a:pt x="3287" y="9228"/>
                  </a:cubicBezTo>
                  <a:cubicBezTo>
                    <a:pt x="3563" y="8952"/>
                    <a:pt x="3505" y="8530"/>
                    <a:pt x="3447" y="8239"/>
                  </a:cubicBezTo>
                  <a:cubicBezTo>
                    <a:pt x="3403" y="7774"/>
                    <a:pt x="3331" y="7294"/>
                    <a:pt x="3243" y="6843"/>
                  </a:cubicBezTo>
                  <a:cubicBezTo>
                    <a:pt x="3142" y="6407"/>
                    <a:pt x="3054" y="5985"/>
                    <a:pt x="2953" y="5549"/>
                  </a:cubicBezTo>
                  <a:lnTo>
                    <a:pt x="2923" y="5476"/>
                  </a:lnTo>
                  <a:cubicBezTo>
                    <a:pt x="2763" y="4822"/>
                    <a:pt x="2560" y="4196"/>
                    <a:pt x="2371" y="3556"/>
                  </a:cubicBezTo>
                  <a:lnTo>
                    <a:pt x="2342" y="3484"/>
                  </a:lnTo>
                  <a:cubicBezTo>
                    <a:pt x="2124" y="2829"/>
                    <a:pt x="1891" y="2189"/>
                    <a:pt x="1615" y="1549"/>
                  </a:cubicBezTo>
                  <a:cubicBezTo>
                    <a:pt x="1425" y="1098"/>
                    <a:pt x="1236" y="589"/>
                    <a:pt x="931" y="197"/>
                  </a:cubicBezTo>
                  <a:cubicBezTo>
                    <a:pt x="825" y="56"/>
                    <a:pt x="689" y="0"/>
                    <a:pt x="5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54;p42">
              <a:extLst>
                <a:ext uri="{FF2B5EF4-FFF2-40B4-BE49-F238E27FC236}">
                  <a16:creationId xmlns:a16="http://schemas.microsoft.com/office/drawing/2014/main" id="{1C3625E2-1ED9-3A95-1919-B91A29FA9F72}"/>
                </a:ext>
              </a:extLst>
            </p:cNvPr>
            <p:cNvSpPr/>
            <p:nvPr/>
          </p:nvSpPr>
          <p:spPr>
            <a:xfrm>
              <a:off x="2328722" y="3578531"/>
              <a:ext cx="585929" cy="644614"/>
            </a:xfrm>
            <a:custGeom>
              <a:avLst/>
              <a:gdLst/>
              <a:ahLst/>
              <a:cxnLst/>
              <a:rect l="l" t="t" r="r" b="b"/>
              <a:pathLst>
                <a:path w="8277" h="9106" extrusionOk="0">
                  <a:moveTo>
                    <a:pt x="5513" y="1"/>
                  </a:moveTo>
                  <a:cubicBezTo>
                    <a:pt x="5207" y="204"/>
                    <a:pt x="4975" y="480"/>
                    <a:pt x="4713" y="728"/>
                  </a:cubicBezTo>
                  <a:cubicBezTo>
                    <a:pt x="3477" y="2022"/>
                    <a:pt x="2182" y="3331"/>
                    <a:pt x="611" y="4204"/>
                  </a:cubicBezTo>
                  <a:cubicBezTo>
                    <a:pt x="408" y="4306"/>
                    <a:pt x="204" y="4422"/>
                    <a:pt x="0" y="4509"/>
                  </a:cubicBezTo>
                  <a:lnTo>
                    <a:pt x="30" y="4582"/>
                  </a:lnTo>
                  <a:cubicBezTo>
                    <a:pt x="320" y="5731"/>
                    <a:pt x="626" y="6851"/>
                    <a:pt x="975" y="7985"/>
                  </a:cubicBezTo>
                  <a:lnTo>
                    <a:pt x="989" y="8058"/>
                  </a:lnTo>
                  <a:cubicBezTo>
                    <a:pt x="1571" y="7979"/>
                    <a:pt x="2164" y="7926"/>
                    <a:pt x="2754" y="7926"/>
                  </a:cubicBezTo>
                  <a:cubicBezTo>
                    <a:pt x="3138" y="7926"/>
                    <a:pt x="3520" y="7948"/>
                    <a:pt x="3898" y="8000"/>
                  </a:cubicBezTo>
                  <a:cubicBezTo>
                    <a:pt x="4756" y="8116"/>
                    <a:pt x="5585" y="8349"/>
                    <a:pt x="6400" y="8581"/>
                  </a:cubicBezTo>
                  <a:cubicBezTo>
                    <a:pt x="6880" y="8727"/>
                    <a:pt x="7345" y="8858"/>
                    <a:pt x="7825" y="8989"/>
                  </a:cubicBezTo>
                  <a:cubicBezTo>
                    <a:pt x="7971" y="9018"/>
                    <a:pt x="8116" y="9076"/>
                    <a:pt x="8276" y="9105"/>
                  </a:cubicBezTo>
                  <a:lnTo>
                    <a:pt x="8247" y="9018"/>
                  </a:lnTo>
                  <a:cubicBezTo>
                    <a:pt x="8174" y="8218"/>
                    <a:pt x="7985" y="7418"/>
                    <a:pt x="7811" y="6633"/>
                  </a:cubicBezTo>
                  <a:cubicBezTo>
                    <a:pt x="7651" y="5949"/>
                    <a:pt x="7476" y="5236"/>
                    <a:pt x="7287" y="4567"/>
                  </a:cubicBezTo>
                  <a:cubicBezTo>
                    <a:pt x="7156" y="4146"/>
                    <a:pt x="7011" y="3724"/>
                    <a:pt x="6865" y="3317"/>
                  </a:cubicBezTo>
                  <a:cubicBezTo>
                    <a:pt x="6647" y="2677"/>
                    <a:pt x="6400" y="2051"/>
                    <a:pt x="6167" y="1440"/>
                  </a:cubicBezTo>
                  <a:cubicBezTo>
                    <a:pt x="5993" y="990"/>
                    <a:pt x="5804" y="495"/>
                    <a:pt x="5556" y="73"/>
                  </a:cubicBezTo>
                  <a:lnTo>
                    <a:pt x="5513" y="1"/>
                  </a:ln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5;p42">
              <a:extLst>
                <a:ext uri="{FF2B5EF4-FFF2-40B4-BE49-F238E27FC236}">
                  <a16:creationId xmlns:a16="http://schemas.microsoft.com/office/drawing/2014/main" id="{90093CFE-9610-469C-9775-B00B4CDF2198}"/>
                </a:ext>
              </a:extLst>
            </p:cNvPr>
            <p:cNvSpPr/>
            <p:nvPr/>
          </p:nvSpPr>
          <p:spPr>
            <a:xfrm>
              <a:off x="2105305" y="3896667"/>
              <a:ext cx="291442" cy="293141"/>
            </a:xfrm>
            <a:custGeom>
              <a:avLst/>
              <a:gdLst/>
              <a:ahLst/>
              <a:cxnLst/>
              <a:rect l="l" t="t" r="r" b="b"/>
              <a:pathLst>
                <a:path w="4117" h="4141" extrusionOk="0">
                  <a:moveTo>
                    <a:pt x="3127" y="1"/>
                  </a:moveTo>
                  <a:cubicBezTo>
                    <a:pt x="3113" y="1"/>
                    <a:pt x="3113" y="15"/>
                    <a:pt x="3098" y="15"/>
                  </a:cubicBezTo>
                  <a:cubicBezTo>
                    <a:pt x="2386" y="190"/>
                    <a:pt x="1688" y="364"/>
                    <a:pt x="989" y="553"/>
                  </a:cubicBezTo>
                  <a:cubicBezTo>
                    <a:pt x="728" y="626"/>
                    <a:pt x="408" y="655"/>
                    <a:pt x="204" y="844"/>
                  </a:cubicBezTo>
                  <a:cubicBezTo>
                    <a:pt x="0" y="1019"/>
                    <a:pt x="0" y="1310"/>
                    <a:pt x="15" y="1542"/>
                  </a:cubicBezTo>
                  <a:cubicBezTo>
                    <a:pt x="59" y="2124"/>
                    <a:pt x="219" y="2691"/>
                    <a:pt x="480" y="3200"/>
                  </a:cubicBezTo>
                  <a:cubicBezTo>
                    <a:pt x="597" y="3462"/>
                    <a:pt x="786" y="3709"/>
                    <a:pt x="960" y="3927"/>
                  </a:cubicBezTo>
                  <a:cubicBezTo>
                    <a:pt x="1033" y="4000"/>
                    <a:pt x="1106" y="4117"/>
                    <a:pt x="1222" y="4131"/>
                  </a:cubicBezTo>
                  <a:cubicBezTo>
                    <a:pt x="1252" y="4138"/>
                    <a:pt x="1283" y="4141"/>
                    <a:pt x="1315" y="4141"/>
                  </a:cubicBezTo>
                  <a:cubicBezTo>
                    <a:pt x="1424" y="4141"/>
                    <a:pt x="1546" y="4107"/>
                    <a:pt x="1658" y="4073"/>
                  </a:cubicBezTo>
                  <a:lnTo>
                    <a:pt x="1731" y="4058"/>
                  </a:lnTo>
                  <a:cubicBezTo>
                    <a:pt x="2313" y="3942"/>
                    <a:pt x="2909" y="3840"/>
                    <a:pt x="3491" y="3695"/>
                  </a:cubicBezTo>
                  <a:lnTo>
                    <a:pt x="3564" y="3680"/>
                  </a:lnTo>
                  <a:cubicBezTo>
                    <a:pt x="3709" y="3637"/>
                    <a:pt x="3840" y="3608"/>
                    <a:pt x="3986" y="3564"/>
                  </a:cubicBezTo>
                  <a:cubicBezTo>
                    <a:pt x="4015" y="3564"/>
                    <a:pt x="4073" y="3549"/>
                    <a:pt x="4116" y="3549"/>
                  </a:cubicBezTo>
                  <a:lnTo>
                    <a:pt x="4087" y="3491"/>
                  </a:lnTo>
                  <a:cubicBezTo>
                    <a:pt x="3767" y="2371"/>
                    <a:pt x="3433" y="1237"/>
                    <a:pt x="3142" y="88"/>
                  </a:cubicBezTo>
                  <a:lnTo>
                    <a:pt x="3127"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6;p42">
              <a:extLst>
                <a:ext uri="{FF2B5EF4-FFF2-40B4-BE49-F238E27FC236}">
                  <a16:creationId xmlns:a16="http://schemas.microsoft.com/office/drawing/2014/main" id="{76B2AA7F-D06C-332F-77E7-B1F716B9046F}"/>
                </a:ext>
              </a:extLst>
            </p:cNvPr>
            <p:cNvSpPr/>
            <p:nvPr/>
          </p:nvSpPr>
          <p:spPr>
            <a:xfrm>
              <a:off x="2886768" y="3813275"/>
              <a:ext cx="107105" cy="140093"/>
            </a:xfrm>
            <a:custGeom>
              <a:avLst/>
              <a:gdLst/>
              <a:ahLst/>
              <a:cxnLst/>
              <a:rect l="l" t="t" r="r" b="b"/>
              <a:pathLst>
                <a:path w="1513" h="1979" extrusionOk="0">
                  <a:moveTo>
                    <a:pt x="728" y="1"/>
                  </a:moveTo>
                  <a:cubicBezTo>
                    <a:pt x="466" y="1"/>
                    <a:pt x="233" y="30"/>
                    <a:pt x="0" y="59"/>
                  </a:cubicBezTo>
                  <a:cubicBezTo>
                    <a:pt x="204" y="684"/>
                    <a:pt x="393" y="1324"/>
                    <a:pt x="568" y="1979"/>
                  </a:cubicBezTo>
                  <a:cubicBezTo>
                    <a:pt x="568" y="1964"/>
                    <a:pt x="582" y="1964"/>
                    <a:pt x="582" y="1964"/>
                  </a:cubicBezTo>
                  <a:cubicBezTo>
                    <a:pt x="815" y="1789"/>
                    <a:pt x="1193" y="1673"/>
                    <a:pt x="1367" y="1397"/>
                  </a:cubicBezTo>
                  <a:cubicBezTo>
                    <a:pt x="1513" y="1150"/>
                    <a:pt x="1382" y="800"/>
                    <a:pt x="1295" y="539"/>
                  </a:cubicBezTo>
                  <a:cubicBezTo>
                    <a:pt x="1222" y="364"/>
                    <a:pt x="1149" y="204"/>
                    <a:pt x="1033" y="73"/>
                  </a:cubicBezTo>
                  <a:cubicBezTo>
                    <a:pt x="946" y="1"/>
                    <a:pt x="829" y="1"/>
                    <a:pt x="72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7;p42">
              <a:extLst>
                <a:ext uri="{FF2B5EF4-FFF2-40B4-BE49-F238E27FC236}">
                  <a16:creationId xmlns:a16="http://schemas.microsoft.com/office/drawing/2014/main" id="{162021C2-70D9-8FE2-C125-FB1723689AF1}"/>
                </a:ext>
              </a:extLst>
            </p:cNvPr>
            <p:cNvSpPr/>
            <p:nvPr/>
          </p:nvSpPr>
          <p:spPr>
            <a:xfrm>
              <a:off x="2168097" y="3973334"/>
              <a:ext cx="96841" cy="41058"/>
            </a:xfrm>
            <a:custGeom>
              <a:avLst/>
              <a:gdLst/>
              <a:ahLst/>
              <a:cxnLst/>
              <a:rect l="l" t="t" r="r" b="b"/>
              <a:pathLst>
                <a:path w="1368" h="580" extrusionOk="0">
                  <a:moveTo>
                    <a:pt x="1038" y="1"/>
                  </a:moveTo>
                  <a:cubicBezTo>
                    <a:pt x="864" y="1"/>
                    <a:pt x="641" y="99"/>
                    <a:pt x="539" y="139"/>
                  </a:cubicBezTo>
                  <a:cubicBezTo>
                    <a:pt x="393" y="168"/>
                    <a:pt x="175" y="227"/>
                    <a:pt x="73" y="343"/>
                  </a:cubicBezTo>
                  <a:cubicBezTo>
                    <a:pt x="1" y="430"/>
                    <a:pt x="30" y="561"/>
                    <a:pt x="146" y="576"/>
                  </a:cubicBezTo>
                  <a:cubicBezTo>
                    <a:pt x="159" y="578"/>
                    <a:pt x="173" y="579"/>
                    <a:pt x="186" y="579"/>
                  </a:cubicBezTo>
                  <a:cubicBezTo>
                    <a:pt x="245" y="579"/>
                    <a:pt x="302" y="556"/>
                    <a:pt x="350" y="532"/>
                  </a:cubicBezTo>
                  <a:cubicBezTo>
                    <a:pt x="495" y="503"/>
                    <a:pt x="626" y="459"/>
                    <a:pt x="757" y="430"/>
                  </a:cubicBezTo>
                  <a:cubicBezTo>
                    <a:pt x="844" y="387"/>
                    <a:pt x="1368" y="241"/>
                    <a:pt x="1222" y="67"/>
                  </a:cubicBezTo>
                  <a:cubicBezTo>
                    <a:pt x="1179" y="19"/>
                    <a:pt x="1113" y="1"/>
                    <a:pt x="103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8;p42">
              <a:extLst>
                <a:ext uri="{FF2B5EF4-FFF2-40B4-BE49-F238E27FC236}">
                  <a16:creationId xmlns:a16="http://schemas.microsoft.com/office/drawing/2014/main" id="{DF402487-D64A-CB4F-355F-4D608B3E14B6}"/>
                </a:ext>
              </a:extLst>
            </p:cNvPr>
            <p:cNvSpPr/>
            <p:nvPr/>
          </p:nvSpPr>
          <p:spPr>
            <a:xfrm>
              <a:off x="2181052" y="4014818"/>
              <a:ext cx="86505" cy="40704"/>
            </a:xfrm>
            <a:custGeom>
              <a:avLst/>
              <a:gdLst/>
              <a:ahLst/>
              <a:cxnLst/>
              <a:rect l="l" t="t" r="r" b="b"/>
              <a:pathLst>
                <a:path w="1222" h="575" extrusionOk="0">
                  <a:moveTo>
                    <a:pt x="1046" y="1"/>
                  </a:moveTo>
                  <a:cubicBezTo>
                    <a:pt x="882" y="1"/>
                    <a:pt x="642" y="94"/>
                    <a:pt x="588" y="121"/>
                  </a:cubicBezTo>
                  <a:cubicBezTo>
                    <a:pt x="443" y="164"/>
                    <a:pt x="283" y="208"/>
                    <a:pt x="152" y="266"/>
                  </a:cubicBezTo>
                  <a:cubicBezTo>
                    <a:pt x="79" y="295"/>
                    <a:pt x="7" y="339"/>
                    <a:pt x="7" y="426"/>
                  </a:cubicBezTo>
                  <a:cubicBezTo>
                    <a:pt x="1" y="539"/>
                    <a:pt x="70" y="574"/>
                    <a:pt x="163" y="574"/>
                  </a:cubicBezTo>
                  <a:cubicBezTo>
                    <a:pt x="296" y="574"/>
                    <a:pt x="476" y="501"/>
                    <a:pt x="545" y="484"/>
                  </a:cubicBezTo>
                  <a:cubicBezTo>
                    <a:pt x="690" y="426"/>
                    <a:pt x="850" y="382"/>
                    <a:pt x="1010" y="339"/>
                  </a:cubicBezTo>
                  <a:cubicBezTo>
                    <a:pt x="1098" y="295"/>
                    <a:pt x="1185" y="266"/>
                    <a:pt x="1199" y="150"/>
                  </a:cubicBezTo>
                  <a:cubicBezTo>
                    <a:pt x="1222" y="37"/>
                    <a:pt x="1149" y="1"/>
                    <a:pt x="1046"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9;p42">
              <a:extLst>
                <a:ext uri="{FF2B5EF4-FFF2-40B4-BE49-F238E27FC236}">
                  <a16:creationId xmlns:a16="http://schemas.microsoft.com/office/drawing/2014/main" id="{53DA412C-5816-BD7B-133C-70DFF4666751}"/>
                </a:ext>
              </a:extLst>
            </p:cNvPr>
            <p:cNvSpPr/>
            <p:nvPr/>
          </p:nvSpPr>
          <p:spPr>
            <a:xfrm>
              <a:off x="2223739" y="4158170"/>
              <a:ext cx="243022" cy="260082"/>
            </a:xfrm>
            <a:custGeom>
              <a:avLst/>
              <a:gdLst/>
              <a:ahLst/>
              <a:cxnLst/>
              <a:rect l="l" t="t" r="r" b="b"/>
              <a:pathLst>
                <a:path w="3433" h="3674" extrusionOk="0">
                  <a:moveTo>
                    <a:pt x="1905" y="1"/>
                  </a:moveTo>
                  <a:lnTo>
                    <a:pt x="1833" y="15"/>
                  </a:lnTo>
                  <a:cubicBezTo>
                    <a:pt x="1251" y="161"/>
                    <a:pt x="669" y="292"/>
                    <a:pt x="73" y="379"/>
                  </a:cubicBezTo>
                  <a:lnTo>
                    <a:pt x="0" y="393"/>
                  </a:lnTo>
                  <a:cubicBezTo>
                    <a:pt x="160" y="946"/>
                    <a:pt x="349" y="1455"/>
                    <a:pt x="596" y="1964"/>
                  </a:cubicBezTo>
                  <a:cubicBezTo>
                    <a:pt x="844" y="2430"/>
                    <a:pt x="1062" y="2924"/>
                    <a:pt x="1367" y="3360"/>
                  </a:cubicBezTo>
                  <a:cubicBezTo>
                    <a:pt x="1483" y="3528"/>
                    <a:pt x="1577" y="3673"/>
                    <a:pt x="1779" y="3673"/>
                  </a:cubicBezTo>
                  <a:cubicBezTo>
                    <a:pt x="1805" y="3673"/>
                    <a:pt x="1832" y="3671"/>
                    <a:pt x="1862" y="3666"/>
                  </a:cubicBezTo>
                  <a:cubicBezTo>
                    <a:pt x="2167" y="3622"/>
                    <a:pt x="2414" y="3375"/>
                    <a:pt x="2691" y="3230"/>
                  </a:cubicBezTo>
                  <a:cubicBezTo>
                    <a:pt x="2894" y="3128"/>
                    <a:pt x="3185" y="2982"/>
                    <a:pt x="3316" y="2779"/>
                  </a:cubicBezTo>
                  <a:cubicBezTo>
                    <a:pt x="3432" y="2502"/>
                    <a:pt x="3214" y="2284"/>
                    <a:pt x="3054" y="2095"/>
                  </a:cubicBezTo>
                  <a:cubicBezTo>
                    <a:pt x="2531" y="1484"/>
                    <a:pt x="2182" y="743"/>
                    <a:pt x="1905"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60;p42">
              <a:extLst>
                <a:ext uri="{FF2B5EF4-FFF2-40B4-BE49-F238E27FC236}">
                  <a16:creationId xmlns:a16="http://schemas.microsoft.com/office/drawing/2014/main" id="{0D53ADB6-2350-ACFB-8514-13392A661534}"/>
                </a:ext>
              </a:extLst>
            </p:cNvPr>
            <p:cNvSpPr/>
            <p:nvPr/>
          </p:nvSpPr>
          <p:spPr>
            <a:xfrm>
              <a:off x="1361928" y="2325525"/>
              <a:ext cx="1091440" cy="2102463"/>
            </a:xfrm>
            <a:custGeom>
              <a:avLst/>
              <a:gdLst/>
              <a:ahLst/>
              <a:cxnLst/>
              <a:rect l="l" t="t" r="r" b="b"/>
              <a:pathLst>
                <a:path w="15418" h="29700" extrusionOk="0">
                  <a:moveTo>
                    <a:pt x="902" y="0"/>
                  </a:moveTo>
                  <a:cubicBezTo>
                    <a:pt x="393" y="0"/>
                    <a:pt x="1" y="422"/>
                    <a:pt x="1" y="902"/>
                  </a:cubicBezTo>
                  <a:lnTo>
                    <a:pt x="1" y="28798"/>
                  </a:lnTo>
                  <a:cubicBezTo>
                    <a:pt x="1" y="29307"/>
                    <a:pt x="408" y="29699"/>
                    <a:pt x="902" y="29699"/>
                  </a:cubicBezTo>
                  <a:lnTo>
                    <a:pt x="14501" y="29699"/>
                  </a:lnTo>
                  <a:cubicBezTo>
                    <a:pt x="14996" y="29699"/>
                    <a:pt x="15388" y="29292"/>
                    <a:pt x="15417" y="28798"/>
                  </a:cubicBezTo>
                  <a:lnTo>
                    <a:pt x="15417" y="902"/>
                  </a:lnTo>
                  <a:cubicBezTo>
                    <a:pt x="15417" y="393"/>
                    <a:pt x="14996" y="0"/>
                    <a:pt x="14501"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61;p42">
              <a:extLst>
                <a:ext uri="{FF2B5EF4-FFF2-40B4-BE49-F238E27FC236}">
                  <a16:creationId xmlns:a16="http://schemas.microsoft.com/office/drawing/2014/main" id="{BAA95CEE-F51E-DF64-7B92-86FFF6ECBB53}"/>
                </a:ext>
              </a:extLst>
            </p:cNvPr>
            <p:cNvSpPr/>
            <p:nvPr/>
          </p:nvSpPr>
          <p:spPr>
            <a:xfrm>
              <a:off x="1791276" y="4279648"/>
              <a:ext cx="230705" cy="85585"/>
            </a:xfrm>
            <a:custGeom>
              <a:avLst/>
              <a:gdLst/>
              <a:ahLst/>
              <a:cxnLst/>
              <a:rect l="l" t="t" r="r" b="b"/>
              <a:pathLst>
                <a:path w="3259" h="1209" extrusionOk="0">
                  <a:moveTo>
                    <a:pt x="597" y="1"/>
                  </a:moveTo>
                  <a:cubicBezTo>
                    <a:pt x="277" y="1"/>
                    <a:pt x="1" y="277"/>
                    <a:pt x="1" y="612"/>
                  </a:cubicBezTo>
                  <a:cubicBezTo>
                    <a:pt x="1" y="932"/>
                    <a:pt x="277" y="1208"/>
                    <a:pt x="597" y="1208"/>
                  </a:cubicBezTo>
                  <a:lnTo>
                    <a:pt x="2662" y="1208"/>
                  </a:lnTo>
                  <a:cubicBezTo>
                    <a:pt x="2982" y="1208"/>
                    <a:pt x="3258" y="932"/>
                    <a:pt x="3258" y="612"/>
                  </a:cubicBezTo>
                  <a:cubicBezTo>
                    <a:pt x="3258" y="277"/>
                    <a:pt x="2982" y="1"/>
                    <a:pt x="26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62;p42">
              <a:extLst>
                <a:ext uri="{FF2B5EF4-FFF2-40B4-BE49-F238E27FC236}">
                  <a16:creationId xmlns:a16="http://schemas.microsoft.com/office/drawing/2014/main" id="{7617C978-1D49-90F3-319C-B9C0D6E51DBC}"/>
                </a:ext>
              </a:extLst>
            </p:cNvPr>
            <p:cNvSpPr/>
            <p:nvPr/>
          </p:nvSpPr>
          <p:spPr>
            <a:xfrm>
              <a:off x="1888047" y="2346125"/>
              <a:ext cx="38156" cy="38156"/>
            </a:xfrm>
            <a:custGeom>
              <a:avLst/>
              <a:gdLst/>
              <a:ahLst/>
              <a:cxnLst/>
              <a:rect l="l" t="t" r="r" b="b"/>
              <a:pathLst>
                <a:path w="539" h="539" extrusionOk="0">
                  <a:moveTo>
                    <a:pt x="262" y="0"/>
                  </a:moveTo>
                  <a:cubicBezTo>
                    <a:pt x="117" y="0"/>
                    <a:pt x="1" y="117"/>
                    <a:pt x="1" y="277"/>
                  </a:cubicBezTo>
                  <a:cubicBezTo>
                    <a:pt x="1" y="422"/>
                    <a:pt x="117" y="538"/>
                    <a:pt x="262" y="538"/>
                  </a:cubicBezTo>
                  <a:cubicBezTo>
                    <a:pt x="422" y="538"/>
                    <a:pt x="539" y="422"/>
                    <a:pt x="539" y="277"/>
                  </a:cubicBezTo>
                  <a:cubicBezTo>
                    <a:pt x="539" y="117"/>
                    <a:pt x="422" y="0"/>
                    <a:pt x="26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63;p42">
              <a:extLst>
                <a:ext uri="{FF2B5EF4-FFF2-40B4-BE49-F238E27FC236}">
                  <a16:creationId xmlns:a16="http://schemas.microsoft.com/office/drawing/2014/main" id="{7B1835F3-F58A-9967-B7F2-E8F8B64A83FE}"/>
                </a:ext>
              </a:extLst>
            </p:cNvPr>
            <p:cNvSpPr/>
            <p:nvPr/>
          </p:nvSpPr>
          <p:spPr>
            <a:xfrm>
              <a:off x="1387696" y="2418190"/>
              <a:ext cx="1039905" cy="1813144"/>
            </a:xfrm>
            <a:custGeom>
              <a:avLst/>
              <a:gdLst/>
              <a:ahLst/>
              <a:cxnLst/>
              <a:rect l="l" t="t" r="r" b="b"/>
              <a:pathLst>
                <a:path w="14690" h="25613" extrusionOk="0">
                  <a:moveTo>
                    <a:pt x="0" y="0"/>
                  </a:moveTo>
                  <a:lnTo>
                    <a:pt x="0" y="25612"/>
                  </a:lnTo>
                  <a:lnTo>
                    <a:pt x="14690" y="25612"/>
                  </a:lnTo>
                  <a:lnTo>
                    <a:pt x="146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4;p42">
              <a:extLst>
                <a:ext uri="{FF2B5EF4-FFF2-40B4-BE49-F238E27FC236}">
                  <a16:creationId xmlns:a16="http://schemas.microsoft.com/office/drawing/2014/main" id="{ACD83E0D-C9DF-B019-8623-71F4D20C6393}"/>
                </a:ext>
              </a:extLst>
            </p:cNvPr>
            <p:cNvSpPr/>
            <p:nvPr/>
          </p:nvSpPr>
          <p:spPr>
            <a:xfrm>
              <a:off x="2420326" y="2862972"/>
              <a:ext cx="131882" cy="130820"/>
            </a:xfrm>
            <a:custGeom>
              <a:avLst/>
              <a:gdLst/>
              <a:ahLst/>
              <a:cxnLst/>
              <a:rect l="l" t="t" r="r" b="b"/>
              <a:pathLst>
                <a:path w="1863" h="1848" extrusionOk="0">
                  <a:moveTo>
                    <a:pt x="1" y="0"/>
                  </a:moveTo>
                  <a:lnTo>
                    <a:pt x="1" y="1848"/>
                  </a:lnTo>
                  <a:lnTo>
                    <a:pt x="1863"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65;p42">
              <a:extLst>
                <a:ext uri="{FF2B5EF4-FFF2-40B4-BE49-F238E27FC236}">
                  <a16:creationId xmlns:a16="http://schemas.microsoft.com/office/drawing/2014/main" id="{35B08CDA-EF82-B484-1B58-32442E48E272}"/>
                </a:ext>
              </a:extLst>
            </p:cNvPr>
            <p:cNvSpPr/>
            <p:nvPr/>
          </p:nvSpPr>
          <p:spPr>
            <a:xfrm>
              <a:off x="2352426" y="2514950"/>
              <a:ext cx="1200395" cy="372806"/>
            </a:xfrm>
            <a:custGeom>
              <a:avLst/>
              <a:gdLst/>
              <a:ahLst/>
              <a:cxnLst/>
              <a:rect l="l" t="t" r="r" b="b"/>
              <a:pathLst>
                <a:path w="18631" h="5266" extrusionOk="0">
                  <a:moveTo>
                    <a:pt x="0" y="1"/>
                  </a:moveTo>
                  <a:lnTo>
                    <a:pt x="0" y="5265"/>
                  </a:lnTo>
                  <a:lnTo>
                    <a:pt x="18616" y="5265"/>
                  </a:lnTo>
                  <a:lnTo>
                    <a:pt x="1863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6;p42">
              <a:extLst>
                <a:ext uri="{FF2B5EF4-FFF2-40B4-BE49-F238E27FC236}">
                  <a16:creationId xmlns:a16="http://schemas.microsoft.com/office/drawing/2014/main" id="{845CD92E-A8A7-B89B-E446-903DB87924B3}"/>
                </a:ext>
              </a:extLst>
            </p:cNvPr>
            <p:cNvSpPr/>
            <p:nvPr/>
          </p:nvSpPr>
          <p:spPr>
            <a:xfrm>
              <a:off x="2575853" y="2799119"/>
              <a:ext cx="386159" cy="36103"/>
            </a:xfrm>
            <a:custGeom>
              <a:avLst/>
              <a:gdLst/>
              <a:ahLst/>
              <a:cxnLst/>
              <a:rect l="l" t="t" r="r" b="b"/>
              <a:pathLst>
                <a:path w="5455" h="510" extrusionOk="0">
                  <a:moveTo>
                    <a:pt x="0" y="1"/>
                  </a:moveTo>
                  <a:lnTo>
                    <a:pt x="0" y="510"/>
                  </a:lnTo>
                  <a:lnTo>
                    <a:pt x="5454" y="510"/>
                  </a:lnTo>
                  <a:lnTo>
                    <a:pt x="5454"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7;p42">
              <a:extLst>
                <a:ext uri="{FF2B5EF4-FFF2-40B4-BE49-F238E27FC236}">
                  <a16:creationId xmlns:a16="http://schemas.microsoft.com/office/drawing/2014/main" id="{D08F7500-08F5-8837-CEDF-8458BA11FDFA}"/>
                </a:ext>
              </a:extLst>
            </p:cNvPr>
            <p:cNvSpPr/>
            <p:nvPr/>
          </p:nvSpPr>
          <p:spPr>
            <a:xfrm>
              <a:off x="2456358" y="2772359"/>
              <a:ext cx="90682" cy="89620"/>
            </a:xfrm>
            <a:custGeom>
              <a:avLst/>
              <a:gdLst/>
              <a:ahLst/>
              <a:cxnLst/>
              <a:rect l="l" t="t" r="r" b="b"/>
              <a:pathLst>
                <a:path w="1281" h="1266" extrusionOk="0">
                  <a:moveTo>
                    <a:pt x="641" y="1"/>
                  </a:moveTo>
                  <a:cubicBezTo>
                    <a:pt x="277" y="1"/>
                    <a:pt x="1" y="291"/>
                    <a:pt x="1" y="626"/>
                  </a:cubicBezTo>
                  <a:cubicBezTo>
                    <a:pt x="1" y="990"/>
                    <a:pt x="292" y="1266"/>
                    <a:pt x="641" y="1266"/>
                  </a:cubicBezTo>
                  <a:cubicBezTo>
                    <a:pt x="1004" y="1266"/>
                    <a:pt x="1281" y="975"/>
                    <a:pt x="1281" y="626"/>
                  </a:cubicBezTo>
                  <a:cubicBezTo>
                    <a:pt x="1281" y="291"/>
                    <a:pt x="990" y="15"/>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8;p42">
              <a:extLst>
                <a:ext uri="{FF2B5EF4-FFF2-40B4-BE49-F238E27FC236}">
                  <a16:creationId xmlns:a16="http://schemas.microsoft.com/office/drawing/2014/main" id="{9DF5571B-54AC-7506-6A0E-FA27C1534E15}"/>
                </a:ext>
              </a:extLst>
            </p:cNvPr>
            <p:cNvSpPr/>
            <p:nvPr/>
          </p:nvSpPr>
          <p:spPr>
            <a:xfrm>
              <a:off x="2466694" y="2711620"/>
              <a:ext cx="495318" cy="36103"/>
            </a:xfrm>
            <a:custGeom>
              <a:avLst/>
              <a:gdLst/>
              <a:ahLst/>
              <a:cxnLst/>
              <a:rect l="l" t="t" r="r" b="b"/>
              <a:pathLst>
                <a:path w="6997" h="510" extrusionOk="0">
                  <a:moveTo>
                    <a:pt x="0" y="0"/>
                  </a:moveTo>
                  <a:lnTo>
                    <a:pt x="0" y="510"/>
                  </a:lnTo>
                  <a:lnTo>
                    <a:pt x="6996" y="510"/>
                  </a:lnTo>
                  <a:lnTo>
                    <a:pt x="6996"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9;p42">
              <a:extLst>
                <a:ext uri="{FF2B5EF4-FFF2-40B4-BE49-F238E27FC236}">
                  <a16:creationId xmlns:a16="http://schemas.microsoft.com/office/drawing/2014/main" id="{1E2B1C15-C97F-5171-C7CE-219548AEBA2C}"/>
                </a:ext>
              </a:extLst>
            </p:cNvPr>
            <p:cNvSpPr/>
            <p:nvPr/>
          </p:nvSpPr>
          <p:spPr>
            <a:xfrm>
              <a:off x="2466694" y="2626175"/>
              <a:ext cx="621890" cy="43323"/>
            </a:xfrm>
            <a:custGeom>
              <a:avLst/>
              <a:gdLst/>
              <a:ahLst/>
              <a:cxnLst/>
              <a:rect l="l" t="t" r="r" b="b"/>
              <a:pathLst>
                <a:path w="8785" h="612" extrusionOk="0">
                  <a:moveTo>
                    <a:pt x="0" y="0"/>
                  </a:moveTo>
                  <a:lnTo>
                    <a:pt x="0" y="611"/>
                  </a:lnTo>
                  <a:lnTo>
                    <a:pt x="8785" y="611"/>
                  </a:lnTo>
                  <a:lnTo>
                    <a:pt x="8785" y="0"/>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0;p42">
              <a:extLst>
                <a:ext uri="{FF2B5EF4-FFF2-40B4-BE49-F238E27FC236}">
                  <a16:creationId xmlns:a16="http://schemas.microsoft.com/office/drawing/2014/main" id="{7D3305F4-7130-C0AF-41F3-D5A87F32E141}"/>
                </a:ext>
              </a:extLst>
            </p:cNvPr>
            <p:cNvSpPr/>
            <p:nvPr/>
          </p:nvSpPr>
          <p:spPr>
            <a:xfrm>
              <a:off x="3107070" y="2626175"/>
              <a:ext cx="309989" cy="43323"/>
            </a:xfrm>
            <a:custGeom>
              <a:avLst/>
              <a:gdLst/>
              <a:ahLst/>
              <a:cxnLst/>
              <a:rect l="l" t="t" r="r" b="b"/>
              <a:pathLst>
                <a:path w="4379" h="612" extrusionOk="0">
                  <a:moveTo>
                    <a:pt x="1" y="0"/>
                  </a:moveTo>
                  <a:lnTo>
                    <a:pt x="1" y="611"/>
                  </a:lnTo>
                  <a:lnTo>
                    <a:pt x="4379" y="611"/>
                  </a:lnTo>
                  <a:lnTo>
                    <a:pt x="4379"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1;p42">
              <a:extLst>
                <a:ext uri="{FF2B5EF4-FFF2-40B4-BE49-F238E27FC236}">
                  <a16:creationId xmlns:a16="http://schemas.microsoft.com/office/drawing/2014/main" id="{465116D7-EA8D-B13E-C753-A3510E54527D}"/>
                </a:ext>
              </a:extLst>
            </p:cNvPr>
            <p:cNvSpPr/>
            <p:nvPr/>
          </p:nvSpPr>
          <p:spPr>
            <a:xfrm>
              <a:off x="2466694" y="2575701"/>
              <a:ext cx="287337" cy="36103"/>
            </a:xfrm>
            <a:custGeom>
              <a:avLst/>
              <a:gdLst/>
              <a:ahLst/>
              <a:cxnLst/>
              <a:rect l="l" t="t" r="r" b="b"/>
              <a:pathLst>
                <a:path w="4059" h="510" extrusionOk="0">
                  <a:moveTo>
                    <a:pt x="0" y="1"/>
                  </a:moveTo>
                  <a:lnTo>
                    <a:pt x="0" y="510"/>
                  </a:lnTo>
                  <a:lnTo>
                    <a:pt x="4058" y="510"/>
                  </a:lnTo>
                  <a:lnTo>
                    <a:pt x="4058"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2;p42">
              <a:extLst>
                <a:ext uri="{FF2B5EF4-FFF2-40B4-BE49-F238E27FC236}">
                  <a16:creationId xmlns:a16="http://schemas.microsoft.com/office/drawing/2014/main" id="{7DAC32E1-1431-011B-8199-4828A74006B0}"/>
                </a:ext>
              </a:extLst>
            </p:cNvPr>
            <p:cNvSpPr/>
            <p:nvPr/>
          </p:nvSpPr>
          <p:spPr>
            <a:xfrm>
              <a:off x="1537986" y="1894122"/>
              <a:ext cx="130820" cy="128767"/>
            </a:xfrm>
            <a:custGeom>
              <a:avLst/>
              <a:gdLst/>
              <a:ahLst/>
              <a:cxnLst/>
              <a:rect l="l" t="t" r="r" b="b"/>
              <a:pathLst>
                <a:path w="1848" h="1819" extrusionOk="0">
                  <a:moveTo>
                    <a:pt x="1" y="1"/>
                  </a:moveTo>
                  <a:lnTo>
                    <a:pt x="1848" y="1819"/>
                  </a:lnTo>
                  <a:lnTo>
                    <a:pt x="1848"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73;p42">
              <a:extLst>
                <a:ext uri="{FF2B5EF4-FFF2-40B4-BE49-F238E27FC236}">
                  <a16:creationId xmlns:a16="http://schemas.microsoft.com/office/drawing/2014/main" id="{7AA30868-1BE4-C7CF-6D97-B71B222358BD}"/>
                </a:ext>
              </a:extLst>
            </p:cNvPr>
            <p:cNvSpPr/>
            <p:nvPr/>
          </p:nvSpPr>
          <p:spPr>
            <a:xfrm>
              <a:off x="409576" y="1552271"/>
              <a:ext cx="1329224" cy="367683"/>
            </a:xfrm>
            <a:custGeom>
              <a:avLst/>
              <a:gdLst/>
              <a:ahLst/>
              <a:cxnLst/>
              <a:rect l="l" t="t" r="r" b="b"/>
              <a:pathLst>
                <a:path w="18777" h="5194" extrusionOk="0">
                  <a:moveTo>
                    <a:pt x="0" y="1"/>
                  </a:moveTo>
                  <a:lnTo>
                    <a:pt x="0" y="5193"/>
                  </a:lnTo>
                  <a:lnTo>
                    <a:pt x="18748" y="5193"/>
                  </a:lnTo>
                  <a:lnTo>
                    <a:pt x="18777"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74;p42">
              <a:extLst>
                <a:ext uri="{FF2B5EF4-FFF2-40B4-BE49-F238E27FC236}">
                  <a16:creationId xmlns:a16="http://schemas.microsoft.com/office/drawing/2014/main" id="{CB0F04D6-C59D-427D-31A7-683791BF1FA2}"/>
                </a:ext>
              </a:extLst>
            </p:cNvPr>
            <p:cNvSpPr/>
            <p:nvPr/>
          </p:nvSpPr>
          <p:spPr>
            <a:xfrm>
              <a:off x="634054" y="1832322"/>
              <a:ext cx="389203" cy="35112"/>
            </a:xfrm>
            <a:custGeom>
              <a:avLst/>
              <a:gdLst/>
              <a:ahLst/>
              <a:cxnLst/>
              <a:rect l="l" t="t" r="r" b="b"/>
              <a:pathLst>
                <a:path w="5498" h="496" extrusionOk="0">
                  <a:moveTo>
                    <a:pt x="0" y="1"/>
                  </a:moveTo>
                  <a:lnTo>
                    <a:pt x="0" y="495"/>
                  </a:lnTo>
                  <a:lnTo>
                    <a:pt x="5498" y="495"/>
                  </a:lnTo>
                  <a:lnTo>
                    <a:pt x="5498"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75;p42">
              <a:extLst>
                <a:ext uri="{FF2B5EF4-FFF2-40B4-BE49-F238E27FC236}">
                  <a16:creationId xmlns:a16="http://schemas.microsoft.com/office/drawing/2014/main" id="{6CEA37A2-5885-8680-0D12-3940591F4DED}"/>
                </a:ext>
              </a:extLst>
            </p:cNvPr>
            <p:cNvSpPr/>
            <p:nvPr/>
          </p:nvSpPr>
          <p:spPr>
            <a:xfrm>
              <a:off x="514559" y="1805562"/>
              <a:ext cx="90682" cy="87567"/>
            </a:xfrm>
            <a:custGeom>
              <a:avLst/>
              <a:gdLst/>
              <a:ahLst/>
              <a:cxnLst/>
              <a:rect l="l" t="t" r="r" b="b"/>
              <a:pathLst>
                <a:path w="1281" h="1237" extrusionOk="0">
                  <a:moveTo>
                    <a:pt x="641" y="1"/>
                  </a:moveTo>
                  <a:cubicBezTo>
                    <a:pt x="292" y="1"/>
                    <a:pt x="1" y="277"/>
                    <a:pt x="1" y="612"/>
                  </a:cubicBezTo>
                  <a:cubicBezTo>
                    <a:pt x="1" y="961"/>
                    <a:pt x="292" y="1237"/>
                    <a:pt x="641" y="1237"/>
                  </a:cubicBezTo>
                  <a:cubicBezTo>
                    <a:pt x="990" y="1237"/>
                    <a:pt x="1281" y="961"/>
                    <a:pt x="1281" y="612"/>
                  </a:cubicBezTo>
                  <a:cubicBezTo>
                    <a:pt x="1281" y="292"/>
                    <a:pt x="1004" y="1"/>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76;p42">
              <a:extLst>
                <a:ext uri="{FF2B5EF4-FFF2-40B4-BE49-F238E27FC236}">
                  <a16:creationId xmlns:a16="http://schemas.microsoft.com/office/drawing/2014/main" id="{6E5C8A25-642E-2DD7-D8B0-461AF4EB91D9}"/>
                </a:ext>
              </a:extLst>
            </p:cNvPr>
            <p:cNvSpPr/>
            <p:nvPr/>
          </p:nvSpPr>
          <p:spPr>
            <a:xfrm>
              <a:off x="524894" y="1744824"/>
              <a:ext cx="499423" cy="35112"/>
            </a:xfrm>
            <a:custGeom>
              <a:avLst/>
              <a:gdLst/>
              <a:ahLst/>
              <a:cxnLst/>
              <a:rect l="l" t="t" r="r" b="b"/>
              <a:pathLst>
                <a:path w="7055" h="496" extrusionOk="0">
                  <a:moveTo>
                    <a:pt x="0" y="1"/>
                  </a:moveTo>
                  <a:lnTo>
                    <a:pt x="0" y="495"/>
                  </a:lnTo>
                  <a:lnTo>
                    <a:pt x="7054" y="495"/>
                  </a:lnTo>
                  <a:lnTo>
                    <a:pt x="7054"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77;p42">
              <a:extLst>
                <a:ext uri="{FF2B5EF4-FFF2-40B4-BE49-F238E27FC236}">
                  <a16:creationId xmlns:a16="http://schemas.microsoft.com/office/drawing/2014/main" id="{8C8B6F39-F185-1946-75F0-E8439EACB08C}"/>
                </a:ext>
              </a:extLst>
            </p:cNvPr>
            <p:cNvSpPr/>
            <p:nvPr/>
          </p:nvSpPr>
          <p:spPr>
            <a:xfrm>
              <a:off x="524894" y="1662493"/>
              <a:ext cx="627058" cy="42262"/>
            </a:xfrm>
            <a:custGeom>
              <a:avLst/>
              <a:gdLst/>
              <a:ahLst/>
              <a:cxnLst/>
              <a:rect l="l" t="t" r="r" b="b"/>
              <a:pathLst>
                <a:path w="8858" h="597" extrusionOk="0">
                  <a:moveTo>
                    <a:pt x="0" y="0"/>
                  </a:moveTo>
                  <a:lnTo>
                    <a:pt x="0" y="596"/>
                  </a:lnTo>
                  <a:lnTo>
                    <a:pt x="8858" y="596"/>
                  </a:lnTo>
                  <a:lnTo>
                    <a:pt x="8858" y="0"/>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78;p42">
              <a:extLst>
                <a:ext uri="{FF2B5EF4-FFF2-40B4-BE49-F238E27FC236}">
                  <a16:creationId xmlns:a16="http://schemas.microsoft.com/office/drawing/2014/main" id="{57E1448E-1C66-8896-2EA7-2EFDC52ABCCD}"/>
                </a:ext>
              </a:extLst>
            </p:cNvPr>
            <p:cNvSpPr/>
            <p:nvPr/>
          </p:nvSpPr>
          <p:spPr>
            <a:xfrm>
              <a:off x="1168385" y="1662493"/>
              <a:ext cx="313033" cy="42262"/>
            </a:xfrm>
            <a:custGeom>
              <a:avLst/>
              <a:gdLst/>
              <a:ahLst/>
              <a:cxnLst/>
              <a:rect l="l" t="t" r="r" b="b"/>
              <a:pathLst>
                <a:path w="4422" h="597" extrusionOk="0">
                  <a:moveTo>
                    <a:pt x="0" y="0"/>
                  </a:moveTo>
                  <a:lnTo>
                    <a:pt x="0" y="596"/>
                  </a:lnTo>
                  <a:lnTo>
                    <a:pt x="4422" y="596"/>
                  </a:lnTo>
                  <a:lnTo>
                    <a:pt x="4422"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9;p42">
              <a:extLst>
                <a:ext uri="{FF2B5EF4-FFF2-40B4-BE49-F238E27FC236}">
                  <a16:creationId xmlns:a16="http://schemas.microsoft.com/office/drawing/2014/main" id="{FD3C43C6-E3AA-512A-FBE6-F129DA8DC9C1}"/>
                </a:ext>
              </a:extLst>
            </p:cNvPr>
            <p:cNvSpPr/>
            <p:nvPr/>
          </p:nvSpPr>
          <p:spPr>
            <a:xfrm>
              <a:off x="1498909" y="1662493"/>
              <a:ext cx="133864" cy="42262"/>
            </a:xfrm>
            <a:custGeom>
              <a:avLst/>
              <a:gdLst/>
              <a:ahLst/>
              <a:cxnLst/>
              <a:rect l="l" t="t" r="r" b="b"/>
              <a:pathLst>
                <a:path w="1891" h="597" extrusionOk="0">
                  <a:moveTo>
                    <a:pt x="0" y="0"/>
                  </a:moveTo>
                  <a:lnTo>
                    <a:pt x="0" y="596"/>
                  </a:lnTo>
                  <a:lnTo>
                    <a:pt x="1891" y="596"/>
                  </a:lnTo>
                  <a:lnTo>
                    <a:pt x="1891"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0;p42">
              <a:extLst>
                <a:ext uri="{FF2B5EF4-FFF2-40B4-BE49-F238E27FC236}">
                  <a16:creationId xmlns:a16="http://schemas.microsoft.com/office/drawing/2014/main" id="{7CF2AEBA-9168-4D9E-C4F8-26E22F681A77}"/>
                </a:ext>
              </a:extLst>
            </p:cNvPr>
            <p:cNvSpPr/>
            <p:nvPr/>
          </p:nvSpPr>
          <p:spPr>
            <a:xfrm>
              <a:off x="524894" y="1612019"/>
              <a:ext cx="289390" cy="35041"/>
            </a:xfrm>
            <a:custGeom>
              <a:avLst/>
              <a:gdLst/>
              <a:ahLst/>
              <a:cxnLst/>
              <a:rect l="l" t="t" r="r" b="b"/>
              <a:pathLst>
                <a:path w="4088" h="495" extrusionOk="0">
                  <a:moveTo>
                    <a:pt x="0" y="0"/>
                  </a:moveTo>
                  <a:lnTo>
                    <a:pt x="0" y="495"/>
                  </a:lnTo>
                  <a:lnTo>
                    <a:pt x="4087" y="495"/>
                  </a:lnTo>
                  <a:lnTo>
                    <a:pt x="4087"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1;p42">
              <a:extLst>
                <a:ext uri="{FF2B5EF4-FFF2-40B4-BE49-F238E27FC236}">
                  <a16:creationId xmlns:a16="http://schemas.microsoft.com/office/drawing/2014/main" id="{7DA3F7B8-BBC4-996B-BB94-5C5DB243AE88}"/>
                </a:ext>
              </a:extLst>
            </p:cNvPr>
            <p:cNvSpPr/>
            <p:nvPr/>
          </p:nvSpPr>
          <p:spPr>
            <a:xfrm>
              <a:off x="1841750" y="3089221"/>
              <a:ext cx="322307" cy="495813"/>
            </a:xfrm>
            <a:custGeom>
              <a:avLst/>
              <a:gdLst/>
              <a:ahLst/>
              <a:cxnLst/>
              <a:rect l="l" t="t" r="r" b="b"/>
              <a:pathLst>
                <a:path w="4553" h="7004" extrusionOk="0">
                  <a:moveTo>
                    <a:pt x="3776" y="1"/>
                  </a:moveTo>
                  <a:cubicBezTo>
                    <a:pt x="3625" y="1"/>
                    <a:pt x="3459" y="68"/>
                    <a:pt x="3287" y="222"/>
                  </a:cubicBezTo>
                  <a:cubicBezTo>
                    <a:pt x="2720" y="731"/>
                    <a:pt x="2400" y="1531"/>
                    <a:pt x="2007" y="2171"/>
                  </a:cubicBezTo>
                  <a:cubicBezTo>
                    <a:pt x="1527" y="3044"/>
                    <a:pt x="1018" y="3887"/>
                    <a:pt x="524" y="4716"/>
                  </a:cubicBezTo>
                  <a:cubicBezTo>
                    <a:pt x="364" y="5007"/>
                    <a:pt x="175" y="5298"/>
                    <a:pt x="87" y="5633"/>
                  </a:cubicBezTo>
                  <a:cubicBezTo>
                    <a:pt x="0" y="5953"/>
                    <a:pt x="29" y="6316"/>
                    <a:pt x="218" y="6607"/>
                  </a:cubicBezTo>
                  <a:cubicBezTo>
                    <a:pt x="398" y="6881"/>
                    <a:pt x="718" y="7003"/>
                    <a:pt x="1051" y="7003"/>
                  </a:cubicBezTo>
                  <a:cubicBezTo>
                    <a:pt x="1337" y="7003"/>
                    <a:pt x="1634" y="6914"/>
                    <a:pt x="1862" y="6753"/>
                  </a:cubicBezTo>
                  <a:cubicBezTo>
                    <a:pt x="2371" y="6403"/>
                    <a:pt x="2662" y="5822"/>
                    <a:pt x="2924" y="5284"/>
                  </a:cubicBezTo>
                  <a:cubicBezTo>
                    <a:pt x="3549" y="4033"/>
                    <a:pt x="4552" y="2331"/>
                    <a:pt x="4451" y="877"/>
                  </a:cubicBezTo>
                  <a:cubicBezTo>
                    <a:pt x="4410" y="385"/>
                    <a:pt x="4137" y="1"/>
                    <a:pt x="377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2;p42">
              <a:extLst>
                <a:ext uri="{FF2B5EF4-FFF2-40B4-BE49-F238E27FC236}">
                  <a16:creationId xmlns:a16="http://schemas.microsoft.com/office/drawing/2014/main" id="{89E6BB9F-D095-597D-A7C0-A9A19F4A3F78}"/>
                </a:ext>
              </a:extLst>
            </p:cNvPr>
            <p:cNvSpPr/>
            <p:nvPr/>
          </p:nvSpPr>
          <p:spPr>
            <a:xfrm>
              <a:off x="1841750" y="3067842"/>
              <a:ext cx="322307" cy="525191"/>
            </a:xfrm>
            <a:custGeom>
              <a:avLst/>
              <a:gdLst/>
              <a:ahLst/>
              <a:cxnLst/>
              <a:rect l="l" t="t" r="r" b="b"/>
              <a:pathLst>
                <a:path w="4553" h="7419" extrusionOk="0">
                  <a:moveTo>
                    <a:pt x="524" y="5018"/>
                  </a:moveTo>
                  <a:cubicBezTo>
                    <a:pt x="364" y="5309"/>
                    <a:pt x="175" y="5600"/>
                    <a:pt x="87" y="5935"/>
                  </a:cubicBezTo>
                  <a:cubicBezTo>
                    <a:pt x="0" y="6255"/>
                    <a:pt x="29" y="6618"/>
                    <a:pt x="218" y="6909"/>
                  </a:cubicBezTo>
                  <a:cubicBezTo>
                    <a:pt x="553" y="7418"/>
                    <a:pt x="1367" y="7404"/>
                    <a:pt x="1862" y="7055"/>
                  </a:cubicBezTo>
                  <a:cubicBezTo>
                    <a:pt x="2371" y="6705"/>
                    <a:pt x="2662" y="6124"/>
                    <a:pt x="2924" y="5586"/>
                  </a:cubicBezTo>
                  <a:cubicBezTo>
                    <a:pt x="3549" y="4335"/>
                    <a:pt x="4552" y="2633"/>
                    <a:pt x="4451" y="1179"/>
                  </a:cubicBezTo>
                  <a:cubicBezTo>
                    <a:pt x="4392" y="481"/>
                    <a:pt x="3869" y="1"/>
                    <a:pt x="3287" y="524"/>
                  </a:cubicBezTo>
                  <a:cubicBezTo>
                    <a:pt x="2720" y="1033"/>
                    <a:pt x="2400" y="1833"/>
                    <a:pt x="2007" y="2473"/>
                  </a:cubicBezTo>
                  <a:cubicBezTo>
                    <a:pt x="1527" y="3346"/>
                    <a:pt x="1018" y="4189"/>
                    <a:pt x="524" y="5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83;p42">
              <a:extLst>
                <a:ext uri="{FF2B5EF4-FFF2-40B4-BE49-F238E27FC236}">
                  <a16:creationId xmlns:a16="http://schemas.microsoft.com/office/drawing/2014/main" id="{20F7E5AD-D5A4-1AE6-55DF-1D61B812E9CC}"/>
                </a:ext>
              </a:extLst>
            </p:cNvPr>
            <p:cNvSpPr/>
            <p:nvPr/>
          </p:nvSpPr>
          <p:spPr>
            <a:xfrm>
              <a:off x="1952892" y="3090637"/>
              <a:ext cx="212158" cy="487955"/>
            </a:xfrm>
            <a:custGeom>
              <a:avLst/>
              <a:gdLst/>
              <a:ahLst/>
              <a:cxnLst/>
              <a:rect l="l" t="t" r="r" b="b"/>
              <a:pathLst>
                <a:path w="2997" h="6893" extrusionOk="0">
                  <a:moveTo>
                    <a:pt x="2229" y="1"/>
                  </a:moveTo>
                  <a:cubicBezTo>
                    <a:pt x="2075" y="1"/>
                    <a:pt x="1905" y="71"/>
                    <a:pt x="1732" y="231"/>
                  </a:cubicBezTo>
                  <a:lnTo>
                    <a:pt x="1688" y="275"/>
                  </a:lnTo>
                  <a:cubicBezTo>
                    <a:pt x="1703" y="566"/>
                    <a:pt x="1630" y="828"/>
                    <a:pt x="1528" y="1104"/>
                  </a:cubicBezTo>
                  <a:cubicBezTo>
                    <a:pt x="1426" y="1439"/>
                    <a:pt x="1324" y="1773"/>
                    <a:pt x="1223" y="2122"/>
                  </a:cubicBezTo>
                  <a:cubicBezTo>
                    <a:pt x="1034" y="2878"/>
                    <a:pt x="786" y="3649"/>
                    <a:pt x="626" y="4420"/>
                  </a:cubicBezTo>
                  <a:cubicBezTo>
                    <a:pt x="437" y="5264"/>
                    <a:pt x="248" y="6078"/>
                    <a:pt x="1" y="6893"/>
                  </a:cubicBezTo>
                  <a:cubicBezTo>
                    <a:pt x="117" y="6863"/>
                    <a:pt x="219" y="6805"/>
                    <a:pt x="335" y="6733"/>
                  </a:cubicBezTo>
                  <a:cubicBezTo>
                    <a:pt x="844" y="6383"/>
                    <a:pt x="1135" y="5802"/>
                    <a:pt x="1397" y="5264"/>
                  </a:cubicBezTo>
                  <a:cubicBezTo>
                    <a:pt x="1979" y="4013"/>
                    <a:pt x="2997" y="2311"/>
                    <a:pt x="2895" y="886"/>
                  </a:cubicBezTo>
                  <a:cubicBezTo>
                    <a:pt x="2865" y="386"/>
                    <a:pt x="2591" y="1"/>
                    <a:pt x="2229"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84;p42">
              <a:extLst>
                <a:ext uri="{FF2B5EF4-FFF2-40B4-BE49-F238E27FC236}">
                  <a16:creationId xmlns:a16="http://schemas.microsoft.com/office/drawing/2014/main" id="{61169B20-CE0A-A8AF-F23B-D49C1088AEA2}"/>
                </a:ext>
              </a:extLst>
            </p:cNvPr>
            <p:cNvSpPr/>
            <p:nvPr/>
          </p:nvSpPr>
          <p:spPr>
            <a:xfrm>
              <a:off x="2018799" y="2672331"/>
              <a:ext cx="67038" cy="142288"/>
            </a:xfrm>
            <a:custGeom>
              <a:avLst/>
              <a:gdLst/>
              <a:ahLst/>
              <a:cxnLst/>
              <a:rect l="l" t="t" r="r" b="b"/>
              <a:pathLst>
                <a:path w="947" h="2010" extrusionOk="0">
                  <a:moveTo>
                    <a:pt x="639" y="0"/>
                  </a:moveTo>
                  <a:cubicBezTo>
                    <a:pt x="490" y="0"/>
                    <a:pt x="331" y="248"/>
                    <a:pt x="277" y="366"/>
                  </a:cubicBezTo>
                  <a:cubicBezTo>
                    <a:pt x="204" y="541"/>
                    <a:pt x="146" y="701"/>
                    <a:pt x="103" y="861"/>
                  </a:cubicBezTo>
                  <a:cubicBezTo>
                    <a:pt x="1" y="1239"/>
                    <a:pt x="1" y="1632"/>
                    <a:pt x="59" y="2010"/>
                  </a:cubicBezTo>
                  <a:lnTo>
                    <a:pt x="612" y="977"/>
                  </a:lnTo>
                  <a:cubicBezTo>
                    <a:pt x="728" y="730"/>
                    <a:pt x="946" y="352"/>
                    <a:pt x="786" y="105"/>
                  </a:cubicBezTo>
                  <a:cubicBezTo>
                    <a:pt x="741" y="30"/>
                    <a:pt x="691" y="0"/>
                    <a:pt x="63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85;p42">
              <a:extLst>
                <a:ext uri="{FF2B5EF4-FFF2-40B4-BE49-F238E27FC236}">
                  <a16:creationId xmlns:a16="http://schemas.microsoft.com/office/drawing/2014/main" id="{0DDF51B4-C388-A06C-0AA8-CF87CB002681}"/>
                </a:ext>
              </a:extLst>
            </p:cNvPr>
            <p:cNvSpPr/>
            <p:nvPr/>
          </p:nvSpPr>
          <p:spPr>
            <a:xfrm>
              <a:off x="2130011" y="2858937"/>
              <a:ext cx="191558" cy="286275"/>
            </a:xfrm>
            <a:custGeom>
              <a:avLst/>
              <a:gdLst/>
              <a:ahLst/>
              <a:cxnLst/>
              <a:rect l="l" t="t" r="r" b="b"/>
              <a:pathLst>
                <a:path w="2706" h="4044" extrusionOk="0">
                  <a:moveTo>
                    <a:pt x="1743" y="1"/>
                  </a:moveTo>
                  <a:cubicBezTo>
                    <a:pt x="1588" y="1"/>
                    <a:pt x="1414" y="14"/>
                    <a:pt x="1382" y="14"/>
                  </a:cubicBezTo>
                  <a:cubicBezTo>
                    <a:pt x="1164" y="43"/>
                    <a:pt x="902" y="130"/>
                    <a:pt x="742" y="276"/>
                  </a:cubicBezTo>
                  <a:cubicBezTo>
                    <a:pt x="611" y="392"/>
                    <a:pt x="568" y="552"/>
                    <a:pt x="451" y="697"/>
                  </a:cubicBezTo>
                  <a:cubicBezTo>
                    <a:pt x="291" y="916"/>
                    <a:pt x="131" y="1119"/>
                    <a:pt x="1" y="1366"/>
                  </a:cubicBezTo>
                  <a:cubicBezTo>
                    <a:pt x="1" y="1366"/>
                    <a:pt x="131" y="1512"/>
                    <a:pt x="131" y="1541"/>
                  </a:cubicBezTo>
                  <a:lnTo>
                    <a:pt x="233" y="1759"/>
                  </a:lnTo>
                  <a:cubicBezTo>
                    <a:pt x="350" y="1992"/>
                    <a:pt x="320" y="2268"/>
                    <a:pt x="320" y="2515"/>
                  </a:cubicBezTo>
                  <a:cubicBezTo>
                    <a:pt x="320" y="2806"/>
                    <a:pt x="306" y="3083"/>
                    <a:pt x="277" y="3373"/>
                  </a:cubicBezTo>
                  <a:cubicBezTo>
                    <a:pt x="277" y="3446"/>
                    <a:pt x="248" y="3533"/>
                    <a:pt x="277" y="3606"/>
                  </a:cubicBezTo>
                  <a:cubicBezTo>
                    <a:pt x="291" y="3723"/>
                    <a:pt x="364" y="3824"/>
                    <a:pt x="466" y="3883"/>
                  </a:cubicBezTo>
                  <a:cubicBezTo>
                    <a:pt x="640" y="3970"/>
                    <a:pt x="830" y="4013"/>
                    <a:pt x="1019" y="4028"/>
                  </a:cubicBezTo>
                  <a:cubicBezTo>
                    <a:pt x="1103" y="4038"/>
                    <a:pt x="1187" y="4043"/>
                    <a:pt x="1271" y="4043"/>
                  </a:cubicBezTo>
                  <a:cubicBezTo>
                    <a:pt x="1680" y="4043"/>
                    <a:pt x="2074" y="3918"/>
                    <a:pt x="2328" y="3592"/>
                  </a:cubicBezTo>
                  <a:cubicBezTo>
                    <a:pt x="2488" y="3388"/>
                    <a:pt x="2604" y="3155"/>
                    <a:pt x="2706" y="2923"/>
                  </a:cubicBezTo>
                  <a:cubicBezTo>
                    <a:pt x="2633" y="2792"/>
                    <a:pt x="2575" y="2646"/>
                    <a:pt x="2531" y="2501"/>
                  </a:cubicBezTo>
                  <a:cubicBezTo>
                    <a:pt x="2211" y="1715"/>
                    <a:pt x="2066" y="828"/>
                    <a:pt x="1993" y="43"/>
                  </a:cubicBezTo>
                  <a:cubicBezTo>
                    <a:pt x="1986" y="10"/>
                    <a:pt x="1872" y="1"/>
                    <a:pt x="1743"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86;p42">
              <a:extLst>
                <a:ext uri="{FF2B5EF4-FFF2-40B4-BE49-F238E27FC236}">
                  <a16:creationId xmlns:a16="http://schemas.microsoft.com/office/drawing/2014/main" id="{380CAD9F-EDD1-6920-DF36-3FA553F3947D}"/>
                </a:ext>
              </a:extLst>
            </p:cNvPr>
            <p:cNvSpPr/>
            <p:nvPr/>
          </p:nvSpPr>
          <p:spPr>
            <a:xfrm>
              <a:off x="2132064" y="2867078"/>
              <a:ext cx="113335" cy="189505"/>
            </a:xfrm>
            <a:custGeom>
              <a:avLst/>
              <a:gdLst/>
              <a:ahLst/>
              <a:cxnLst/>
              <a:rect l="l" t="t" r="r" b="b"/>
              <a:pathLst>
                <a:path w="1601" h="2677" extrusionOk="0">
                  <a:moveTo>
                    <a:pt x="1164" y="1"/>
                  </a:moveTo>
                  <a:cubicBezTo>
                    <a:pt x="684" y="350"/>
                    <a:pt x="262" y="801"/>
                    <a:pt x="1" y="1324"/>
                  </a:cubicBezTo>
                  <a:cubicBezTo>
                    <a:pt x="1" y="1324"/>
                    <a:pt x="117" y="1499"/>
                    <a:pt x="131" y="1499"/>
                  </a:cubicBezTo>
                  <a:cubicBezTo>
                    <a:pt x="146" y="1571"/>
                    <a:pt x="190" y="1644"/>
                    <a:pt x="219" y="1717"/>
                  </a:cubicBezTo>
                  <a:cubicBezTo>
                    <a:pt x="335" y="1950"/>
                    <a:pt x="321" y="2197"/>
                    <a:pt x="321" y="2459"/>
                  </a:cubicBezTo>
                  <a:cubicBezTo>
                    <a:pt x="321" y="2531"/>
                    <a:pt x="321" y="2604"/>
                    <a:pt x="291" y="2677"/>
                  </a:cubicBezTo>
                  <a:cubicBezTo>
                    <a:pt x="641" y="2488"/>
                    <a:pt x="946" y="2269"/>
                    <a:pt x="1193" y="1964"/>
                  </a:cubicBezTo>
                  <a:cubicBezTo>
                    <a:pt x="1600" y="1382"/>
                    <a:pt x="1440" y="713"/>
                    <a:pt x="1193" y="117"/>
                  </a:cubicBezTo>
                  <a:cubicBezTo>
                    <a:pt x="1164" y="73"/>
                    <a:pt x="1164" y="44"/>
                    <a:pt x="11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87;p42">
              <a:extLst>
                <a:ext uri="{FF2B5EF4-FFF2-40B4-BE49-F238E27FC236}">
                  <a16:creationId xmlns:a16="http://schemas.microsoft.com/office/drawing/2014/main" id="{7A144359-5BFB-41A1-51CB-4B8777408933}"/>
                </a:ext>
              </a:extLst>
            </p:cNvPr>
            <p:cNvSpPr/>
            <p:nvPr/>
          </p:nvSpPr>
          <p:spPr>
            <a:xfrm>
              <a:off x="2015754" y="2669712"/>
              <a:ext cx="283160" cy="350694"/>
            </a:xfrm>
            <a:custGeom>
              <a:avLst/>
              <a:gdLst/>
              <a:ahLst/>
              <a:cxnLst/>
              <a:rect l="l" t="t" r="r" b="b"/>
              <a:pathLst>
                <a:path w="4000" h="4954" extrusionOk="0">
                  <a:moveTo>
                    <a:pt x="1931" y="0"/>
                  </a:moveTo>
                  <a:cubicBezTo>
                    <a:pt x="1125" y="0"/>
                    <a:pt x="292" y="608"/>
                    <a:pt x="175" y="1451"/>
                  </a:cubicBezTo>
                  <a:cubicBezTo>
                    <a:pt x="146" y="1640"/>
                    <a:pt x="146" y="1829"/>
                    <a:pt x="87" y="2003"/>
                  </a:cubicBezTo>
                  <a:cubicBezTo>
                    <a:pt x="44" y="2192"/>
                    <a:pt x="0" y="2410"/>
                    <a:pt x="73" y="2585"/>
                  </a:cubicBezTo>
                  <a:cubicBezTo>
                    <a:pt x="102" y="2672"/>
                    <a:pt x="175" y="2774"/>
                    <a:pt x="218" y="2861"/>
                  </a:cubicBezTo>
                  <a:cubicBezTo>
                    <a:pt x="262" y="3007"/>
                    <a:pt x="233" y="3152"/>
                    <a:pt x="262" y="3283"/>
                  </a:cubicBezTo>
                  <a:cubicBezTo>
                    <a:pt x="306" y="3429"/>
                    <a:pt x="378" y="3574"/>
                    <a:pt x="451" y="3719"/>
                  </a:cubicBezTo>
                  <a:cubicBezTo>
                    <a:pt x="582" y="4010"/>
                    <a:pt x="727" y="4258"/>
                    <a:pt x="902" y="4519"/>
                  </a:cubicBezTo>
                  <a:cubicBezTo>
                    <a:pt x="1107" y="4781"/>
                    <a:pt x="1312" y="4954"/>
                    <a:pt x="1593" y="4954"/>
                  </a:cubicBezTo>
                  <a:cubicBezTo>
                    <a:pt x="1671" y="4954"/>
                    <a:pt x="1755" y="4940"/>
                    <a:pt x="1847" y="4912"/>
                  </a:cubicBezTo>
                  <a:cubicBezTo>
                    <a:pt x="2400" y="4752"/>
                    <a:pt x="2865" y="4330"/>
                    <a:pt x="3069" y="3792"/>
                  </a:cubicBezTo>
                  <a:lnTo>
                    <a:pt x="3738" y="2512"/>
                  </a:lnTo>
                  <a:cubicBezTo>
                    <a:pt x="4000" y="1625"/>
                    <a:pt x="3636" y="592"/>
                    <a:pt x="2502" y="113"/>
                  </a:cubicBezTo>
                  <a:cubicBezTo>
                    <a:pt x="2320" y="36"/>
                    <a:pt x="2126" y="0"/>
                    <a:pt x="193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88;p42">
              <a:extLst>
                <a:ext uri="{FF2B5EF4-FFF2-40B4-BE49-F238E27FC236}">
                  <a16:creationId xmlns:a16="http://schemas.microsoft.com/office/drawing/2014/main" id="{6DE168BE-3802-0D40-E2C0-C7C20D0DC1D7}"/>
                </a:ext>
              </a:extLst>
            </p:cNvPr>
            <p:cNvSpPr/>
            <p:nvPr/>
          </p:nvSpPr>
          <p:spPr>
            <a:xfrm>
              <a:off x="2015754" y="2649820"/>
              <a:ext cx="283160" cy="376886"/>
            </a:xfrm>
            <a:custGeom>
              <a:avLst/>
              <a:gdLst/>
              <a:ahLst/>
              <a:cxnLst/>
              <a:rect l="l" t="t" r="r" b="b"/>
              <a:pathLst>
                <a:path w="4000" h="5324" fill="none" extrusionOk="0">
                  <a:moveTo>
                    <a:pt x="3069" y="4073"/>
                  </a:moveTo>
                  <a:cubicBezTo>
                    <a:pt x="2865" y="4611"/>
                    <a:pt x="2400" y="5033"/>
                    <a:pt x="1847" y="5193"/>
                  </a:cubicBezTo>
                  <a:cubicBezTo>
                    <a:pt x="1425" y="5324"/>
                    <a:pt x="1164" y="5135"/>
                    <a:pt x="902" y="4800"/>
                  </a:cubicBezTo>
                  <a:cubicBezTo>
                    <a:pt x="727" y="4539"/>
                    <a:pt x="582" y="4291"/>
                    <a:pt x="451" y="4000"/>
                  </a:cubicBezTo>
                  <a:cubicBezTo>
                    <a:pt x="378" y="3855"/>
                    <a:pt x="306" y="3710"/>
                    <a:pt x="262" y="3564"/>
                  </a:cubicBezTo>
                  <a:cubicBezTo>
                    <a:pt x="233" y="3433"/>
                    <a:pt x="262" y="3288"/>
                    <a:pt x="218" y="3142"/>
                  </a:cubicBezTo>
                  <a:cubicBezTo>
                    <a:pt x="175" y="3055"/>
                    <a:pt x="102" y="2953"/>
                    <a:pt x="73" y="2866"/>
                  </a:cubicBezTo>
                  <a:cubicBezTo>
                    <a:pt x="0" y="2691"/>
                    <a:pt x="44" y="2473"/>
                    <a:pt x="87" y="2284"/>
                  </a:cubicBezTo>
                  <a:cubicBezTo>
                    <a:pt x="146" y="2110"/>
                    <a:pt x="146" y="1921"/>
                    <a:pt x="175" y="1732"/>
                  </a:cubicBezTo>
                  <a:cubicBezTo>
                    <a:pt x="320" y="684"/>
                    <a:pt x="1571" y="1"/>
                    <a:pt x="2502" y="394"/>
                  </a:cubicBezTo>
                  <a:cubicBezTo>
                    <a:pt x="3636" y="873"/>
                    <a:pt x="4000" y="1906"/>
                    <a:pt x="3738" y="2793"/>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89;p42">
              <a:extLst>
                <a:ext uri="{FF2B5EF4-FFF2-40B4-BE49-F238E27FC236}">
                  <a16:creationId xmlns:a16="http://schemas.microsoft.com/office/drawing/2014/main" id="{A1ED7995-D1BC-74FC-0F72-0C0CCD6662C2}"/>
                </a:ext>
              </a:extLst>
            </p:cNvPr>
            <p:cNvSpPr/>
            <p:nvPr/>
          </p:nvSpPr>
          <p:spPr>
            <a:xfrm>
              <a:off x="2073378" y="2831045"/>
              <a:ext cx="24776" cy="102008"/>
            </a:xfrm>
            <a:custGeom>
              <a:avLst/>
              <a:gdLst/>
              <a:ahLst/>
              <a:cxnLst/>
              <a:rect l="l" t="t" r="r" b="b"/>
              <a:pathLst>
                <a:path w="350" h="1441" extrusionOk="0">
                  <a:moveTo>
                    <a:pt x="1" y="1"/>
                  </a:moveTo>
                  <a:lnTo>
                    <a:pt x="1" y="1"/>
                  </a:lnTo>
                  <a:cubicBezTo>
                    <a:pt x="59" y="350"/>
                    <a:pt x="131" y="742"/>
                    <a:pt x="15" y="1106"/>
                  </a:cubicBezTo>
                  <a:cubicBezTo>
                    <a:pt x="1" y="1164"/>
                    <a:pt x="1" y="1208"/>
                    <a:pt x="1" y="1251"/>
                  </a:cubicBezTo>
                  <a:cubicBezTo>
                    <a:pt x="15" y="1310"/>
                    <a:pt x="73" y="1324"/>
                    <a:pt x="131" y="1353"/>
                  </a:cubicBezTo>
                  <a:cubicBezTo>
                    <a:pt x="204" y="1382"/>
                    <a:pt x="277" y="1397"/>
                    <a:pt x="350" y="1440"/>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0;p42">
              <a:extLst>
                <a:ext uri="{FF2B5EF4-FFF2-40B4-BE49-F238E27FC236}">
                  <a16:creationId xmlns:a16="http://schemas.microsoft.com/office/drawing/2014/main" id="{6D632F43-AB8E-0E3D-D0AD-E4817332EA70}"/>
                </a:ext>
              </a:extLst>
            </p:cNvPr>
            <p:cNvSpPr/>
            <p:nvPr/>
          </p:nvSpPr>
          <p:spPr>
            <a:xfrm>
              <a:off x="2073378" y="2831045"/>
              <a:ext cx="24776" cy="102008"/>
            </a:xfrm>
            <a:custGeom>
              <a:avLst/>
              <a:gdLst/>
              <a:ahLst/>
              <a:cxnLst/>
              <a:rect l="l" t="t" r="r" b="b"/>
              <a:pathLst>
                <a:path w="350" h="1441" fill="none" extrusionOk="0">
                  <a:moveTo>
                    <a:pt x="1" y="1"/>
                  </a:moveTo>
                  <a:cubicBezTo>
                    <a:pt x="59" y="350"/>
                    <a:pt x="131" y="742"/>
                    <a:pt x="15" y="1106"/>
                  </a:cubicBezTo>
                  <a:cubicBezTo>
                    <a:pt x="1" y="1164"/>
                    <a:pt x="1" y="1208"/>
                    <a:pt x="1" y="1251"/>
                  </a:cubicBezTo>
                  <a:cubicBezTo>
                    <a:pt x="15" y="1310"/>
                    <a:pt x="73" y="1324"/>
                    <a:pt x="131" y="1353"/>
                  </a:cubicBezTo>
                  <a:cubicBezTo>
                    <a:pt x="204" y="1382"/>
                    <a:pt x="277" y="1397"/>
                    <a:pt x="350" y="144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1;p42">
              <a:extLst>
                <a:ext uri="{FF2B5EF4-FFF2-40B4-BE49-F238E27FC236}">
                  <a16:creationId xmlns:a16="http://schemas.microsoft.com/office/drawing/2014/main" id="{68622597-F3CB-4308-EB20-9B316957990F}"/>
                </a:ext>
              </a:extLst>
            </p:cNvPr>
            <p:cNvSpPr/>
            <p:nvPr/>
          </p:nvSpPr>
          <p:spPr>
            <a:xfrm>
              <a:off x="2124844" y="2842372"/>
              <a:ext cx="25838" cy="20671"/>
            </a:xfrm>
            <a:custGeom>
              <a:avLst/>
              <a:gdLst/>
              <a:ahLst/>
              <a:cxnLst/>
              <a:rect l="l" t="t" r="r" b="b"/>
              <a:pathLst>
                <a:path w="365" h="292" extrusionOk="0">
                  <a:moveTo>
                    <a:pt x="175" y="1"/>
                  </a:moveTo>
                  <a:cubicBezTo>
                    <a:pt x="1" y="30"/>
                    <a:pt x="1" y="291"/>
                    <a:pt x="175" y="291"/>
                  </a:cubicBezTo>
                  <a:cubicBezTo>
                    <a:pt x="364" y="291"/>
                    <a:pt x="364" y="1"/>
                    <a:pt x="175"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2;p42">
              <a:extLst>
                <a:ext uri="{FF2B5EF4-FFF2-40B4-BE49-F238E27FC236}">
                  <a16:creationId xmlns:a16="http://schemas.microsoft.com/office/drawing/2014/main" id="{FA2FD2AB-7284-96E3-324B-87A69FBDFD3D}"/>
                </a:ext>
              </a:extLst>
            </p:cNvPr>
            <p:cNvSpPr/>
            <p:nvPr/>
          </p:nvSpPr>
          <p:spPr>
            <a:xfrm>
              <a:off x="2034231" y="2855893"/>
              <a:ext cx="19680" cy="19467"/>
            </a:xfrm>
            <a:custGeom>
              <a:avLst/>
              <a:gdLst/>
              <a:ahLst/>
              <a:cxnLst/>
              <a:rect l="l" t="t" r="r" b="b"/>
              <a:pathLst>
                <a:path w="278" h="275" extrusionOk="0">
                  <a:moveTo>
                    <a:pt x="143" y="0"/>
                  </a:moveTo>
                  <a:cubicBezTo>
                    <a:pt x="73" y="0"/>
                    <a:pt x="1" y="48"/>
                    <a:pt x="1" y="144"/>
                  </a:cubicBezTo>
                  <a:cubicBezTo>
                    <a:pt x="1" y="231"/>
                    <a:pt x="66" y="275"/>
                    <a:pt x="134" y="275"/>
                  </a:cubicBezTo>
                  <a:cubicBezTo>
                    <a:pt x="201" y="275"/>
                    <a:pt x="270" y="231"/>
                    <a:pt x="277" y="144"/>
                  </a:cubicBezTo>
                  <a:lnTo>
                    <a:pt x="277" y="130"/>
                  </a:lnTo>
                  <a:cubicBezTo>
                    <a:pt x="277" y="44"/>
                    <a:pt x="211" y="0"/>
                    <a:pt x="1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93;p42">
              <a:extLst>
                <a:ext uri="{FF2B5EF4-FFF2-40B4-BE49-F238E27FC236}">
                  <a16:creationId xmlns:a16="http://schemas.microsoft.com/office/drawing/2014/main" id="{46FCBD0B-9B6B-87D4-BE59-68359C59CC58}"/>
                </a:ext>
              </a:extLst>
            </p:cNvPr>
            <p:cNvSpPr/>
            <p:nvPr/>
          </p:nvSpPr>
          <p:spPr>
            <a:xfrm>
              <a:off x="2099359" y="2806835"/>
              <a:ext cx="81904" cy="23361"/>
            </a:xfrm>
            <a:custGeom>
              <a:avLst/>
              <a:gdLst/>
              <a:ahLst/>
              <a:cxnLst/>
              <a:rect l="l" t="t" r="r" b="b"/>
              <a:pathLst>
                <a:path w="1157" h="330" extrusionOk="0">
                  <a:moveTo>
                    <a:pt x="658" y="1"/>
                  </a:moveTo>
                  <a:cubicBezTo>
                    <a:pt x="437" y="1"/>
                    <a:pt x="208" y="50"/>
                    <a:pt x="70" y="139"/>
                  </a:cubicBezTo>
                  <a:cubicBezTo>
                    <a:pt x="1" y="194"/>
                    <a:pt x="11" y="329"/>
                    <a:pt x="112" y="329"/>
                  </a:cubicBezTo>
                  <a:cubicBezTo>
                    <a:pt x="117" y="329"/>
                    <a:pt x="123" y="329"/>
                    <a:pt x="128" y="328"/>
                  </a:cubicBezTo>
                  <a:cubicBezTo>
                    <a:pt x="288" y="313"/>
                    <a:pt x="448" y="255"/>
                    <a:pt x="637" y="212"/>
                  </a:cubicBezTo>
                  <a:cubicBezTo>
                    <a:pt x="797" y="197"/>
                    <a:pt x="957" y="197"/>
                    <a:pt x="1117" y="168"/>
                  </a:cubicBezTo>
                  <a:cubicBezTo>
                    <a:pt x="1120" y="169"/>
                    <a:pt x="1122" y="170"/>
                    <a:pt x="1125" y="170"/>
                  </a:cubicBezTo>
                  <a:cubicBezTo>
                    <a:pt x="1148" y="170"/>
                    <a:pt x="1157" y="109"/>
                    <a:pt x="1117" y="95"/>
                  </a:cubicBezTo>
                  <a:cubicBezTo>
                    <a:pt x="1002" y="31"/>
                    <a:pt x="832" y="1"/>
                    <a:pt x="658"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94;p42">
              <a:extLst>
                <a:ext uri="{FF2B5EF4-FFF2-40B4-BE49-F238E27FC236}">
                  <a16:creationId xmlns:a16="http://schemas.microsoft.com/office/drawing/2014/main" id="{D86A2B4A-86FD-2E67-05EA-8DF5CE4CB303}"/>
                </a:ext>
              </a:extLst>
            </p:cNvPr>
            <p:cNvSpPr/>
            <p:nvPr/>
          </p:nvSpPr>
          <p:spPr>
            <a:xfrm>
              <a:off x="2002375" y="2822550"/>
              <a:ext cx="60809" cy="22086"/>
            </a:xfrm>
            <a:custGeom>
              <a:avLst/>
              <a:gdLst/>
              <a:ahLst/>
              <a:cxnLst/>
              <a:rect l="l" t="t" r="r" b="b"/>
              <a:pathLst>
                <a:path w="859" h="312" extrusionOk="0">
                  <a:moveTo>
                    <a:pt x="582" y="1"/>
                  </a:moveTo>
                  <a:cubicBezTo>
                    <a:pt x="528" y="1"/>
                    <a:pt x="473" y="7"/>
                    <a:pt x="422" y="19"/>
                  </a:cubicBezTo>
                  <a:cubicBezTo>
                    <a:pt x="291" y="33"/>
                    <a:pt x="131" y="33"/>
                    <a:pt x="44" y="135"/>
                  </a:cubicBezTo>
                  <a:cubicBezTo>
                    <a:pt x="0" y="193"/>
                    <a:pt x="0" y="281"/>
                    <a:pt x="73" y="310"/>
                  </a:cubicBezTo>
                  <a:cubicBezTo>
                    <a:pt x="87" y="311"/>
                    <a:pt x="101" y="312"/>
                    <a:pt x="115" y="312"/>
                  </a:cubicBezTo>
                  <a:cubicBezTo>
                    <a:pt x="226" y="312"/>
                    <a:pt x="320" y="264"/>
                    <a:pt x="436" y="251"/>
                  </a:cubicBezTo>
                  <a:cubicBezTo>
                    <a:pt x="567" y="237"/>
                    <a:pt x="698" y="237"/>
                    <a:pt x="800" y="179"/>
                  </a:cubicBezTo>
                  <a:cubicBezTo>
                    <a:pt x="858" y="135"/>
                    <a:pt x="844" y="91"/>
                    <a:pt x="815" y="62"/>
                  </a:cubicBezTo>
                  <a:cubicBezTo>
                    <a:pt x="752" y="18"/>
                    <a:pt x="668" y="1"/>
                    <a:pt x="58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95;p42">
              <a:extLst>
                <a:ext uri="{FF2B5EF4-FFF2-40B4-BE49-F238E27FC236}">
                  <a16:creationId xmlns:a16="http://schemas.microsoft.com/office/drawing/2014/main" id="{02AD47FA-8BA3-77F8-C08A-5B2B644C5504}"/>
                </a:ext>
              </a:extLst>
            </p:cNvPr>
            <p:cNvSpPr/>
            <p:nvPr/>
          </p:nvSpPr>
          <p:spPr>
            <a:xfrm>
              <a:off x="2105305" y="2938153"/>
              <a:ext cx="52597" cy="20741"/>
            </a:xfrm>
            <a:custGeom>
              <a:avLst/>
              <a:gdLst/>
              <a:ahLst/>
              <a:cxnLst/>
              <a:rect l="l" t="t" r="r" b="b"/>
              <a:pathLst>
                <a:path w="743" h="293" extrusionOk="0">
                  <a:moveTo>
                    <a:pt x="742" y="0"/>
                  </a:moveTo>
                  <a:lnTo>
                    <a:pt x="0" y="291"/>
                  </a:lnTo>
                  <a:cubicBezTo>
                    <a:pt x="18" y="292"/>
                    <a:pt x="35" y="292"/>
                    <a:pt x="53" y="292"/>
                  </a:cubicBezTo>
                  <a:cubicBezTo>
                    <a:pt x="313" y="292"/>
                    <a:pt x="579" y="191"/>
                    <a:pt x="742"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96;p42">
              <a:extLst>
                <a:ext uri="{FF2B5EF4-FFF2-40B4-BE49-F238E27FC236}">
                  <a16:creationId xmlns:a16="http://schemas.microsoft.com/office/drawing/2014/main" id="{338AACC4-2F0E-997D-3DDC-5579DEE4507C}"/>
                </a:ext>
              </a:extLst>
            </p:cNvPr>
            <p:cNvSpPr/>
            <p:nvPr/>
          </p:nvSpPr>
          <p:spPr>
            <a:xfrm>
              <a:off x="2100137" y="2933976"/>
              <a:ext cx="59818" cy="26617"/>
            </a:xfrm>
            <a:custGeom>
              <a:avLst/>
              <a:gdLst/>
              <a:ahLst/>
              <a:cxnLst/>
              <a:rect l="l" t="t" r="r" b="b"/>
              <a:pathLst>
                <a:path w="845" h="376" extrusionOk="0">
                  <a:moveTo>
                    <a:pt x="815" y="1"/>
                  </a:moveTo>
                  <a:cubicBezTo>
                    <a:pt x="815" y="16"/>
                    <a:pt x="812" y="31"/>
                    <a:pt x="806" y="45"/>
                  </a:cubicBezTo>
                  <a:lnTo>
                    <a:pt x="806" y="45"/>
                  </a:lnTo>
                  <a:cubicBezTo>
                    <a:pt x="809" y="45"/>
                    <a:pt x="812" y="45"/>
                    <a:pt x="815" y="45"/>
                  </a:cubicBezTo>
                  <a:cubicBezTo>
                    <a:pt x="815" y="45"/>
                    <a:pt x="844" y="45"/>
                    <a:pt x="815" y="1"/>
                  </a:cubicBezTo>
                  <a:close/>
                  <a:moveTo>
                    <a:pt x="806" y="45"/>
                  </a:moveTo>
                  <a:cubicBezTo>
                    <a:pt x="783" y="48"/>
                    <a:pt x="768" y="61"/>
                    <a:pt x="742" y="74"/>
                  </a:cubicBezTo>
                  <a:cubicBezTo>
                    <a:pt x="713" y="88"/>
                    <a:pt x="699" y="117"/>
                    <a:pt x="655" y="132"/>
                  </a:cubicBezTo>
                  <a:cubicBezTo>
                    <a:pt x="597" y="161"/>
                    <a:pt x="524" y="205"/>
                    <a:pt x="481" y="219"/>
                  </a:cubicBezTo>
                  <a:cubicBezTo>
                    <a:pt x="423" y="234"/>
                    <a:pt x="350" y="263"/>
                    <a:pt x="277" y="277"/>
                  </a:cubicBezTo>
                  <a:lnTo>
                    <a:pt x="59" y="277"/>
                  </a:lnTo>
                  <a:cubicBezTo>
                    <a:pt x="1" y="292"/>
                    <a:pt x="15" y="350"/>
                    <a:pt x="59" y="365"/>
                  </a:cubicBezTo>
                  <a:cubicBezTo>
                    <a:pt x="73" y="372"/>
                    <a:pt x="92" y="375"/>
                    <a:pt x="110" y="375"/>
                  </a:cubicBezTo>
                  <a:cubicBezTo>
                    <a:pt x="128" y="375"/>
                    <a:pt x="146" y="372"/>
                    <a:pt x="161" y="365"/>
                  </a:cubicBezTo>
                  <a:cubicBezTo>
                    <a:pt x="204" y="365"/>
                    <a:pt x="233" y="365"/>
                    <a:pt x="277" y="350"/>
                  </a:cubicBezTo>
                  <a:cubicBezTo>
                    <a:pt x="350" y="335"/>
                    <a:pt x="423" y="306"/>
                    <a:pt x="495" y="277"/>
                  </a:cubicBezTo>
                  <a:cubicBezTo>
                    <a:pt x="568" y="234"/>
                    <a:pt x="626" y="205"/>
                    <a:pt x="699" y="161"/>
                  </a:cubicBezTo>
                  <a:cubicBezTo>
                    <a:pt x="733" y="138"/>
                    <a:pt x="786" y="97"/>
                    <a:pt x="806" y="45"/>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97;p42">
              <a:extLst>
                <a:ext uri="{FF2B5EF4-FFF2-40B4-BE49-F238E27FC236}">
                  <a16:creationId xmlns:a16="http://schemas.microsoft.com/office/drawing/2014/main" id="{27100B8D-E917-9C68-9252-ED42AE8E12E9}"/>
                </a:ext>
              </a:extLst>
            </p:cNvPr>
            <p:cNvSpPr/>
            <p:nvPr/>
          </p:nvSpPr>
          <p:spPr>
            <a:xfrm>
              <a:off x="1969386" y="2582993"/>
              <a:ext cx="362516" cy="261994"/>
            </a:xfrm>
            <a:custGeom>
              <a:avLst/>
              <a:gdLst/>
              <a:ahLst/>
              <a:cxnLst/>
              <a:rect l="l" t="t" r="r" b="b"/>
              <a:pathLst>
                <a:path w="5121" h="3701" extrusionOk="0">
                  <a:moveTo>
                    <a:pt x="3797" y="3592"/>
                  </a:moveTo>
                  <a:cubicBezTo>
                    <a:pt x="3797" y="3592"/>
                    <a:pt x="3797" y="3592"/>
                    <a:pt x="3797" y="3592"/>
                  </a:cubicBezTo>
                  <a:cubicBezTo>
                    <a:pt x="3797" y="3592"/>
                    <a:pt x="3797" y="3592"/>
                    <a:pt x="3797" y="3592"/>
                  </a:cubicBezTo>
                  <a:close/>
                  <a:moveTo>
                    <a:pt x="3073" y="0"/>
                  </a:moveTo>
                  <a:cubicBezTo>
                    <a:pt x="3033" y="0"/>
                    <a:pt x="2993" y="5"/>
                    <a:pt x="2953" y="14"/>
                  </a:cubicBezTo>
                  <a:cubicBezTo>
                    <a:pt x="2749" y="72"/>
                    <a:pt x="2589" y="218"/>
                    <a:pt x="2415" y="334"/>
                  </a:cubicBezTo>
                  <a:cubicBezTo>
                    <a:pt x="2258" y="452"/>
                    <a:pt x="2113" y="511"/>
                    <a:pt x="1937" y="511"/>
                  </a:cubicBezTo>
                  <a:cubicBezTo>
                    <a:pt x="1917" y="511"/>
                    <a:pt x="1897" y="510"/>
                    <a:pt x="1877" y="509"/>
                  </a:cubicBezTo>
                  <a:cubicBezTo>
                    <a:pt x="1717" y="494"/>
                    <a:pt x="1571" y="407"/>
                    <a:pt x="1411" y="392"/>
                  </a:cubicBezTo>
                  <a:cubicBezTo>
                    <a:pt x="1402" y="392"/>
                    <a:pt x="1393" y="391"/>
                    <a:pt x="1383" y="391"/>
                  </a:cubicBezTo>
                  <a:cubicBezTo>
                    <a:pt x="1117" y="391"/>
                    <a:pt x="855" y="591"/>
                    <a:pt x="757" y="872"/>
                  </a:cubicBezTo>
                  <a:cubicBezTo>
                    <a:pt x="742" y="945"/>
                    <a:pt x="728" y="1032"/>
                    <a:pt x="655" y="1047"/>
                  </a:cubicBezTo>
                  <a:cubicBezTo>
                    <a:pt x="641" y="1051"/>
                    <a:pt x="626" y="1053"/>
                    <a:pt x="612" y="1053"/>
                  </a:cubicBezTo>
                  <a:cubicBezTo>
                    <a:pt x="584" y="1053"/>
                    <a:pt x="558" y="1047"/>
                    <a:pt x="539" y="1047"/>
                  </a:cubicBezTo>
                  <a:cubicBezTo>
                    <a:pt x="528" y="1046"/>
                    <a:pt x="518" y="1046"/>
                    <a:pt x="508" y="1046"/>
                  </a:cubicBezTo>
                  <a:cubicBezTo>
                    <a:pt x="316" y="1046"/>
                    <a:pt x="142" y="1173"/>
                    <a:pt x="73" y="1352"/>
                  </a:cubicBezTo>
                  <a:cubicBezTo>
                    <a:pt x="1" y="1556"/>
                    <a:pt x="30" y="1817"/>
                    <a:pt x="161" y="1963"/>
                  </a:cubicBezTo>
                  <a:cubicBezTo>
                    <a:pt x="248" y="2050"/>
                    <a:pt x="364" y="2123"/>
                    <a:pt x="393" y="2254"/>
                  </a:cubicBezTo>
                  <a:cubicBezTo>
                    <a:pt x="408" y="2356"/>
                    <a:pt x="364" y="2486"/>
                    <a:pt x="321" y="2603"/>
                  </a:cubicBezTo>
                  <a:cubicBezTo>
                    <a:pt x="292" y="2705"/>
                    <a:pt x="306" y="2865"/>
                    <a:pt x="393" y="2908"/>
                  </a:cubicBezTo>
                  <a:cubicBezTo>
                    <a:pt x="409" y="2915"/>
                    <a:pt x="426" y="2918"/>
                    <a:pt x="443" y="2918"/>
                  </a:cubicBezTo>
                  <a:cubicBezTo>
                    <a:pt x="503" y="2918"/>
                    <a:pt x="566" y="2881"/>
                    <a:pt x="611" y="2836"/>
                  </a:cubicBezTo>
                  <a:cubicBezTo>
                    <a:pt x="670" y="2777"/>
                    <a:pt x="742" y="2705"/>
                    <a:pt x="815" y="2690"/>
                  </a:cubicBezTo>
                  <a:cubicBezTo>
                    <a:pt x="826" y="2687"/>
                    <a:pt x="837" y="2686"/>
                    <a:pt x="848" y="2686"/>
                  </a:cubicBezTo>
                  <a:cubicBezTo>
                    <a:pt x="938" y="2686"/>
                    <a:pt x="1026" y="2787"/>
                    <a:pt x="1091" y="2865"/>
                  </a:cubicBezTo>
                  <a:cubicBezTo>
                    <a:pt x="1156" y="2942"/>
                    <a:pt x="1231" y="3030"/>
                    <a:pt x="1318" y="3030"/>
                  </a:cubicBezTo>
                  <a:cubicBezTo>
                    <a:pt x="1329" y="3030"/>
                    <a:pt x="1341" y="3028"/>
                    <a:pt x="1353" y="3025"/>
                  </a:cubicBezTo>
                  <a:cubicBezTo>
                    <a:pt x="1455" y="3010"/>
                    <a:pt x="1528" y="2908"/>
                    <a:pt x="1542" y="2806"/>
                  </a:cubicBezTo>
                  <a:cubicBezTo>
                    <a:pt x="1571" y="2705"/>
                    <a:pt x="1571" y="2603"/>
                    <a:pt x="1600" y="2501"/>
                  </a:cubicBezTo>
                  <a:cubicBezTo>
                    <a:pt x="1615" y="2428"/>
                    <a:pt x="1644" y="2356"/>
                    <a:pt x="1702" y="2327"/>
                  </a:cubicBezTo>
                  <a:cubicBezTo>
                    <a:pt x="1712" y="2317"/>
                    <a:pt x="1733" y="2302"/>
                    <a:pt x="1739" y="2296"/>
                  </a:cubicBezTo>
                  <a:lnTo>
                    <a:pt x="1739" y="2296"/>
                  </a:lnTo>
                  <a:cubicBezTo>
                    <a:pt x="1750" y="2294"/>
                    <a:pt x="1760" y="2294"/>
                    <a:pt x="1770" y="2294"/>
                  </a:cubicBezTo>
                  <a:cubicBezTo>
                    <a:pt x="1898" y="2294"/>
                    <a:pt x="2005" y="2419"/>
                    <a:pt x="2124" y="2472"/>
                  </a:cubicBezTo>
                  <a:cubicBezTo>
                    <a:pt x="2156" y="2484"/>
                    <a:pt x="2192" y="2490"/>
                    <a:pt x="2230" y="2490"/>
                  </a:cubicBezTo>
                  <a:cubicBezTo>
                    <a:pt x="2331" y="2490"/>
                    <a:pt x="2437" y="2443"/>
                    <a:pt x="2459" y="2327"/>
                  </a:cubicBezTo>
                  <a:cubicBezTo>
                    <a:pt x="2488" y="2254"/>
                    <a:pt x="2459" y="2152"/>
                    <a:pt x="2488" y="2079"/>
                  </a:cubicBezTo>
                  <a:cubicBezTo>
                    <a:pt x="2501" y="2012"/>
                    <a:pt x="2552" y="1932"/>
                    <a:pt x="2617" y="1932"/>
                  </a:cubicBezTo>
                  <a:cubicBezTo>
                    <a:pt x="2622" y="1932"/>
                    <a:pt x="2628" y="1933"/>
                    <a:pt x="2633" y="1934"/>
                  </a:cubicBezTo>
                  <a:cubicBezTo>
                    <a:pt x="2749" y="1963"/>
                    <a:pt x="2735" y="2210"/>
                    <a:pt x="2866" y="2254"/>
                  </a:cubicBezTo>
                  <a:cubicBezTo>
                    <a:pt x="2872" y="2255"/>
                    <a:pt x="2878" y="2256"/>
                    <a:pt x="2884" y="2256"/>
                  </a:cubicBezTo>
                  <a:cubicBezTo>
                    <a:pt x="2939" y="2256"/>
                    <a:pt x="3000" y="2203"/>
                    <a:pt x="3026" y="2137"/>
                  </a:cubicBezTo>
                  <a:cubicBezTo>
                    <a:pt x="3069" y="2065"/>
                    <a:pt x="3099" y="1992"/>
                    <a:pt x="3171" y="1963"/>
                  </a:cubicBezTo>
                  <a:cubicBezTo>
                    <a:pt x="3187" y="1955"/>
                    <a:pt x="3204" y="1952"/>
                    <a:pt x="3221" y="1952"/>
                  </a:cubicBezTo>
                  <a:cubicBezTo>
                    <a:pt x="3301" y="1952"/>
                    <a:pt x="3392" y="2030"/>
                    <a:pt x="3404" y="2137"/>
                  </a:cubicBezTo>
                  <a:cubicBezTo>
                    <a:pt x="3448" y="2254"/>
                    <a:pt x="3404" y="2370"/>
                    <a:pt x="3389" y="2501"/>
                  </a:cubicBezTo>
                  <a:cubicBezTo>
                    <a:pt x="3375" y="2632"/>
                    <a:pt x="3389" y="2763"/>
                    <a:pt x="3462" y="2850"/>
                  </a:cubicBezTo>
                  <a:cubicBezTo>
                    <a:pt x="3520" y="2908"/>
                    <a:pt x="3578" y="2923"/>
                    <a:pt x="3622" y="2952"/>
                  </a:cubicBezTo>
                  <a:cubicBezTo>
                    <a:pt x="3724" y="3010"/>
                    <a:pt x="3753" y="3141"/>
                    <a:pt x="3768" y="3228"/>
                  </a:cubicBezTo>
                  <a:cubicBezTo>
                    <a:pt x="3796" y="3272"/>
                    <a:pt x="3825" y="3573"/>
                    <a:pt x="3797" y="3592"/>
                  </a:cubicBezTo>
                  <a:lnTo>
                    <a:pt x="3797" y="3592"/>
                  </a:lnTo>
                  <a:cubicBezTo>
                    <a:pt x="3899" y="3534"/>
                    <a:pt x="4015" y="3505"/>
                    <a:pt x="4117" y="3490"/>
                  </a:cubicBezTo>
                  <a:cubicBezTo>
                    <a:pt x="4146" y="3475"/>
                    <a:pt x="4175" y="3468"/>
                    <a:pt x="4202" y="3468"/>
                  </a:cubicBezTo>
                  <a:cubicBezTo>
                    <a:pt x="4229" y="3468"/>
                    <a:pt x="4255" y="3475"/>
                    <a:pt x="4277" y="3490"/>
                  </a:cubicBezTo>
                  <a:cubicBezTo>
                    <a:pt x="4378" y="3519"/>
                    <a:pt x="4422" y="3650"/>
                    <a:pt x="4538" y="3679"/>
                  </a:cubicBezTo>
                  <a:cubicBezTo>
                    <a:pt x="4553" y="3694"/>
                    <a:pt x="4571" y="3701"/>
                    <a:pt x="4587" y="3701"/>
                  </a:cubicBezTo>
                  <a:cubicBezTo>
                    <a:pt x="4604" y="3701"/>
                    <a:pt x="4618" y="3694"/>
                    <a:pt x="4626" y="3679"/>
                  </a:cubicBezTo>
                  <a:cubicBezTo>
                    <a:pt x="4669" y="3665"/>
                    <a:pt x="4669" y="3534"/>
                    <a:pt x="4684" y="3505"/>
                  </a:cubicBezTo>
                  <a:cubicBezTo>
                    <a:pt x="4742" y="3272"/>
                    <a:pt x="4669" y="3068"/>
                    <a:pt x="4684" y="2836"/>
                  </a:cubicBezTo>
                  <a:cubicBezTo>
                    <a:pt x="4698" y="2705"/>
                    <a:pt x="4757" y="2574"/>
                    <a:pt x="4844" y="2516"/>
                  </a:cubicBezTo>
                  <a:cubicBezTo>
                    <a:pt x="4975" y="2443"/>
                    <a:pt x="5076" y="2472"/>
                    <a:pt x="5106" y="2297"/>
                  </a:cubicBezTo>
                  <a:cubicBezTo>
                    <a:pt x="5120" y="2254"/>
                    <a:pt x="5106" y="2196"/>
                    <a:pt x="5076" y="2137"/>
                  </a:cubicBezTo>
                  <a:cubicBezTo>
                    <a:pt x="5076" y="2123"/>
                    <a:pt x="4989" y="2036"/>
                    <a:pt x="4989" y="2036"/>
                  </a:cubicBezTo>
                  <a:cubicBezTo>
                    <a:pt x="4989" y="1774"/>
                    <a:pt x="4815" y="1541"/>
                    <a:pt x="4597" y="1483"/>
                  </a:cubicBezTo>
                  <a:cubicBezTo>
                    <a:pt x="4742" y="1352"/>
                    <a:pt x="4771" y="1119"/>
                    <a:pt x="4713" y="945"/>
                  </a:cubicBezTo>
                  <a:cubicBezTo>
                    <a:pt x="4669" y="741"/>
                    <a:pt x="4495" y="610"/>
                    <a:pt x="4320" y="596"/>
                  </a:cubicBezTo>
                  <a:cubicBezTo>
                    <a:pt x="4306" y="595"/>
                    <a:pt x="4292" y="594"/>
                    <a:pt x="4278" y="594"/>
                  </a:cubicBezTo>
                  <a:cubicBezTo>
                    <a:pt x="4172" y="594"/>
                    <a:pt x="4069" y="620"/>
                    <a:pt x="3971" y="620"/>
                  </a:cubicBezTo>
                  <a:cubicBezTo>
                    <a:pt x="3896" y="620"/>
                    <a:pt x="3823" y="605"/>
                    <a:pt x="3753" y="552"/>
                  </a:cubicBezTo>
                  <a:cubicBezTo>
                    <a:pt x="3680" y="479"/>
                    <a:pt x="3651" y="392"/>
                    <a:pt x="3593" y="305"/>
                  </a:cubicBezTo>
                  <a:cubicBezTo>
                    <a:pt x="3483" y="122"/>
                    <a:pt x="3281" y="0"/>
                    <a:pt x="307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98;p42">
              <a:extLst>
                <a:ext uri="{FF2B5EF4-FFF2-40B4-BE49-F238E27FC236}">
                  <a16:creationId xmlns:a16="http://schemas.microsoft.com/office/drawing/2014/main" id="{6E8744B2-EB32-4495-A2B6-C32C8007C418}"/>
                </a:ext>
              </a:extLst>
            </p:cNvPr>
            <p:cNvSpPr/>
            <p:nvPr/>
          </p:nvSpPr>
          <p:spPr>
            <a:xfrm>
              <a:off x="2089165" y="2711196"/>
              <a:ext cx="41978" cy="22086"/>
            </a:xfrm>
            <a:custGeom>
              <a:avLst/>
              <a:gdLst/>
              <a:ahLst/>
              <a:cxnLst/>
              <a:rect l="l" t="t" r="r" b="b"/>
              <a:pathLst>
                <a:path w="593" h="312" extrusionOk="0">
                  <a:moveTo>
                    <a:pt x="559" y="0"/>
                  </a:moveTo>
                  <a:cubicBezTo>
                    <a:pt x="551" y="0"/>
                    <a:pt x="542" y="2"/>
                    <a:pt x="534" y="6"/>
                  </a:cubicBezTo>
                  <a:cubicBezTo>
                    <a:pt x="519" y="21"/>
                    <a:pt x="505" y="36"/>
                    <a:pt x="476" y="79"/>
                  </a:cubicBezTo>
                  <a:cubicBezTo>
                    <a:pt x="461" y="94"/>
                    <a:pt x="461" y="137"/>
                    <a:pt x="447" y="152"/>
                  </a:cubicBezTo>
                  <a:cubicBezTo>
                    <a:pt x="432" y="181"/>
                    <a:pt x="374" y="225"/>
                    <a:pt x="330" y="225"/>
                  </a:cubicBezTo>
                  <a:cubicBezTo>
                    <a:pt x="287" y="225"/>
                    <a:pt x="243" y="210"/>
                    <a:pt x="185" y="166"/>
                  </a:cubicBezTo>
                  <a:cubicBezTo>
                    <a:pt x="141" y="137"/>
                    <a:pt x="98" y="94"/>
                    <a:pt x="68" y="36"/>
                  </a:cubicBezTo>
                  <a:cubicBezTo>
                    <a:pt x="56" y="31"/>
                    <a:pt x="44" y="30"/>
                    <a:pt x="35" y="30"/>
                  </a:cubicBezTo>
                  <a:cubicBezTo>
                    <a:pt x="12" y="30"/>
                    <a:pt x="0" y="40"/>
                    <a:pt x="10" y="50"/>
                  </a:cubicBezTo>
                  <a:cubicBezTo>
                    <a:pt x="54" y="108"/>
                    <a:pt x="68" y="181"/>
                    <a:pt x="127" y="239"/>
                  </a:cubicBezTo>
                  <a:cubicBezTo>
                    <a:pt x="170" y="297"/>
                    <a:pt x="243" y="312"/>
                    <a:pt x="316" y="312"/>
                  </a:cubicBezTo>
                  <a:cubicBezTo>
                    <a:pt x="388" y="312"/>
                    <a:pt x="447" y="283"/>
                    <a:pt x="505" y="225"/>
                  </a:cubicBezTo>
                  <a:cubicBezTo>
                    <a:pt x="519" y="181"/>
                    <a:pt x="534" y="166"/>
                    <a:pt x="563" y="137"/>
                  </a:cubicBezTo>
                  <a:cubicBezTo>
                    <a:pt x="578" y="94"/>
                    <a:pt x="592" y="50"/>
                    <a:pt x="592" y="21"/>
                  </a:cubicBezTo>
                  <a:cubicBezTo>
                    <a:pt x="592" y="11"/>
                    <a:pt x="578" y="0"/>
                    <a:pt x="559"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99;p42">
              <a:extLst>
                <a:ext uri="{FF2B5EF4-FFF2-40B4-BE49-F238E27FC236}">
                  <a16:creationId xmlns:a16="http://schemas.microsoft.com/office/drawing/2014/main" id="{6DC97689-DBEA-D1AF-E205-138F4467D763}"/>
                </a:ext>
              </a:extLst>
            </p:cNvPr>
            <p:cNvSpPr/>
            <p:nvPr/>
          </p:nvSpPr>
          <p:spPr>
            <a:xfrm>
              <a:off x="2175318" y="2676579"/>
              <a:ext cx="28882" cy="20954"/>
            </a:xfrm>
            <a:custGeom>
              <a:avLst/>
              <a:gdLst/>
              <a:ahLst/>
              <a:cxnLst/>
              <a:rect l="l" t="t" r="r" b="b"/>
              <a:pathLst>
                <a:path w="408" h="296" extrusionOk="0">
                  <a:moveTo>
                    <a:pt x="30" y="1"/>
                  </a:moveTo>
                  <a:cubicBezTo>
                    <a:pt x="15" y="1"/>
                    <a:pt x="0" y="30"/>
                    <a:pt x="0" y="59"/>
                  </a:cubicBezTo>
                  <a:lnTo>
                    <a:pt x="0" y="132"/>
                  </a:lnTo>
                  <a:cubicBezTo>
                    <a:pt x="0" y="161"/>
                    <a:pt x="30" y="205"/>
                    <a:pt x="44" y="234"/>
                  </a:cubicBezTo>
                  <a:cubicBezTo>
                    <a:pt x="89" y="278"/>
                    <a:pt x="150" y="295"/>
                    <a:pt x="207" y="295"/>
                  </a:cubicBezTo>
                  <a:cubicBezTo>
                    <a:pt x="243" y="295"/>
                    <a:pt x="278" y="289"/>
                    <a:pt x="306" y="277"/>
                  </a:cubicBezTo>
                  <a:cubicBezTo>
                    <a:pt x="364" y="263"/>
                    <a:pt x="408" y="205"/>
                    <a:pt x="393" y="132"/>
                  </a:cubicBezTo>
                  <a:cubicBezTo>
                    <a:pt x="393" y="88"/>
                    <a:pt x="364" y="88"/>
                    <a:pt x="320" y="88"/>
                  </a:cubicBezTo>
                  <a:cubicBezTo>
                    <a:pt x="306" y="88"/>
                    <a:pt x="291" y="103"/>
                    <a:pt x="262" y="132"/>
                  </a:cubicBezTo>
                  <a:lnTo>
                    <a:pt x="248" y="146"/>
                  </a:lnTo>
                  <a:lnTo>
                    <a:pt x="146" y="146"/>
                  </a:lnTo>
                  <a:cubicBezTo>
                    <a:pt x="146" y="146"/>
                    <a:pt x="117" y="146"/>
                    <a:pt x="117" y="132"/>
                  </a:cubicBezTo>
                  <a:lnTo>
                    <a:pt x="102" y="132"/>
                  </a:lnTo>
                  <a:cubicBezTo>
                    <a:pt x="88" y="103"/>
                    <a:pt x="88" y="103"/>
                    <a:pt x="102" y="103"/>
                  </a:cubicBezTo>
                  <a:lnTo>
                    <a:pt x="102" y="88"/>
                  </a:lnTo>
                  <a:lnTo>
                    <a:pt x="102" y="74"/>
                  </a:lnTo>
                  <a:lnTo>
                    <a:pt x="102" y="59"/>
                  </a:lnTo>
                  <a:lnTo>
                    <a:pt x="102" y="45"/>
                  </a:lnTo>
                  <a:lnTo>
                    <a:pt x="102" y="16"/>
                  </a:lnTo>
                  <a:cubicBezTo>
                    <a:pt x="73" y="16"/>
                    <a:pt x="44" y="1"/>
                    <a:pt x="30"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00;p42">
              <a:extLst>
                <a:ext uri="{FF2B5EF4-FFF2-40B4-BE49-F238E27FC236}">
                  <a16:creationId xmlns:a16="http://schemas.microsoft.com/office/drawing/2014/main" id="{728A6CC8-3D9F-8836-118B-05299DDF4939}"/>
                </a:ext>
              </a:extLst>
            </p:cNvPr>
            <p:cNvSpPr/>
            <p:nvPr/>
          </p:nvSpPr>
          <p:spPr>
            <a:xfrm>
              <a:off x="2234994" y="2638705"/>
              <a:ext cx="44385" cy="31572"/>
            </a:xfrm>
            <a:custGeom>
              <a:avLst/>
              <a:gdLst/>
              <a:ahLst/>
              <a:cxnLst/>
              <a:rect l="l" t="t" r="r" b="b"/>
              <a:pathLst>
                <a:path w="627" h="446" extrusionOk="0">
                  <a:moveTo>
                    <a:pt x="283" y="0"/>
                  </a:moveTo>
                  <a:cubicBezTo>
                    <a:pt x="262" y="0"/>
                    <a:pt x="240" y="4"/>
                    <a:pt x="219" y="12"/>
                  </a:cubicBezTo>
                  <a:cubicBezTo>
                    <a:pt x="190" y="12"/>
                    <a:pt x="146" y="12"/>
                    <a:pt x="117" y="27"/>
                  </a:cubicBezTo>
                  <a:cubicBezTo>
                    <a:pt x="88" y="41"/>
                    <a:pt x="59" y="56"/>
                    <a:pt x="59" y="100"/>
                  </a:cubicBezTo>
                  <a:lnTo>
                    <a:pt x="59" y="85"/>
                  </a:lnTo>
                  <a:lnTo>
                    <a:pt x="45" y="100"/>
                  </a:lnTo>
                  <a:cubicBezTo>
                    <a:pt x="1" y="114"/>
                    <a:pt x="1" y="143"/>
                    <a:pt x="30" y="143"/>
                  </a:cubicBezTo>
                  <a:lnTo>
                    <a:pt x="219" y="143"/>
                  </a:lnTo>
                  <a:cubicBezTo>
                    <a:pt x="234" y="143"/>
                    <a:pt x="234" y="143"/>
                    <a:pt x="263" y="158"/>
                  </a:cubicBezTo>
                  <a:lnTo>
                    <a:pt x="292" y="158"/>
                  </a:lnTo>
                  <a:cubicBezTo>
                    <a:pt x="306" y="158"/>
                    <a:pt x="306" y="172"/>
                    <a:pt x="336" y="172"/>
                  </a:cubicBezTo>
                  <a:cubicBezTo>
                    <a:pt x="336" y="172"/>
                    <a:pt x="350" y="172"/>
                    <a:pt x="350" y="187"/>
                  </a:cubicBezTo>
                  <a:cubicBezTo>
                    <a:pt x="365" y="187"/>
                    <a:pt x="365" y="201"/>
                    <a:pt x="379" y="231"/>
                  </a:cubicBezTo>
                  <a:cubicBezTo>
                    <a:pt x="379" y="231"/>
                    <a:pt x="379" y="245"/>
                    <a:pt x="408" y="245"/>
                  </a:cubicBezTo>
                  <a:cubicBezTo>
                    <a:pt x="408" y="260"/>
                    <a:pt x="423" y="260"/>
                    <a:pt x="423" y="274"/>
                  </a:cubicBezTo>
                  <a:lnTo>
                    <a:pt x="423" y="303"/>
                  </a:lnTo>
                  <a:cubicBezTo>
                    <a:pt x="423" y="318"/>
                    <a:pt x="437" y="332"/>
                    <a:pt x="437" y="347"/>
                  </a:cubicBezTo>
                  <a:lnTo>
                    <a:pt x="437" y="376"/>
                  </a:lnTo>
                  <a:cubicBezTo>
                    <a:pt x="437" y="391"/>
                    <a:pt x="452" y="405"/>
                    <a:pt x="481" y="420"/>
                  </a:cubicBezTo>
                  <a:cubicBezTo>
                    <a:pt x="493" y="438"/>
                    <a:pt x="510" y="446"/>
                    <a:pt x="527" y="446"/>
                  </a:cubicBezTo>
                  <a:cubicBezTo>
                    <a:pt x="551" y="446"/>
                    <a:pt x="574" y="430"/>
                    <a:pt x="583" y="405"/>
                  </a:cubicBezTo>
                  <a:cubicBezTo>
                    <a:pt x="626" y="376"/>
                    <a:pt x="597" y="318"/>
                    <a:pt x="597" y="274"/>
                  </a:cubicBezTo>
                  <a:cubicBezTo>
                    <a:pt x="597" y="245"/>
                    <a:pt x="583" y="201"/>
                    <a:pt x="568" y="187"/>
                  </a:cubicBezTo>
                  <a:cubicBezTo>
                    <a:pt x="525" y="129"/>
                    <a:pt x="481" y="85"/>
                    <a:pt x="423" y="41"/>
                  </a:cubicBezTo>
                  <a:cubicBezTo>
                    <a:pt x="382" y="21"/>
                    <a:pt x="333" y="0"/>
                    <a:pt x="283"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01;p42">
              <a:extLst>
                <a:ext uri="{FF2B5EF4-FFF2-40B4-BE49-F238E27FC236}">
                  <a16:creationId xmlns:a16="http://schemas.microsoft.com/office/drawing/2014/main" id="{89DD36F4-C98A-3602-5734-8F278A1F0A73}"/>
                </a:ext>
              </a:extLst>
            </p:cNvPr>
            <p:cNvSpPr/>
            <p:nvPr/>
          </p:nvSpPr>
          <p:spPr>
            <a:xfrm>
              <a:off x="2112526" y="2634104"/>
              <a:ext cx="51535" cy="26122"/>
            </a:xfrm>
            <a:custGeom>
              <a:avLst/>
              <a:gdLst/>
              <a:ahLst/>
              <a:cxnLst/>
              <a:rect l="l" t="t" r="r" b="b"/>
              <a:pathLst>
                <a:path w="728" h="369" extrusionOk="0">
                  <a:moveTo>
                    <a:pt x="344" y="1"/>
                  </a:moveTo>
                  <a:cubicBezTo>
                    <a:pt x="327" y="1"/>
                    <a:pt x="309" y="2"/>
                    <a:pt x="291" y="5"/>
                  </a:cubicBezTo>
                  <a:cubicBezTo>
                    <a:pt x="204" y="5"/>
                    <a:pt x="131" y="34"/>
                    <a:pt x="88" y="106"/>
                  </a:cubicBezTo>
                  <a:cubicBezTo>
                    <a:pt x="44" y="165"/>
                    <a:pt x="0" y="252"/>
                    <a:pt x="44" y="325"/>
                  </a:cubicBezTo>
                  <a:cubicBezTo>
                    <a:pt x="44" y="339"/>
                    <a:pt x="44" y="346"/>
                    <a:pt x="46" y="346"/>
                  </a:cubicBezTo>
                  <a:cubicBezTo>
                    <a:pt x="48" y="346"/>
                    <a:pt x="51" y="339"/>
                    <a:pt x="58" y="325"/>
                  </a:cubicBezTo>
                  <a:cubicBezTo>
                    <a:pt x="88" y="296"/>
                    <a:pt x="88" y="266"/>
                    <a:pt x="102" y="237"/>
                  </a:cubicBezTo>
                  <a:cubicBezTo>
                    <a:pt x="117" y="223"/>
                    <a:pt x="131" y="179"/>
                    <a:pt x="160" y="165"/>
                  </a:cubicBezTo>
                  <a:cubicBezTo>
                    <a:pt x="204" y="136"/>
                    <a:pt x="262" y="106"/>
                    <a:pt x="320" y="106"/>
                  </a:cubicBezTo>
                  <a:cubicBezTo>
                    <a:pt x="378" y="106"/>
                    <a:pt x="451" y="150"/>
                    <a:pt x="480" y="179"/>
                  </a:cubicBezTo>
                  <a:cubicBezTo>
                    <a:pt x="538" y="223"/>
                    <a:pt x="567" y="266"/>
                    <a:pt x="611" y="325"/>
                  </a:cubicBezTo>
                  <a:cubicBezTo>
                    <a:pt x="626" y="339"/>
                    <a:pt x="640" y="368"/>
                    <a:pt x="684" y="368"/>
                  </a:cubicBezTo>
                  <a:cubicBezTo>
                    <a:pt x="698" y="368"/>
                    <a:pt x="698" y="368"/>
                    <a:pt x="713" y="339"/>
                  </a:cubicBezTo>
                  <a:cubicBezTo>
                    <a:pt x="727" y="325"/>
                    <a:pt x="727" y="296"/>
                    <a:pt x="727" y="266"/>
                  </a:cubicBezTo>
                  <a:cubicBezTo>
                    <a:pt x="662" y="122"/>
                    <a:pt x="512" y="1"/>
                    <a:pt x="34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02;p42">
              <a:extLst>
                <a:ext uri="{FF2B5EF4-FFF2-40B4-BE49-F238E27FC236}">
                  <a16:creationId xmlns:a16="http://schemas.microsoft.com/office/drawing/2014/main" id="{A2C891A3-8581-F651-88EC-DD033E0A31EE}"/>
                </a:ext>
              </a:extLst>
            </p:cNvPr>
            <p:cNvSpPr/>
            <p:nvPr/>
          </p:nvSpPr>
          <p:spPr>
            <a:xfrm>
              <a:off x="2231950" y="2717779"/>
              <a:ext cx="16565" cy="32634"/>
            </a:xfrm>
            <a:custGeom>
              <a:avLst/>
              <a:gdLst/>
              <a:ahLst/>
              <a:cxnLst/>
              <a:rect l="l" t="t" r="r" b="b"/>
              <a:pathLst>
                <a:path w="234" h="461" extrusionOk="0">
                  <a:moveTo>
                    <a:pt x="88" y="1"/>
                  </a:moveTo>
                  <a:cubicBezTo>
                    <a:pt x="59" y="1"/>
                    <a:pt x="29" y="1"/>
                    <a:pt x="15" y="15"/>
                  </a:cubicBezTo>
                  <a:cubicBezTo>
                    <a:pt x="0" y="88"/>
                    <a:pt x="15" y="117"/>
                    <a:pt x="29" y="117"/>
                  </a:cubicBezTo>
                  <a:lnTo>
                    <a:pt x="44" y="117"/>
                  </a:lnTo>
                  <a:lnTo>
                    <a:pt x="73" y="132"/>
                  </a:lnTo>
                  <a:lnTo>
                    <a:pt x="73" y="146"/>
                  </a:lnTo>
                  <a:lnTo>
                    <a:pt x="73" y="161"/>
                  </a:lnTo>
                  <a:cubicBezTo>
                    <a:pt x="73" y="175"/>
                    <a:pt x="44" y="219"/>
                    <a:pt x="44" y="233"/>
                  </a:cubicBezTo>
                  <a:cubicBezTo>
                    <a:pt x="44" y="292"/>
                    <a:pt x="44" y="350"/>
                    <a:pt x="73" y="379"/>
                  </a:cubicBezTo>
                  <a:cubicBezTo>
                    <a:pt x="84" y="424"/>
                    <a:pt x="122" y="461"/>
                    <a:pt x="159" y="461"/>
                  </a:cubicBezTo>
                  <a:cubicBezTo>
                    <a:pt x="170" y="461"/>
                    <a:pt x="180" y="458"/>
                    <a:pt x="189" y="452"/>
                  </a:cubicBezTo>
                  <a:cubicBezTo>
                    <a:pt x="219" y="452"/>
                    <a:pt x="233" y="437"/>
                    <a:pt x="233" y="423"/>
                  </a:cubicBezTo>
                  <a:cubicBezTo>
                    <a:pt x="233" y="408"/>
                    <a:pt x="233" y="379"/>
                    <a:pt x="219" y="364"/>
                  </a:cubicBezTo>
                  <a:lnTo>
                    <a:pt x="189" y="350"/>
                  </a:lnTo>
                  <a:lnTo>
                    <a:pt x="189" y="335"/>
                  </a:lnTo>
                  <a:lnTo>
                    <a:pt x="189" y="306"/>
                  </a:lnTo>
                  <a:lnTo>
                    <a:pt x="189" y="292"/>
                  </a:lnTo>
                  <a:lnTo>
                    <a:pt x="189" y="277"/>
                  </a:lnTo>
                  <a:cubicBezTo>
                    <a:pt x="189" y="233"/>
                    <a:pt x="219" y="219"/>
                    <a:pt x="219" y="190"/>
                  </a:cubicBezTo>
                  <a:cubicBezTo>
                    <a:pt x="219" y="132"/>
                    <a:pt x="189" y="73"/>
                    <a:pt x="160" y="44"/>
                  </a:cubicBezTo>
                  <a:cubicBezTo>
                    <a:pt x="131" y="15"/>
                    <a:pt x="117" y="15"/>
                    <a:pt x="88"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03;p42">
              <a:extLst>
                <a:ext uri="{FF2B5EF4-FFF2-40B4-BE49-F238E27FC236}">
                  <a16:creationId xmlns:a16="http://schemas.microsoft.com/office/drawing/2014/main" id="{4655D35E-0A1E-33DB-DC75-A0BF2E70C7A9}"/>
                </a:ext>
              </a:extLst>
            </p:cNvPr>
            <p:cNvSpPr/>
            <p:nvPr/>
          </p:nvSpPr>
          <p:spPr>
            <a:xfrm>
              <a:off x="2276407" y="2719832"/>
              <a:ext cx="23573" cy="49695"/>
            </a:xfrm>
            <a:custGeom>
              <a:avLst/>
              <a:gdLst/>
              <a:ahLst/>
              <a:cxnLst/>
              <a:rect l="l" t="t" r="r" b="b"/>
              <a:pathLst>
                <a:path w="333" h="702" extrusionOk="0">
                  <a:moveTo>
                    <a:pt x="114" y="1"/>
                  </a:moveTo>
                  <a:cubicBezTo>
                    <a:pt x="100" y="1"/>
                    <a:pt x="70" y="1"/>
                    <a:pt x="56" y="30"/>
                  </a:cubicBezTo>
                  <a:cubicBezTo>
                    <a:pt x="27" y="59"/>
                    <a:pt x="41" y="88"/>
                    <a:pt x="41" y="103"/>
                  </a:cubicBezTo>
                  <a:cubicBezTo>
                    <a:pt x="56" y="117"/>
                    <a:pt x="56" y="132"/>
                    <a:pt x="56" y="161"/>
                  </a:cubicBezTo>
                  <a:cubicBezTo>
                    <a:pt x="56" y="161"/>
                    <a:pt x="56" y="175"/>
                    <a:pt x="70" y="175"/>
                  </a:cubicBezTo>
                  <a:cubicBezTo>
                    <a:pt x="70" y="190"/>
                    <a:pt x="70" y="190"/>
                    <a:pt x="100" y="204"/>
                  </a:cubicBezTo>
                  <a:cubicBezTo>
                    <a:pt x="100" y="219"/>
                    <a:pt x="114" y="248"/>
                    <a:pt x="114" y="277"/>
                  </a:cubicBezTo>
                  <a:lnTo>
                    <a:pt x="114" y="292"/>
                  </a:lnTo>
                  <a:lnTo>
                    <a:pt x="114" y="335"/>
                  </a:lnTo>
                  <a:lnTo>
                    <a:pt x="114" y="364"/>
                  </a:lnTo>
                  <a:lnTo>
                    <a:pt x="114" y="394"/>
                  </a:lnTo>
                  <a:cubicBezTo>
                    <a:pt x="114" y="408"/>
                    <a:pt x="114" y="408"/>
                    <a:pt x="100" y="423"/>
                  </a:cubicBezTo>
                  <a:lnTo>
                    <a:pt x="100" y="437"/>
                  </a:lnTo>
                  <a:cubicBezTo>
                    <a:pt x="70" y="495"/>
                    <a:pt x="41" y="539"/>
                    <a:pt x="27" y="583"/>
                  </a:cubicBezTo>
                  <a:cubicBezTo>
                    <a:pt x="1" y="648"/>
                    <a:pt x="56" y="701"/>
                    <a:pt x="110" y="701"/>
                  </a:cubicBezTo>
                  <a:cubicBezTo>
                    <a:pt x="116" y="701"/>
                    <a:pt x="123" y="700"/>
                    <a:pt x="129" y="699"/>
                  </a:cubicBezTo>
                  <a:cubicBezTo>
                    <a:pt x="216" y="684"/>
                    <a:pt x="260" y="583"/>
                    <a:pt x="289" y="510"/>
                  </a:cubicBezTo>
                  <a:cubicBezTo>
                    <a:pt x="318" y="466"/>
                    <a:pt x="332" y="394"/>
                    <a:pt x="332" y="321"/>
                  </a:cubicBezTo>
                  <a:cubicBezTo>
                    <a:pt x="332" y="277"/>
                    <a:pt x="332" y="248"/>
                    <a:pt x="318" y="204"/>
                  </a:cubicBezTo>
                  <a:cubicBezTo>
                    <a:pt x="318" y="190"/>
                    <a:pt x="289" y="175"/>
                    <a:pt x="289" y="146"/>
                  </a:cubicBezTo>
                  <a:cubicBezTo>
                    <a:pt x="289" y="132"/>
                    <a:pt x="274" y="132"/>
                    <a:pt x="274" y="117"/>
                  </a:cubicBezTo>
                  <a:cubicBezTo>
                    <a:pt x="260" y="74"/>
                    <a:pt x="216" y="59"/>
                    <a:pt x="201" y="44"/>
                  </a:cubicBezTo>
                  <a:cubicBezTo>
                    <a:pt x="187" y="30"/>
                    <a:pt x="143" y="30"/>
                    <a:pt x="11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04;p42">
              <a:extLst>
                <a:ext uri="{FF2B5EF4-FFF2-40B4-BE49-F238E27FC236}">
                  <a16:creationId xmlns:a16="http://schemas.microsoft.com/office/drawing/2014/main" id="{D79F2407-763D-E30C-5363-7F7FC6C8F710}"/>
                </a:ext>
              </a:extLst>
            </p:cNvPr>
            <p:cNvSpPr/>
            <p:nvPr/>
          </p:nvSpPr>
          <p:spPr>
            <a:xfrm>
              <a:off x="1997207" y="2676154"/>
              <a:ext cx="25768" cy="41695"/>
            </a:xfrm>
            <a:custGeom>
              <a:avLst/>
              <a:gdLst/>
              <a:ahLst/>
              <a:cxnLst/>
              <a:rect l="l" t="t" r="r" b="b"/>
              <a:pathLst>
                <a:path w="364" h="589" extrusionOk="0">
                  <a:moveTo>
                    <a:pt x="258" y="1"/>
                  </a:moveTo>
                  <a:cubicBezTo>
                    <a:pt x="235" y="1"/>
                    <a:pt x="209" y="7"/>
                    <a:pt x="189" y="7"/>
                  </a:cubicBezTo>
                  <a:cubicBezTo>
                    <a:pt x="117" y="22"/>
                    <a:pt x="59" y="109"/>
                    <a:pt x="44" y="167"/>
                  </a:cubicBezTo>
                  <a:cubicBezTo>
                    <a:pt x="15" y="240"/>
                    <a:pt x="0" y="312"/>
                    <a:pt x="15" y="385"/>
                  </a:cubicBezTo>
                  <a:cubicBezTo>
                    <a:pt x="15" y="429"/>
                    <a:pt x="44" y="458"/>
                    <a:pt x="59" y="501"/>
                  </a:cubicBezTo>
                  <a:cubicBezTo>
                    <a:pt x="59" y="516"/>
                    <a:pt x="73" y="516"/>
                    <a:pt x="88" y="531"/>
                  </a:cubicBezTo>
                  <a:cubicBezTo>
                    <a:pt x="117" y="545"/>
                    <a:pt x="117" y="574"/>
                    <a:pt x="131" y="574"/>
                  </a:cubicBezTo>
                  <a:cubicBezTo>
                    <a:pt x="141" y="584"/>
                    <a:pt x="154" y="589"/>
                    <a:pt x="167" y="589"/>
                  </a:cubicBezTo>
                  <a:cubicBezTo>
                    <a:pt x="193" y="589"/>
                    <a:pt x="218" y="569"/>
                    <a:pt x="218" y="531"/>
                  </a:cubicBezTo>
                  <a:lnTo>
                    <a:pt x="218" y="501"/>
                  </a:lnTo>
                  <a:lnTo>
                    <a:pt x="218" y="472"/>
                  </a:lnTo>
                  <a:lnTo>
                    <a:pt x="218" y="458"/>
                  </a:lnTo>
                  <a:lnTo>
                    <a:pt x="218" y="385"/>
                  </a:lnTo>
                  <a:lnTo>
                    <a:pt x="218" y="371"/>
                  </a:lnTo>
                  <a:lnTo>
                    <a:pt x="218" y="298"/>
                  </a:lnTo>
                  <a:lnTo>
                    <a:pt x="218" y="269"/>
                  </a:lnTo>
                  <a:lnTo>
                    <a:pt x="218" y="240"/>
                  </a:lnTo>
                  <a:cubicBezTo>
                    <a:pt x="218" y="225"/>
                    <a:pt x="233" y="181"/>
                    <a:pt x="233" y="167"/>
                  </a:cubicBezTo>
                  <a:lnTo>
                    <a:pt x="233" y="152"/>
                  </a:lnTo>
                  <a:cubicBezTo>
                    <a:pt x="233" y="152"/>
                    <a:pt x="233" y="138"/>
                    <a:pt x="262" y="138"/>
                  </a:cubicBezTo>
                  <a:lnTo>
                    <a:pt x="306" y="138"/>
                  </a:lnTo>
                  <a:cubicBezTo>
                    <a:pt x="349" y="138"/>
                    <a:pt x="364" y="123"/>
                    <a:pt x="364" y="94"/>
                  </a:cubicBezTo>
                  <a:cubicBezTo>
                    <a:pt x="364" y="80"/>
                    <a:pt x="364" y="65"/>
                    <a:pt x="349" y="36"/>
                  </a:cubicBezTo>
                  <a:lnTo>
                    <a:pt x="335" y="22"/>
                  </a:lnTo>
                  <a:cubicBezTo>
                    <a:pt x="306" y="22"/>
                    <a:pt x="306" y="7"/>
                    <a:pt x="291" y="7"/>
                  </a:cubicBezTo>
                  <a:cubicBezTo>
                    <a:pt x="282" y="2"/>
                    <a:pt x="270" y="1"/>
                    <a:pt x="258"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05;p42">
              <a:extLst>
                <a:ext uri="{FF2B5EF4-FFF2-40B4-BE49-F238E27FC236}">
                  <a16:creationId xmlns:a16="http://schemas.microsoft.com/office/drawing/2014/main" id="{15DFC96B-ED74-6833-4BD0-F695BD129432}"/>
                </a:ext>
              </a:extLst>
            </p:cNvPr>
            <p:cNvSpPr/>
            <p:nvPr/>
          </p:nvSpPr>
          <p:spPr>
            <a:xfrm>
              <a:off x="2254604" y="2791827"/>
              <a:ext cx="50473" cy="99177"/>
            </a:xfrm>
            <a:custGeom>
              <a:avLst/>
              <a:gdLst/>
              <a:ahLst/>
              <a:cxnLst/>
              <a:rect l="l" t="t" r="r" b="b"/>
              <a:pathLst>
                <a:path w="713" h="1401" extrusionOk="0">
                  <a:moveTo>
                    <a:pt x="341" y="0"/>
                  </a:moveTo>
                  <a:cubicBezTo>
                    <a:pt x="267" y="0"/>
                    <a:pt x="197" y="30"/>
                    <a:pt x="146" y="89"/>
                  </a:cubicBezTo>
                  <a:cubicBezTo>
                    <a:pt x="59" y="176"/>
                    <a:pt x="15" y="307"/>
                    <a:pt x="0" y="424"/>
                  </a:cubicBezTo>
                  <a:lnTo>
                    <a:pt x="0" y="555"/>
                  </a:lnTo>
                  <a:lnTo>
                    <a:pt x="146" y="1282"/>
                  </a:lnTo>
                  <a:cubicBezTo>
                    <a:pt x="146" y="1347"/>
                    <a:pt x="216" y="1400"/>
                    <a:pt x="283" y="1400"/>
                  </a:cubicBezTo>
                  <a:cubicBezTo>
                    <a:pt x="290" y="1400"/>
                    <a:pt x="298" y="1400"/>
                    <a:pt x="306" y="1398"/>
                  </a:cubicBezTo>
                  <a:cubicBezTo>
                    <a:pt x="378" y="1369"/>
                    <a:pt x="437" y="1325"/>
                    <a:pt x="480" y="1253"/>
                  </a:cubicBezTo>
                  <a:cubicBezTo>
                    <a:pt x="640" y="976"/>
                    <a:pt x="713" y="671"/>
                    <a:pt x="655" y="351"/>
                  </a:cubicBezTo>
                  <a:cubicBezTo>
                    <a:pt x="640" y="235"/>
                    <a:pt x="582" y="104"/>
                    <a:pt x="495" y="46"/>
                  </a:cubicBezTo>
                  <a:cubicBezTo>
                    <a:pt x="446" y="15"/>
                    <a:pt x="393" y="0"/>
                    <a:pt x="34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06;p42">
              <a:extLst>
                <a:ext uri="{FF2B5EF4-FFF2-40B4-BE49-F238E27FC236}">
                  <a16:creationId xmlns:a16="http://schemas.microsoft.com/office/drawing/2014/main" id="{1D61180C-0537-DFA6-92D7-B6E22B713EBB}"/>
                </a:ext>
              </a:extLst>
            </p:cNvPr>
            <p:cNvSpPr/>
            <p:nvPr/>
          </p:nvSpPr>
          <p:spPr>
            <a:xfrm>
              <a:off x="2254604" y="2789845"/>
              <a:ext cx="50473" cy="102008"/>
            </a:xfrm>
            <a:custGeom>
              <a:avLst/>
              <a:gdLst/>
              <a:ahLst/>
              <a:cxnLst/>
              <a:rect l="l" t="t" r="r" b="b"/>
              <a:pathLst>
                <a:path w="713" h="1441" fill="none" extrusionOk="0">
                  <a:moveTo>
                    <a:pt x="0" y="583"/>
                  </a:moveTo>
                  <a:lnTo>
                    <a:pt x="0" y="452"/>
                  </a:lnTo>
                  <a:cubicBezTo>
                    <a:pt x="15" y="335"/>
                    <a:pt x="59" y="204"/>
                    <a:pt x="146" y="117"/>
                  </a:cubicBezTo>
                  <a:cubicBezTo>
                    <a:pt x="233" y="15"/>
                    <a:pt x="378" y="1"/>
                    <a:pt x="495" y="74"/>
                  </a:cubicBezTo>
                  <a:cubicBezTo>
                    <a:pt x="582" y="132"/>
                    <a:pt x="640" y="263"/>
                    <a:pt x="655" y="379"/>
                  </a:cubicBezTo>
                  <a:cubicBezTo>
                    <a:pt x="713" y="699"/>
                    <a:pt x="640" y="1004"/>
                    <a:pt x="480" y="1281"/>
                  </a:cubicBezTo>
                  <a:cubicBezTo>
                    <a:pt x="437" y="1353"/>
                    <a:pt x="378" y="1397"/>
                    <a:pt x="306" y="1426"/>
                  </a:cubicBezTo>
                  <a:cubicBezTo>
                    <a:pt x="233" y="1441"/>
                    <a:pt x="146" y="1382"/>
                    <a:pt x="146" y="131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07;p42">
              <a:extLst>
                <a:ext uri="{FF2B5EF4-FFF2-40B4-BE49-F238E27FC236}">
                  <a16:creationId xmlns:a16="http://schemas.microsoft.com/office/drawing/2014/main" id="{30589CCD-11BE-E0CC-DBA7-084173E30825}"/>
                </a:ext>
              </a:extLst>
            </p:cNvPr>
            <p:cNvSpPr/>
            <p:nvPr/>
          </p:nvSpPr>
          <p:spPr>
            <a:xfrm>
              <a:off x="2273151" y="2816604"/>
              <a:ext cx="16494" cy="38227"/>
            </a:xfrm>
            <a:custGeom>
              <a:avLst/>
              <a:gdLst/>
              <a:ahLst/>
              <a:cxnLst/>
              <a:rect l="l" t="t" r="r" b="b"/>
              <a:pathLst>
                <a:path w="233" h="540" extrusionOk="0">
                  <a:moveTo>
                    <a:pt x="102" y="1"/>
                  </a:moveTo>
                  <a:cubicBezTo>
                    <a:pt x="73" y="1"/>
                    <a:pt x="44" y="45"/>
                    <a:pt x="29" y="59"/>
                  </a:cubicBezTo>
                  <a:cubicBezTo>
                    <a:pt x="15" y="103"/>
                    <a:pt x="15" y="132"/>
                    <a:pt x="15" y="146"/>
                  </a:cubicBezTo>
                  <a:cubicBezTo>
                    <a:pt x="15" y="277"/>
                    <a:pt x="0" y="408"/>
                    <a:pt x="0" y="539"/>
                  </a:cubicBezTo>
                  <a:lnTo>
                    <a:pt x="233" y="146"/>
                  </a:lnTo>
                  <a:cubicBezTo>
                    <a:pt x="233" y="117"/>
                    <a:pt x="218" y="74"/>
                    <a:pt x="189" y="59"/>
                  </a:cubicBezTo>
                  <a:cubicBezTo>
                    <a:pt x="175" y="30"/>
                    <a:pt x="146" y="1"/>
                    <a:pt x="102"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08;p42">
              <a:extLst>
                <a:ext uri="{FF2B5EF4-FFF2-40B4-BE49-F238E27FC236}">
                  <a16:creationId xmlns:a16="http://schemas.microsoft.com/office/drawing/2014/main" id="{2DAED740-1DDD-5A3E-DA68-7979AADDFB94}"/>
                </a:ext>
              </a:extLst>
            </p:cNvPr>
            <p:cNvSpPr/>
            <p:nvPr/>
          </p:nvSpPr>
          <p:spPr>
            <a:xfrm>
              <a:off x="2273151" y="2816604"/>
              <a:ext cx="16494" cy="38227"/>
            </a:xfrm>
            <a:custGeom>
              <a:avLst/>
              <a:gdLst/>
              <a:ahLst/>
              <a:cxnLst/>
              <a:rect l="l" t="t" r="r" b="b"/>
              <a:pathLst>
                <a:path w="233" h="540" fill="none" extrusionOk="0">
                  <a:moveTo>
                    <a:pt x="233" y="146"/>
                  </a:moveTo>
                  <a:cubicBezTo>
                    <a:pt x="233" y="117"/>
                    <a:pt x="218" y="74"/>
                    <a:pt x="189" y="59"/>
                  </a:cubicBezTo>
                  <a:cubicBezTo>
                    <a:pt x="175" y="30"/>
                    <a:pt x="146" y="1"/>
                    <a:pt x="102" y="1"/>
                  </a:cubicBezTo>
                  <a:cubicBezTo>
                    <a:pt x="73" y="1"/>
                    <a:pt x="44" y="45"/>
                    <a:pt x="29" y="59"/>
                  </a:cubicBezTo>
                  <a:cubicBezTo>
                    <a:pt x="15" y="103"/>
                    <a:pt x="15" y="132"/>
                    <a:pt x="15" y="146"/>
                  </a:cubicBezTo>
                  <a:cubicBezTo>
                    <a:pt x="15" y="277"/>
                    <a:pt x="0" y="408"/>
                    <a:pt x="0" y="539"/>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09;p42">
              <a:extLst>
                <a:ext uri="{FF2B5EF4-FFF2-40B4-BE49-F238E27FC236}">
                  <a16:creationId xmlns:a16="http://schemas.microsoft.com/office/drawing/2014/main" id="{D765AEEC-3B94-7E07-2C1F-473628F4ED26}"/>
                </a:ext>
              </a:extLst>
            </p:cNvPr>
            <p:cNvSpPr/>
            <p:nvPr/>
          </p:nvSpPr>
          <p:spPr>
            <a:xfrm>
              <a:off x="2022904" y="3007103"/>
              <a:ext cx="465444" cy="756957"/>
            </a:xfrm>
            <a:custGeom>
              <a:avLst/>
              <a:gdLst/>
              <a:ahLst/>
              <a:cxnLst/>
              <a:rect l="l" t="t" r="r" b="b"/>
              <a:pathLst>
                <a:path w="6575" h="10693" extrusionOk="0">
                  <a:moveTo>
                    <a:pt x="3942" y="1"/>
                  </a:move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3169" y="1013"/>
                    <a:pt x="2892" y="1090"/>
                    <a:pt x="2622" y="1090"/>
                  </a:cubicBezTo>
                  <a:cubicBezTo>
                    <a:pt x="2358" y="1090"/>
                    <a:pt x="2100" y="1016"/>
                    <a:pt x="1921" y="830"/>
                  </a:cubicBezTo>
                  <a:cubicBezTo>
                    <a:pt x="1877" y="771"/>
                    <a:pt x="1833" y="699"/>
                    <a:pt x="1819" y="611"/>
                  </a:cubicBezTo>
                  <a:cubicBezTo>
                    <a:pt x="1805" y="556"/>
                    <a:pt x="1818" y="407"/>
                    <a:pt x="1755" y="407"/>
                  </a:cubicBezTo>
                  <a:cubicBezTo>
                    <a:pt x="1752" y="407"/>
                    <a:pt x="1749" y="407"/>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ubicBezTo>
                    <a:pt x="2034" y="10633"/>
                    <a:pt x="2592" y="10693"/>
                    <a:pt x="3150" y="10693"/>
                  </a:cubicBezTo>
                  <a:cubicBezTo>
                    <a:pt x="3381" y="10693"/>
                    <a:pt x="3611" y="10683"/>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10;p42">
              <a:extLst>
                <a:ext uri="{FF2B5EF4-FFF2-40B4-BE49-F238E27FC236}">
                  <a16:creationId xmlns:a16="http://schemas.microsoft.com/office/drawing/2014/main" id="{9F8C077A-4D21-6445-61EF-8E43440FA306}"/>
                </a:ext>
              </a:extLst>
            </p:cNvPr>
            <p:cNvSpPr/>
            <p:nvPr/>
          </p:nvSpPr>
          <p:spPr>
            <a:xfrm>
              <a:off x="2022904" y="3007103"/>
              <a:ext cx="465444" cy="759931"/>
            </a:xfrm>
            <a:custGeom>
              <a:avLst/>
              <a:gdLst/>
              <a:ahLst/>
              <a:cxnLst/>
              <a:rect l="l" t="t" r="r" b="b"/>
              <a:pathLst>
                <a:path w="6575" h="10735" extrusionOk="0">
                  <a:moveTo>
                    <a:pt x="1499" y="10530"/>
                  </a:moveTo>
                  <a:cubicBezTo>
                    <a:pt x="2255" y="10676"/>
                    <a:pt x="3055" y="10734"/>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2968" y="1120"/>
                    <a:pt x="2284" y="1208"/>
                    <a:pt x="1921" y="830"/>
                  </a:cubicBezTo>
                  <a:cubicBezTo>
                    <a:pt x="1877" y="771"/>
                    <a:pt x="1833" y="699"/>
                    <a:pt x="1819" y="611"/>
                  </a:cubicBezTo>
                  <a:cubicBezTo>
                    <a:pt x="1804" y="553"/>
                    <a:pt x="1819" y="393"/>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11;p42">
              <a:extLst>
                <a:ext uri="{FF2B5EF4-FFF2-40B4-BE49-F238E27FC236}">
                  <a16:creationId xmlns:a16="http://schemas.microsoft.com/office/drawing/2014/main" id="{1A6A4876-D02F-8EF2-A5EA-10DBC6923733}"/>
                </a:ext>
              </a:extLst>
            </p:cNvPr>
            <p:cNvSpPr/>
            <p:nvPr/>
          </p:nvSpPr>
          <p:spPr>
            <a:xfrm>
              <a:off x="2142400" y="3061259"/>
              <a:ext cx="10335" cy="33413"/>
            </a:xfrm>
            <a:custGeom>
              <a:avLst/>
              <a:gdLst/>
              <a:ahLst/>
              <a:cxnLst/>
              <a:rect l="l" t="t" r="r" b="b"/>
              <a:pathLst>
                <a:path w="146" h="472" extrusionOk="0">
                  <a:moveTo>
                    <a:pt x="129" y="0"/>
                  </a:moveTo>
                  <a:cubicBezTo>
                    <a:pt x="125" y="0"/>
                    <a:pt x="121" y="2"/>
                    <a:pt x="116" y="6"/>
                  </a:cubicBezTo>
                  <a:cubicBezTo>
                    <a:pt x="73" y="21"/>
                    <a:pt x="58" y="65"/>
                    <a:pt x="44" y="94"/>
                  </a:cubicBezTo>
                  <a:cubicBezTo>
                    <a:pt x="29" y="137"/>
                    <a:pt x="0" y="166"/>
                    <a:pt x="0" y="225"/>
                  </a:cubicBezTo>
                  <a:cubicBezTo>
                    <a:pt x="0" y="312"/>
                    <a:pt x="29" y="399"/>
                    <a:pt x="44" y="472"/>
                  </a:cubicBezTo>
                  <a:cubicBezTo>
                    <a:pt x="44" y="399"/>
                    <a:pt x="44" y="312"/>
                    <a:pt x="58" y="239"/>
                  </a:cubicBezTo>
                  <a:cubicBezTo>
                    <a:pt x="73" y="210"/>
                    <a:pt x="73" y="166"/>
                    <a:pt x="102" y="137"/>
                  </a:cubicBezTo>
                  <a:lnTo>
                    <a:pt x="145" y="21"/>
                  </a:lnTo>
                  <a:cubicBezTo>
                    <a:pt x="145" y="11"/>
                    <a:pt x="138" y="0"/>
                    <a:pt x="129"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12;p42">
              <a:extLst>
                <a:ext uri="{FF2B5EF4-FFF2-40B4-BE49-F238E27FC236}">
                  <a16:creationId xmlns:a16="http://schemas.microsoft.com/office/drawing/2014/main" id="{32DFE606-1D5D-9BC7-BB8E-0A04F288B6CC}"/>
                </a:ext>
              </a:extLst>
            </p:cNvPr>
            <p:cNvSpPr/>
            <p:nvPr/>
          </p:nvSpPr>
          <p:spPr>
            <a:xfrm>
              <a:off x="2178432" y="3083275"/>
              <a:ext cx="9273" cy="37448"/>
            </a:xfrm>
            <a:custGeom>
              <a:avLst/>
              <a:gdLst/>
              <a:ahLst/>
              <a:cxnLst/>
              <a:rect l="l" t="t" r="r" b="b"/>
              <a:pathLst>
                <a:path w="131" h="529" extrusionOk="0">
                  <a:moveTo>
                    <a:pt x="73" y="1"/>
                  </a:moveTo>
                  <a:cubicBezTo>
                    <a:pt x="44" y="1"/>
                    <a:pt x="29" y="74"/>
                    <a:pt x="29" y="103"/>
                  </a:cubicBezTo>
                  <a:cubicBezTo>
                    <a:pt x="29" y="146"/>
                    <a:pt x="0" y="190"/>
                    <a:pt x="0" y="234"/>
                  </a:cubicBezTo>
                  <a:cubicBezTo>
                    <a:pt x="0" y="306"/>
                    <a:pt x="0" y="394"/>
                    <a:pt x="29" y="495"/>
                  </a:cubicBezTo>
                  <a:cubicBezTo>
                    <a:pt x="35" y="520"/>
                    <a:pt x="49" y="529"/>
                    <a:pt x="61" y="529"/>
                  </a:cubicBezTo>
                  <a:cubicBezTo>
                    <a:pt x="77" y="529"/>
                    <a:pt x="90" y="512"/>
                    <a:pt x="73" y="495"/>
                  </a:cubicBezTo>
                  <a:cubicBezTo>
                    <a:pt x="58" y="423"/>
                    <a:pt x="58" y="350"/>
                    <a:pt x="73" y="263"/>
                  </a:cubicBezTo>
                  <a:cubicBezTo>
                    <a:pt x="73" y="219"/>
                    <a:pt x="102" y="190"/>
                    <a:pt x="102" y="146"/>
                  </a:cubicBezTo>
                  <a:cubicBezTo>
                    <a:pt x="102" y="132"/>
                    <a:pt x="116" y="117"/>
                    <a:pt x="116" y="88"/>
                  </a:cubicBezTo>
                  <a:cubicBezTo>
                    <a:pt x="116" y="74"/>
                    <a:pt x="131" y="59"/>
                    <a:pt x="116" y="15"/>
                  </a:cubicBezTo>
                  <a:cubicBezTo>
                    <a:pt x="102" y="1"/>
                    <a:pt x="102" y="1"/>
                    <a:pt x="73"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13;p42">
              <a:extLst>
                <a:ext uri="{FF2B5EF4-FFF2-40B4-BE49-F238E27FC236}">
                  <a16:creationId xmlns:a16="http://schemas.microsoft.com/office/drawing/2014/main" id="{B3C7C02D-3B8F-0E33-06B0-E26FAF3AEB28}"/>
                </a:ext>
              </a:extLst>
            </p:cNvPr>
            <p:cNvSpPr/>
            <p:nvPr/>
          </p:nvSpPr>
          <p:spPr>
            <a:xfrm>
              <a:off x="2232942" y="3088018"/>
              <a:ext cx="11397" cy="39642"/>
            </a:xfrm>
            <a:custGeom>
              <a:avLst/>
              <a:gdLst/>
              <a:ahLst/>
              <a:cxnLst/>
              <a:rect l="l" t="t" r="r" b="b"/>
              <a:pathLst>
                <a:path w="161" h="560" extrusionOk="0">
                  <a:moveTo>
                    <a:pt x="38" y="0"/>
                  </a:moveTo>
                  <a:cubicBezTo>
                    <a:pt x="28" y="0"/>
                    <a:pt x="25" y="7"/>
                    <a:pt x="15" y="7"/>
                  </a:cubicBezTo>
                  <a:cubicBezTo>
                    <a:pt x="1" y="50"/>
                    <a:pt x="15" y="94"/>
                    <a:pt x="15" y="152"/>
                  </a:cubicBezTo>
                  <a:cubicBezTo>
                    <a:pt x="30" y="196"/>
                    <a:pt x="30" y="239"/>
                    <a:pt x="59" y="283"/>
                  </a:cubicBezTo>
                  <a:cubicBezTo>
                    <a:pt x="74" y="312"/>
                    <a:pt x="74" y="370"/>
                    <a:pt x="88" y="414"/>
                  </a:cubicBezTo>
                  <a:cubicBezTo>
                    <a:pt x="132" y="457"/>
                    <a:pt x="146" y="501"/>
                    <a:pt x="161" y="559"/>
                  </a:cubicBezTo>
                  <a:cubicBezTo>
                    <a:pt x="161" y="501"/>
                    <a:pt x="161" y="443"/>
                    <a:pt x="146" y="385"/>
                  </a:cubicBezTo>
                  <a:cubicBezTo>
                    <a:pt x="146" y="356"/>
                    <a:pt x="132" y="297"/>
                    <a:pt x="132" y="268"/>
                  </a:cubicBezTo>
                  <a:cubicBezTo>
                    <a:pt x="132" y="210"/>
                    <a:pt x="103" y="167"/>
                    <a:pt x="103" y="137"/>
                  </a:cubicBezTo>
                  <a:cubicBezTo>
                    <a:pt x="103" y="94"/>
                    <a:pt x="88" y="50"/>
                    <a:pt x="59" y="7"/>
                  </a:cubicBezTo>
                  <a:cubicBezTo>
                    <a:pt x="49" y="2"/>
                    <a:pt x="43" y="0"/>
                    <a:pt x="38"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14;p42">
              <a:extLst>
                <a:ext uri="{FF2B5EF4-FFF2-40B4-BE49-F238E27FC236}">
                  <a16:creationId xmlns:a16="http://schemas.microsoft.com/office/drawing/2014/main" id="{8A0E6CA9-FA3F-40FD-E62F-FDDFDC036D8D}"/>
                </a:ext>
              </a:extLst>
            </p:cNvPr>
            <p:cNvSpPr/>
            <p:nvPr/>
          </p:nvSpPr>
          <p:spPr>
            <a:xfrm>
              <a:off x="2270036" y="3070037"/>
              <a:ext cx="13450" cy="45235"/>
            </a:xfrm>
            <a:custGeom>
              <a:avLst/>
              <a:gdLst/>
              <a:ahLst/>
              <a:cxnLst/>
              <a:rect l="l" t="t" r="r" b="b"/>
              <a:pathLst>
                <a:path w="190" h="639" extrusionOk="0">
                  <a:moveTo>
                    <a:pt x="39" y="1"/>
                  </a:moveTo>
                  <a:cubicBezTo>
                    <a:pt x="21" y="1"/>
                    <a:pt x="0" y="18"/>
                    <a:pt x="0" y="28"/>
                  </a:cubicBezTo>
                  <a:cubicBezTo>
                    <a:pt x="0" y="57"/>
                    <a:pt x="0" y="86"/>
                    <a:pt x="15" y="101"/>
                  </a:cubicBezTo>
                  <a:cubicBezTo>
                    <a:pt x="44" y="115"/>
                    <a:pt x="44" y="159"/>
                    <a:pt x="59" y="173"/>
                  </a:cubicBezTo>
                  <a:cubicBezTo>
                    <a:pt x="73" y="231"/>
                    <a:pt x="88" y="275"/>
                    <a:pt x="88" y="333"/>
                  </a:cubicBezTo>
                  <a:cubicBezTo>
                    <a:pt x="88" y="391"/>
                    <a:pt x="117" y="450"/>
                    <a:pt x="117" y="493"/>
                  </a:cubicBezTo>
                  <a:lnTo>
                    <a:pt x="117" y="595"/>
                  </a:lnTo>
                  <a:cubicBezTo>
                    <a:pt x="117" y="610"/>
                    <a:pt x="117" y="624"/>
                    <a:pt x="131" y="639"/>
                  </a:cubicBezTo>
                  <a:cubicBezTo>
                    <a:pt x="160" y="624"/>
                    <a:pt x="160" y="551"/>
                    <a:pt x="190" y="522"/>
                  </a:cubicBezTo>
                  <a:lnTo>
                    <a:pt x="190" y="333"/>
                  </a:lnTo>
                  <a:cubicBezTo>
                    <a:pt x="190" y="275"/>
                    <a:pt x="160" y="231"/>
                    <a:pt x="146" y="173"/>
                  </a:cubicBezTo>
                  <a:cubicBezTo>
                    <a:pt x="146" y="130"/>
                    <a:pt x="131" y="115"/>
                    <a:pt x="117" y="86"/>
                  </a:cubicBezTo>
                  <a:cubicBezTo>
                    <a:pt x="88" y="57"/>
                    <a:pt x="88" y="28"/>
                    <a:pt x="59" y="13"/>
                  </a:cubicBezTo>
                  <a:cubicBezTo>
                    <a:pt x="54" y="4"/>
                    <a:pt x="47" y="1"/>
                    <a:pt x="39"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15;p42">
              <a:extLst>
                <a:ext uri="{FF2B5EF4-FFF2-40B4-BE49-F238E27FC236}">
                  <a16:creationId xmlns:a16="http://schemas.microsoft.com/office/drawing/2014/main" id="{F486738A-FFA3-85F7-8876-C3C08864580D}"/>
                </a:ext>
              </a:extLst>
            </p:cNvPr>
            <p:cNvSpPr/>
            <p:nvPr/>
          </p:nvSpPr>
          <p:spPr>
            <a:xfrm>
              <a:off x="2301963" y="3042357"/>
              <a:ext cx="23715" cy="42049"/>
            </a:xfrm>
            <a:custGeom>
              <a:avLst/>
              <a:gdLst/>
              <a:ahLst/>
              <a:cxnLst/>
              <a:rect l="l" t="t" r="r" b="b"/>
              <a:pathLst>
                <a:path w="335" h="594" extrusionOk="0">
                  <a:moveTo>
                    <a:pt x="44" y="1"/>
                  </a:moveTo>
                  <a:cubicBezTo>
                    <a:pt x="37" y="1"/>
                    <a:pt x="29" y="4"/>
                    <a:pt x="29" y="12"/>
                  </a:cubicBezTo>
                  <a:cubicBezTo>
                    <a:pt x="0" y="41"/>
                    <a:pt x="0" y="55"/>
                    <a:pt x="29" y="70"/>
                  </a:cubicBezTo>
                  <a:cubicBezTo>
                    <a:pt x="102" y="143"/>
                    <a:pt x="146" y="230"/>
                    <a:pt x="204" y="332"/>
                  </a:cubicBezTo>
                  <a:cubicBezTo>
                    <a:pt x="219" y="361"/>
                    <a:pt x="262" y="419"/>
                    <a:pt x="277" y="448"/>
                  </a:cubicBezTo>
                  <a:cubicBezTo>
                    <a:pt x="277" y="506"/>
                    <a:pt x="291" y="550"/>
                    <a:pt x="335" y="593"/>
                  </a:cubicBezTo>
                  <a:cubicBezTo>
                    <a:pt x="320" y="550"/>
                    <a:pt x="320" y="492"/>
                    <a:pt x="291" y="433"/>
                  </a:cubicBezTo>
                  <a:cubicBezTo>
                    <a:pt x="277" y="375"/>
                    <a:pt x="262" y="332"/>
                    <a:pt x="248" y="288"/>
                  </a:cubicBezTo>
                  <a:cubicBezTo>
                    <a:pt x="189" y="201"/>
                    <a:pt x="131" y="113"/>
                    <a:pt x="59" y="12"/>
                  </a:cubicBezTo>
                  <a:cubicBezTo>
                    <a:pt x="59" y="4"/>
                    <a:pt x="51" y="1"/>
                    <a:pt x="44"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16;p42">
              <a:extLst>
                <a:ext uri="{FF2B5EF4-FFF2-40B4-BE49-F238E27FC236}">
                  <a16:creationId xmlns:a16="http://schemas.microsoft.com/office/drawing/2014/main" id="{12032D10-FAA5-8B70-14B4-ADE54C2D14E9}"/>
                </a:ext>
              </a:extLst>
            </p:cNvPr>
            <p:cNvSpPr/>
            <p:nvPr/>
          </p:nvSpPr>
          <p:spPr>
            <a:xfrm>
              <a:off x="2310175" y="3020483"/>
              <a:ext cx="26829" cy="46438"/>
            </a:xfrm>
            <a:custGeom>
              <a:avLst/>
              <a:gdLst/>
              <a:ahLst/>
              <a:cxnLst/>
              <a:rect l="l" t="t" r="r" b="b"/>
              <a:pathLst>
                <a:path w="379" h="656" extrusionOk="0">
                  <a:moveTo>
                    <a:pt x="30" y="1"/>
                  </a:moveTo>
                  <a:cubicBezTo>
                    <a:pt x="15" y="1"/>
                    <a:pt x="1" y="15"/>
                    <a:pt x="1" y="30"/>
                  </a:cubicBezTo>
                  <a:cubicBezTo>
                    <a:pt x="1" y="73"/>
                    <a:pt x="15" y="88"/>
                    <a:pt x="30" y="102"/>
                  </a:cubicBezTo>
                  <a:cubicBezTo>
                    <a:pt x="59" y="132"/>
                    <a:pt x="73" y="161"/>
                    <a:pt x="88" y="175"/>
                  </a:cubicBezTo>
                  <a:lnTo>
                    <a:pt x="204" y="350"/>
                  </a:lnTo>
                  <a:cubicBezTo>
                    <a:pt x="233" y="393"/>
                    <a:pt x="248" y="452"/>
                    <a:pt x="292" y="510"/>
                  </a:cubicBezTo>
                  <a:cubicBezTo>
                    <a:pt x="306" y="539"/>
                    <a:pt x="321" y="568"/>
                    <a:pt x="321" y="597"/>
                  </a:cubicBezTo>
                  <a:cubicBezTo>
                    <a:pt x="326" y="594"/>
                    <a:pt x="331" y="593"/>
                    <a:pt x="335" y="593"/>
                  </a:cubicBezTo>
                  <a:cubicBezTo>
                    <a:pt x="355" y="593"/>
                    <a:pt x="367" y="619"/>
                    <a:pt x="379" y="655"/>
                  </a:cubicBezTo>
                  <a:lnTo>
                    <a:pt x="379" y="568"/>
                  </a:lnTo>
                  <a:cubicBezTo>
                    <a:pt x="379" y="524"/>
                    <a:pt x="379" y="495"/>
                    <a:pt x="364" y="466"/>
                  </a:cubicBezTo>
                  <a:cubicBezTo>
                    <a:pt x="350" y="393"/>
                    <a:pt x="306" y="350"/>
                    <a:pt x="292" y="292"/>
                  </a:cubicBezTo>
                  <a:lnTo>
                    <a:pt x="175" y="132"/>
                  </a:lnTo>
                  <a:cubicBezTo>
                    <a:pt x="146" y="73"/>
                    <a:pt x="88" y="15"/>
                    <a:pt x="3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17;p42">
              <a:extLst>
                <a:ext uri="{FF2B5EF4-FFF2-40B4-BE49-F238E27FC236}">
                  <a16:creationId xmlns:a16="http://schemas.microsoft.com/office/drawing/2014/main" id="{7CC6777A-0687-3FA1-1C14-9A75F9B3BC58}"/>
                </a:ext>
              </a:extLst>
            </p:cNvPr>
            <p:cNvSpPr/>
            <p:nvPr/>
          </p:nvSpPr>
          <p:spPr>
            <a:xfrm>
              <a:off x="2134117" y="3086390"/>
              <a:ext cx="77303" cy="51747"/>
            </a:xfrm>
            <a:custGeom>
              <a:avLst/>
              <a:gdLst/>
              <a:ahLst/>
              <a:cxnLst/>
              <a:rect l="l" t="t" r="r" b="b"/>
              <a:pathLst>
                <a:path w="1092" h="731" extrusionOk="0">
                  <a:moveTo>
                    <a:pt x="1" y="0"/>
                  </a:moveTo>
                  <a:lnTo>
                    <a:pt x="1" y="0"/>
                  </a:lnTo>
                  <a:cubicBezTo>
                    <a:pt x="73" y="190"/>
                    <a:pt x="248" y="379"/>
                    <a:pt x="437" y="510"/>
                  </a:cubicBezTo>
                  <a:cubicBezTo>
                    <a:pt x="524" y="582"/>
                    <a:pt x="626" y="626"/>
                    <a:pt x="742" y="670"/>
                  </a:cubicBezTo>
                  <a:cubicBezTo>
                    <a:pt x="830" y="695"/>
                    <a:pt x="929" y="731"/>
                    <a:pt x="1020" y="731"/>
                  </a:cubicBezTo>
                  <a:cubicBezTo>
                    <a:pt x="1034" y="731"/>
                    <a:pt x="1048" y="730"/>
                    <a:pt x="1062" y="728"/>
                  </a:cubicBezTo>
                  <a:cubicBezTo>
                    <a:pt x="1091" y="728"/>
                    <a:pt x="1091" y="699"/>
                    <a:pt x="1062" y="684"/>
                  </a:cubicBezTo>
                  <a:cubicBezTo>
                    <a:pt x="975" y="655"/>
                    <a:pt x="873" y="626"/>
                    <a:pt x="757" y="597"/>
                  </a:cubicBezTo>
                  <a:cubicBezTo>
                    <a:pt x="655" y="553"/>
                    <a:pt x="553" y="510"/>
                    <a:pt x="466" y="451"/>
                  </a:cubicBezTo>
                  <a:cubicBezTo>
                    <a:pt x="379" y="393"/>
                    <a:pt x="292" y="320"/>
                    <a:pt x="219" y="248"/>
                  </a:cubicBezTo>
                  <a:cubicBezTo>
                    <a:pt x="146" y="160"/>
                    <a:pt x="73" y="73"/>
                    <a:pt x="1"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18;p42">
              <a:extLst>
                <a:ext uri="{FF2B5EF4-FFF2-40B4-BE49-F238E27FC236}">
                  <a16:creationId xmlns:a16="http://schemas.microsoft.com/office/drawing/2014/main" id="{3CCE3903-877D-0A39-6782-76EDA3CB4FB5}"/>
                </a:ext>
              </a:extLst>
            </p:cNvPr>
            <p:cNvSpPr/>
            <p:nvPr/>
          </p:nvSpPr>
          <p:spPr>
            <a:xfrm>
              <a:off x="2268974" y="3079169"/>
              <a:ext cx="77303" cy="53588"/>
            </a:xfrm>
            <a:custGeom>
              <a:avLst/>
              <a:gdLst/>
              <a:ahLst/>
              <a:cxnLst/>
              <a:rect l="l" t="t" r="r" b="b"/>
              <a:pathLst>
                <a:path w="1092" h="757" extrusionOk="0">
                  <a:moveTo>
                    <a:pt x="1077" y="1"/>
                  </a:moveTo>
                  <a:cubicBezTo>
                    <a:pt x="1004" y="59"/>
                    <a:pt x="932" y="146"/>
                    <a:pt x="859" y="219"/>
                  </a:cubicBezTo>
                  <a:cubicBezTo>
                    <a:pt x="786" y="292"/>
                    <a:pt x="685" y="364"/>
                    <a:pt x="597" y="437"/>
                  </a:cubicBezTo>
                  <a:cubicBezTo>
                    <a:pt x="423" y="568"/>
                    <a:pt x="219" y="655"/>
                    <a:pt x="15" y="728"/>
                  </a:cubicBezTo>
                  <a:cubicBezTo>
                    <a:pt x="1" y="728"/>
                    <a:pt x="1" y="757"/>
                    <a:pt x="15" y="757"/>
                  </a:cubicBezTo>
                  <a:cubicBezTo>
                    <a:pt x="234" y="699"/>
                    <a:pt x="452" y="626"/>
                    <a:pt x="641" y="481"/>
                  </a:cubicBezTo>
                  <a:cubicBezTo>
                    <a:pt x="728" y="422"/>
                    <a:pt x="815" y="350"/>
                    <a:pt x="888" y="277"/>
                  </a:cubicBezTo>
                  <a:cubicBezTo>
                    <a:pt x="961" y="204"/>
                    <a:pt x="1048" y="117"/>
                    <a:pt x="1092" y="30"/>
                  </a:cubicBezTo>
                  <a:cubicBezTo>
                    <a:pt x="1092" y="30"/>
                    <a:pt x="1092" y="1"/>
                    <a:pt x="1077"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19;p42">
              <a:extLst>
                <a:ext uri="{FF2B5EF4-FFF2-40B4-BE49-F238E27FC236}">
                  <a16:creationId xmlns:a16="http://schemas.microsoft.com/office/drawing/2014/main" id="{BEAECF5C-9CEA-C785-1145-27C065B13973}"/>
                </a:ext>
              </a:extLst>
            </p:cNvPr>
            <p:cNvSpPr/>
            <p:nvPr/>
          </p:nvSpPr>
          <p:spPr>
            <a:xfrm>
              <a:off x="2306069" y="3067418"/>
              <a:ext cx="36103" cy="36528"/>
            </a:xfrm>
            <a:custGeom>
              <a:avLst/>
              <a:gdLst/>
              <a:ahLst/>
              <a:cxnLst/>
              <a:rect l="l" t="t" r="r" b="b"/>
              <a:pathLst>
                <a:path w="510" h="516" extrusionOk="0">
                  <a:moveTo>
                    <a:pt x="493" y="1"/>
                  </a:moveTo>
                  <a:cubicBezTo>
                    <a:pt x="489" y="1"/>
                    <a:pt x="485" y="2"/>
                    <a:pt x="480" y="7"/>
                  </a:cubicBezTo>
                  <a:cubicBezTo>
                    <a:pt x="451" y="7"/>
                    <a:pt x="451" y="21"/>
                    <a:pt x="437" y="50"/>
                  </a:cubicBezTo>
                  <a:cubicBezTo>
                    <a:pt x="437" y="65"/>
                    <a:pt x="422" y="65"/>
                    <a:pt x="422" y="79"/>
                  </a:cubicBezTo>
                  <a:cubicBezTo>
                    <a:pt x="408" y="94"/>
                    <a:pt x="379" y="138"/>
                    <a:pt x="364" y="152"/>
                  </a:cubicBezTo>
                  <a:cubicBezTo>
                    <a:pt x="335" y="210"/>
                    <a:pt x="291" y="239"/>
                    <a:pt x="262" y="298"/>
                  </a:cubicBezTo>
                  <a:cubicBezTo>
                    <a:pt x="219" y="341"/>
                    <a:pt x="190" y="385"/>
                    <a:pt x="131" y="428"/>
                  </a:cubicBezTo>
                  <a:lnTo>
                    <a:pt x="73" y="487"/>
                  </a:lnTo>
                  <a:cubicBezTo>
                    <a:pt x="69" y="478"/>
                    <a:pt x="65" y="475"/>
                    <a:pt x="60" y="475"/>
                  </a:cubicBezTo>
                  <a:cubicBezTo>
                    <a:pt x="50" y="475"/>
                    <a:pt x="36" y="489"/>
                    <a:pt x="14" y="506"/>
                  </a:cubicBezTo>
                  <a:lnTo>
                    <a:pt x="14" y="506"/>
                  </a:lnTo>
                  <a:cubicBezTo>
                    <a:pt x="33" y="496"/>
                    <a:pt x="65" y="487"/>
                    <a:pt x="88" y="487"/>
                  </a:cubicBezTo>
                  <a:cubicBezTo>
                    <a:pt x="131" y="458"/>
                    <a:pt x="146" y="443"/>
                    <a:pt x="161" y="443"/>
                  </a:cubicBezTo>
                  <a:cubicBezTo>
                    <a:pt x="219" y="414"/>
                    <a:pt x="262" y="370"/>
                    <a:pt x="306" y="341"/>
                  </a:cubicBezTo>
                  <a:cubicBezTo>
                    <a:pt x="350" y="298"/>
                    <a:pt x="408" y="239"/>
                    <a:pt x="437" y="196"/>
                  </a:cubicBezTo>
                  <a:cubicBezTo>
                    <a:pt x="480" y="138"/>
                    <a:pt x="510" y="79"/>
                    <a:pt x="510" y="21"/>
                  </a:cubicBezTo>
                  <a:cubicBezTo>
                    <a:pt x="510" y="11"/>
                    <a:pt x="502" y="1"/>
                    <a:pt x="493" y="1"/>
                  </a:cubicBezTo>
                  <a:close/>
                  <a:moveTo>
                    <a:pt x="14" y="506"/>
                  </a:moveTo>
                  <a:cubicBezTo>
                    <a:pt x="8" y="509"/>
                    <a:pt x="4" y="513"/>
                    <a:pt x="1" y="516"/>
                  </a:cubicBezTo>
                  <a:cubicBezTo>
                    <a:pt x="5" y="513"/>
                    <a:pt x="10" y="509"/>
                    <a:pt x="14" y="506"/>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20;p42">
              <a:extLst>
                <a:ext uri="{FF2B5EF4-FFF2-40B4-BE49-F238E27FC236}">
                  <a16:creationId xmlns:a16="http://schemas.microsoft.com/office/drawing/2014/main" id="{B5790AC4-59E0-6381-5962-C310A3F96F30}"/>
                </a:ext>
              </a:extLst>
            </p:cNvPr>
            <p:cNvSpPr/>
            <p:nvPr/>
          </p:nvSpPr>
          <p:spPr>
            <a:xfrm>
              <a:off x="2152664" y="3019209"/>
              <a:ext cx="156587" cy="73976"/>
            </a:xfrm>
            <a:custGeom>
              <a:avLst/>
              <a:gdLst/>
              <a:ahLst/>
              <a:cxnLst/>
              <a:rect l="l" t="t" r="r" b="b"/>
              <a:pathLst>
                <a:path w="2212" h="1045" extrusionOk="0">
                  <a:moveTo>
                    <a:pt x="2132" y="1"/>
                  </a:moveTo>
                  <a:cubicBezTo>
                    <a:pt x="2116" y="1"/>
                    <a:pt x="2101" y="10"/>
                    <a:pt x="2095" y="33"/>
                  </a:cubicBezTo>
                  <a:cubicBezTo>
                    <a:pt x="2066" y="120"/>
                    <a:pt x="2066" y="222"/>
                    <a:pt x="2022" y="310"/>
                  </a:cubicBezTo>
                  <a:cubicBezTo>
                    <a:pt x="1993" y="397"/>
                    <a:pt x="1935" y="484"/>
                    <a:pt x="1862" y="557"/>
                  </a:cubicBezTo>
                  <a:cubicBezTo>
                    <a:pt x="1731" y="702"/>
                    <a:pt x="1557" y="819"/>
                    <a:pt x="1368" y="891"/>
                  </a:cubicBezTo>
                  <a:cubicBezTo>
                    <a:pt x="1247" y="926"/>
                    <a:pt x="1124" y="941"/>
                    <a:pt x="1000" y="941"/>
                  </a:cubicBezTo>
                  <a:cubicBezTo>
                    <a:pt x="658" y="941"/>
                    <a:pt x="310" y="826"/>
                    <a:pt x="0" y="688"/>
                  </a:cubicBezTo>
                  <a:lnTo>
                    <a:pt x="0" y="688"/>
                  </a:lnTo>
                  <a:cubicBezTo>
                    <a:pt x="283" y="907"/>
                    <a:pt x="633" y="1044"/>
                    <a:pt x="992" y="1044"/>
                  </a:cubicBezTo>
                  <a:cubicBezTo>
                    <a:pt x="1131" y="1044"/>
                    <a:pt x="1272" y="1023"/>
                    <a:pt x="1411" y="979"/>
                  </a:cubicBezTo>
                  <a:cubicBezTo>
                    <a:pt x="1600" y="906"/>
                    <a:pt x="1789" y="804"/>
                    <a:pt x="1935" y="630"/>
                  </a:cubicBezTo>
                  <a:cubicBezTo>
                    <a:pt x="2066" y="484"/>
                    <a:pt x="2211" y="251"/>
                    <a:pt x="2182" y="48"/>
                  </a:cubicBezTo>
                  <a:cubicBezTo>
                    <a:pt x="2182" y="22"/>
                    <a:pt x="2156" y="1"/>
                    <a:pt x="213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21;p42">
              <a:extLst>
                <a:ext uri="{FF2B5EF4-FFF2-40B4-BE49-F238E27FC236}">
                  <a16:creationId xmlns:a16="http://schemas.microsoft.com/office/drawing/2014/main" id="{C0FCB33A-27C4-6D27-74BF-7C7EC4CF08A1}"/>
                </a:ext>
              </a:extLst>
            </p:cNvPr>
            <p:cNvSpPr/>
            <p:nvPr/>
          </p:nvSpPr>
          <p:spPr>
            <a:xfrm>
              <a:off x="2033240" y="3137855"/>
              <a:ext cx="21662" cy="21733"/>
            </a:xfrm>
            <a:custGeom>
              <a:avLst/>
              <a:gdLst/>
              <a:ahLst/>
              <a:cxnLst/>
              <a:rect l="l" t="t" r="r" b="b"/>
              <a:pathLst>
                <a:path w="306" h="307" extrusionOk="0">
                  <a:moveTo>
                    <a:pt x="0" y="1"/>
                  </a:moveTo>
                  <a:lnTo>
                    <a:pt x="306" y="306"/>
                  </a:lnTo>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22;p42">
              <a:extLst>
                <a:ext uri="{FF2B5EF4-FFF2-40B4-BE49-F238E27FC236}">
                  <a16:creationId xmlns:a16="http://schemas.microsoft.com/office/drawing/2014/main" id="{CB2DB3CE-4F1C-1E95-3BEF-65E629847D8F}"/>
                </a:ext>
              </a:extLst>
            </p:cNvPr>
            <p:cNvSpPr/>
            <p:nvPr/>
          </p:nvSpPr>
          <p:spPr>
            <a:xfrm>
              <a:off x="2013702" y="3155340"/>
              <a:ext cx="21662" cy="23785"/>
            </a:xfrm>
            <a:custGeom>
              <a:avLst/>
              <a:gdLst/>
              <a:ahLst/>
              <a:cxnLst/>
              <a:rect l="l" t="t" r="r" b="b"/>
              <a:pathLst>
                <a:path w="306" h="336" extrusionOk="0">
                  <a:moveTo>
                    <a:pt x="0" y="1"/>
                  </a:moveTo>
                  <a:cubicBezTo>
                    <a:pt x="51" y="59"/>
                    <a:pt x="102" y="114"/>
                    <a:pt x="153" y="168"/>
                  </a:cubicBezTo>
                  <a:lnTo>
                    <a:pt x="153" y="168"/>
                  </a:lnTo>
                  <a:lnTo>
                    <a:pt x="0" y="1"/>
                  </a:lnTo>
                  <a:close/>
                  <a:moveTo>
                    <a:pt x="153" y="168"/>
                  </a:moveTo>
                  <a:lnTo>
                    <a:pt x="305" y="335"/>
                  </a:lnTo>
                  <a:cubicBezTo>
                    <a:pt x="255" y="277"/>
                    <a:pt x="204" y="223"/>
                    <a:pt x="153" y="168"/>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23;p42">
              <a:extLst>
                <a:ext uri="{FF2B5EF4-FFF2-40B4-BE49-F238E27FC236}">
                  <a16:creationId xmlns:a16="http://schemas.microsoft.com/office/drawing/2014/main" id="{B26127B5-F9BF-953D-2F50-4F9B99CF2B86}"/>
                </a:ext>
              </a:extLst>
            </p:cNvPr>
            <p:cNvSpPr/>
            <p:nvPr/>
          </p:nvSpPr>
          <p:spPr>
            <a:xfrm>
              <a:off x="2006481" y="3181108"/>
              <a:ext cx="22724" cy="20671"/>
            </a:xfrm>
            <a:custGeom>
              <a:avLst/>
              <a:gdLst/>
              <a:ahLst/>
              <a:cxnLst/>
              <a:rect l="l" t="t" r="r" b="b"/>
              <a:pathLst>
                <a:path w="321" h="292" extrusionOk="0">
                  <a:moveTo>
                    <a:pt x="0" y="1"/>
                  </a:moveTo>
                  <a:lnTo>
                    <a:pt x="320" y="291"/>
                  </a:lnTo>
                  <a:cubicBezTo>
                    <a:pt x="218" y="190"/>
                    <a:pt x="102" y="88"/>
                    <a:pt x="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24;p42">
              <a:extLst>
                <a:ext uri="{FF2B5EF4-FFF2-40B4-BE49-F238E27FC236}">
                  <a16:creationId xmlns:a16="http://schemas.microsoft.com/office/drawing/2014/main" id="{86EC404E-B636-5911-218A-F7CA2C5937C7}"/>
                </a:ext>
              </a:extLst>
            </p:cNvPr>
            <p:cNvSpPr/>
            <p:nvPr/>
          </p:nvSpPr>
          <p:spPr>
            <a:xfrm>
              <a:off x="1986872" y="3099132"/>
              <a:ext cx="495318" cy="544871"/>
            </a:xfrm>
            <a:custGeom>
              <a:avLst/>
              <a:gdLst/>
              <a:ahLst/>
              <a:cxnLst/>
              <a:rect l="l" t="t" r="r" b="b"/>
              <a:pathLst>
                <a:path w="6997" h="7697" extrusionOk="0">
                  <a:moveTo>
                    <a:pt x="5744" y="0"/>
                  </a:moveTo>
                  <a:cubicBezTo>
                    <a:pt x="5580" y="0"/>
                    <a:pt x="5424" y="67"/>
                    <a:pt x="5295" y="228"/>
                  </a:cubicBezTo>
                  <a:cubicBezTo>
                    <a:pt x="4844" y="809"/>
                    <a:pt x="4815" y="1784"/>
                    <a:pt x="4640" y="2467"/>
                  </a:cubicBezTo>
                  <a:cubicBezTo>
                    <a:pt x="4480" y="3180"/>
                    <a:pt x="4291" y="3893"/>
                    <a:pt x="4131" y="4620"/>
                  </a:cubicBezTo>
                  <a:cubicBezTo>
                    <a:pt x="4088" y="4736"/>
                    <a:pt x="4073" y="4853"/>
                    <a:pt x="4044" y="4955"/>
                  </a:cubicBezTo>
                  <a:cubicBezTo>
                    <a:pt x="3535" y="4126"/>
                    <a:pt x="2910" y="3209"/>
                    <a:pt x="2706" y="2904"/>
                  </a:cubicBezTo>
                  <a:cubicBezTo>
                    <a:pt x="2590" y="2686"/>
                    <a:pt x="2459" y="2482"/>
                    <a:pt x="2313" y="2264"/>
                  </a:cubicBezTo>
                  <a:cubicBezTo>
                    <a:pt x="2197" y="2089"/>
                    <a:pt x="2023" y="1871"/>
                    <a:pt x="1950" y="1668"/>
                  </a:cubicBezTo>
                  <a:lnTo>
                    <a:pt x="1601" y="722"/>
                  </a:lnTo>
                  <a:cubicBezTo>
                    <a:pt x="1586" y="693"/>
                    <a:pt x="1572" y="649"/>
                    <a:pt x="1513" y="620"/>
                  </a:cubicBezTo>
                  <a:lnTo>
                    <a:pt x="1063" y="330"/>
                  </a:lnTo>
                  <a:cubicBezTo>
                    <a:pt x="1019" y="300"/>
                    <a:pt x="990" y="286"/>
                    <a:pt x="932" y="286"/>
                  </a:cubicBezTo>
                  <a:cubicBezTo>
                    <a:pt x="801" y="300"/>
                    <a:pt x="568" y="359"/>
                    <a:pt x="699" y="577"/>
                  </a:cubicBezTo>
                  <a:cubicBezTo>
                    <a:pt x="699" y="577"/>
                    <a:pt x="610" y="495"/>
                    <a:pt x="507" y="495"/>
                  </a:cubicBezTo>
                  <a:cubicBezTo>
                    <a:pt x="460" y="495"/>
                    <a:pt x="410" y="512"/>
                    <a:pt x="364" y="562"/>
                  </a:cubicBezTo>
                  <a:cubicBezTo>
                    <a:pt x="234" y="708"/>
                    <a:pt x="423" y="868"/>
                    <a:pt x="423" y="868"/>
                  </a:cubicBezTo>
                  <a:cubicBezTo>
                    <a:pt x="423" y="868"/>
                    <a:pt x="161" y="911"/>
                    <a:pt x="277" y="1159"/>
                  </a:cubicBezTo>
                  <a:cubicBezTo>
                    <a:pt x="277" y="1159"/>
                    <a:pt x="1" y="1377"/>
                    <a:pt x="219" y="1668"/>
                  </a:cubicBezTo>
                  <a:lnTo>
                    <a:pt x="1004" y="2337"/>
                  </a:lnTo>
                  <a:cubicBezTo>
                    <a:pt x="1019" y="2395"/>
                    <a:pt x="1034" y="2438"/>
                    <a:pt x="1077" y="2482"/>
                  </a:cubicBezTo>
                  <a:cubicBezTo>
                    <a:pt x="1310" y="3035"/>
                    <a:pt x="1543" y="3558"/>
                    <a:pt x="1790" y="4111"/>
                  </a:cubicBezTo>
                  <a:cubicBezTo>
                    <a:pt x="2037" y="4707"/>
                    <a:pt x="2313" y="5289"/>
                    <a:pt x="2546" y="5885"/>
                  </a:cubicBezTo>
                  <a:cubicBezTo>
                    <a:pt x="2779" y="6438"/>
                    <a:pt x="2982" y="6991"/>
                    <a:pt x="3419" y="7412"/>
                  </a:cubicBezTo>
                  <a:cubicBezTo>
                    <a:pt x="3642" y="7608"/>
                    <a:pt x="3925" y="7696"/>
                    <a:pt x="4215" y="7696"/>
                  </a:cubicBezTo>
                  <a:cubicBezTo>
                    <a:pt x="4377" y="7696"/>
                    <a:pt x="4542" y="7668"/>
                    <a:pt x="4699" y="7616"/>
                  </a:cubicBezTo>
                  <a:cubicBezTo>
                    <a:pt x="5324" y="7398"/>
                    <a:pt x="5688" y="6773"/>
                    <a:pt x="5949" y="6191"/>
                  </a:cubicBezTo>
                  <a:cubicBezTo>
                    <a:pt x="6415" y="5158"/>
                    <a:pt x="6633" y="4053"/>
                    <a:pt x="6764" y="2918"/>
                  </a:cubicBezTo>
                  <a:cubicBezTo>
                    <a:pt x="6837" y="2308"/>
                    <a:pt x="6997" y="1464"/>
                    <a:pt x="6778" y="853"/>
                  </a:cubicBezTo>
                  <a:cubicBezTo>
                    <a:pt x="6642" y="453"/>
                    <a:pt x="6170" y="0"/>
                    <a:pt x="5744"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25;p42">
              <a:extLst>
                <a:ext uri="{FF2B5EF4-FFF2-40B4-BE49-F238E27FC236}">
                  <a16:creationId xmlns:a16="http://schemas.microsoft.com/office/drawing/2014/main" id="{B449BBFA-24BF-E415-D579-94C009F4917B}"/>
                </a:ext>
              </a:extLst>
            </p:cNvPr>
            <p:cNvSpPr/>
            <p:nvPr/>
          </p:nvSpPr>
          <p:spPr>
            <a:xfrm>
              <a:off x="2206182" y="3090496"/>
              <a:ext cx="275019" cy="510891"/>
            </a:xfrm>
            <a:custGeom>
              <a:avLst/>
              <a:gdLst/>
              <a:ahLst/>
              <a:cxnLst/>
              <a:rect l="l" t="t" r="r" b="b"/>
              <a:pathLst>
                <a:path w="3885" h="7217" extrusionOk="0">
                  <a:moveTo>
                    <a:pt x="2851" y="1"/>
                  </a:moveTo>
                  <a:cubicBezTo>
                    <a:pt x="2342" y="1"/>
                    <a:pt x="2066" y="524"/>
                    <a:pt x="1921" y="931"/>
                  </a:cubicBezTo>
                  <a:cubicBezTo>
                    <a:pt x="1557" y="1993"/>
                    <a:pt x="1179" y="3040"/>
                    <a:pt x="815" y="4102"/>
                  </a:cubicBezTo>
                  <a:cubicBezTo>
                    <a:pt x="699" y="4451"/>
                    <a:pt x="583" y="4771"/>
                    <a:pt x="466" y="5106"/>
                  </a:cubicBezTo>
                  <a:cubicBezTo>
                    <a:pt x="393" y="5280"/>
                    <a:pt x="335" y="5484"/>
                    <a:pt x="263" y="5658"/>
                  </a:cubicBezTo>
                  <a:cubicBezTo>
                    <a:pt x="103" y="6138"/>
                    <a:pt x="1" y="6560"/>
                    <a:pt x="393" y="6953"/>
                  </a:cubicBezTo>
                  <a:cubicBezTo>
                    <a:pt x="576" y="7135"/>
                    <a:pt x="820" y="7216"/>
                    <a:pt x="1074" y="7216"/>
                  </a:cubicBezTo>
                  <a:cubicBezTo>
                    <a:pt x="1426" y="7216"/>
                    <a:pt x="1798" y="7061"/>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lose/>
                </a:path>
              </a:pathLst>
            </a:custGeom>
            <a:solidFill>
              <a:srgbClr val="D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26;p42">
              <a:extLst>
                <a:ext uri="{FF2B5EF4-FFF2-40B4-BE49-F238E27FC236}">
                  <a16:creationId xmlns:a16="http://schemas.microsoft.com/office/drawing/2014/main" id="{0DDDF337-0363-1F0E-7191-C8F0FE36A1EE}"/>
                </a:ext>
              </a:extLst>
            </p:cNvPr>
            <p:cNvSpPr/>
            <p:nvPr/>
          </p:nvSpPr>
          <p:spPr>
            <a:xfrm>
              <a:off x="2206182" y="3090496"/>
              <a:ext cx="275019" cy="523138"/>
            </a:xfrm>
            <a:custGeom>
              <a:avLst/>
              <a:gdLst/>
              <a:ahLst/>
              <a:cxnLst/>
              <a:rect l="l" t="t" r="r" b="b"/>
              <a:pathLst>
                <a:path w="3885" h="7390" extrusionOk="0">
                  <a:moveTo>
                    <a:pt x="466" y="5106"/>
                  </a:moveTo>
                  <a:cubicBezTo>
                    <a:pt x="393" y="5280"/>
                    <a:pt x="335" y="5484"/>
                    <a:pt x="263" y="5658"/>
                  </a:cubicBezTo>
                  <a:cubicBezTo>
                    <a:pt x="103" y="6138"/>
                    <a:pt x="1" y="6560"/>
                    <a:pt x="393" y="6953"/>
                  </a:cubicBezTo>
                  <a:cubicBezTo>
                    <a:pt x="830" y="7389"/>
                    <a:pt x="1615" y="7244"/>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ubicBezTo>
                    <a:pt x="2342" y="1"/>
                    <a:pt x="2066" y="524"/>
                    <a:pt x="1921" y="931"/>
                  </a:cubicBezTo>
                  <a:cubicBezTo>
                    <a:pt x="1557" y="1993"/>
                    <a:pt x="1179" y="3040"/>
                    <a:pt x="815" y="4102"/>
                  </a:cubicBezTo>
                  <a:cubicBezTo>
                    <a:pt x="699" y="4451"/>
                    <a:pt x="583" y="4771"/>
                    <a:pt x="466" y="51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27;p42">
              <a:extLst>
                <a:ext uri="{FF2B5EF4-FFF2-40B4-BE49-F238E27FC236}">
                  <a16:creationId xmlns:a16="http://schemas.microsoft.com/office/drawing/2014/main" id="{3E1F7ED2-ABCD-8584-2A00-0AB9BE0658D9}"/>
                </a:ext>
              </a:extLst>
            </p:cNvPr>
            <p:cNvSpPr/>
            <p:nvPr/>
          </p:nvSpPr>
          <p:spPr>
            <a:xfrm>
              <a:off x="1974554" y="3089080"/>
              <a:ext cx="372780" cy="504025"/>
            </a:xfrm>
            <a:custGeom>
              <a:avLst/>
              <a:gdLst/>
              <a:ahLst/>
              <a:cxnLst/>
              <a:rect l="l" t="t" r="r" b="b"/>
              <a:pathLst>
                <a:path w="5266" h="7120" extrusionOk="0">
                  <a:moveTo>
                    <a:pt x="881" y="0"/>
                  </a:moveTo>
                  <a:cubicBezTo>
                    <a:pt x="868" y="0"/>
                    <a:pt x="856" y="2"/>
                    <a:pt x="844" y="6"/>
                  </a:cubicBezTo>
                  <a:cubicBezTo>
                    <a:pt x="728" y="35"/>
                    <a:pt x="509" y="108"/>
                    <a:pt x="626" y="326"/>
                  </a:cubicBezTo>
                  <a:cubicBezTo>
                    <a:pt x="626" y="326"/>
                    <a:pt x="542" y="242"/>
                    <a:pt x="447" y="242"/>
                  </a:cubicBezTo>
                  <a:cubicBezTo>
                    <a:pt x="400" y="242"/>
                    <a:pt x="349" y="263"/>
                    <a:pt x="306" y="326"/>
                  </a:cubicBezTo>
                  <a:cubicBezTo>
                    <a:pt x="189" y="486"/>
                    <a:pt x="379" y="617"/>
                    <a:pt x="379" y="617"/>
                  </a:cubicBezTo>
                  <a:cubicBezTo>
                    <a:pt x="379" y="617"/>
                    <a:pt x="146" y="661"/>
                    <a:pt x="248" y="908"/>
                  </a:cubicBezTo>
                  <a:cubicBezTo>
                    <a:pt x="248" y="908"/>
                    <a:pt x="0" y="1141"/>
                    <a:pt x="233" y="1417"/>
                  </a:cubicBezTo>
                  <a:lnTo>
                    <a:pt x="1048" y="2028"/>
                  </a:lnTo>
                  <a:cubicBezTo>
                    <a:pt x="1062" y="2086"/>
                    <a:pt x="1106" y="2115"/>
                    <a:pt x="1120" y="2173"/>
                  </a:cubicBezTo>
                  <a:cubicBezTo>
                    <a:pt x="1397" y="2697"/>
                    <a:pt x="1673" y="3206"/>
                    <a:pt x="1935" y="3744"/>
                  </a:cubicBezTo>
                  <a:cubicBezTo>
                    <a:pt x="2255" y="4326"/>
                    <a:pt x="2546" y="4922"/>
                    <a:pt x="2851" y="5504"/>
                  </a:cubicBezTo>
                  <a:cubicBezTo>
                    <a:pt x="3142" y="6027"/>
                    <a:pt x="3418" y="6755"/>
                    <a:pt x="4000" y="7031"/>
                  </a:cubicBezTo>
                  <a:cubicBezTo>
                    <a:pt x="4120" y="7091"/>
                    <a:pt x="4259" y="7120"/>
                    <a:pt x="4401" y="7120"/>
                  </a:cubicBezTo>
                  <a:cubicBezTo>
                    <a:pt x="4775" y="7120"/>
                    <a:pt x="5162" y="6916"/>
                    <a:pt x="5236" y="6536"/>
                  </a:cubicBezTo>
                  <a:cubicBezTo>
                    <a:pt x="5265" y="6304"/>
                    <a:pt x="5207" y="5998"/>
                    <a:pt x="5105" y="5780"/>
                  </a:cubicBezTo>
                  <a:cubicBezTo>
                    <a:pt x="4800" y="5097"/>
                    <a:pt x="3142" y="2988"/>
                    <a:pt x="2793" y="2479"/>
                  </a:cubicBezTo>
                  <a:lnTo>
                    <a:pt x="2356" y="1882"/>
                  </a:lnTo>
                  <a:cubicBezTo>
                    <a:pt x="2226" y="1708"/>
                    <a:pt x="2037" y="1504"/>
                    <a:pt x="1935" y="1301"/>
                  </a:cubicBezTo>
                  <a:lnTo>
                    <a:pt x="1542" y="370"/>
                  </a:lnTo>
                  <a:cubicBezTo>
                    <a:pt x="1527" y="341"/>
                    <a:pt x="1484" y="297"/>
                    <a:pt x="1455" y="282"/>
                  </a:cubicBezTo>
                  <a:lnTo>
                    <a:pt x="975" y="35"/>
                  </a:lnTo>
                  <a:cubicBezTo>
                    <a:pt x="954" y="14"/>
                    <a:pt x="917" y="0"/>
                    <a:pt x="881"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28;p42">
              <a:extLst>
                <a:ext uri="{FF2B5EF4-FFF2-40B4-BE49-F238E27FC236}">
                  <a16:creationId xmlns:a16="http://schemas.microsoft.com/office/drawing/2014/main" id="{8443895F-54BB-B51B-6593-41F56455D13E}"/>
                </a:ext>
              </a:extLst>
            </p:cNvPr>
            <p:cNvSpPr/>
            <p:nvPr/>
          </p:nvSpPr>
          <p:spPr>
            <a:xfrm>
              <a:off x="2015754" y="3107981"/>
              <a:ext cx="22724" cy="20671"/>
            </a:xfrm>
            <a:custGeom>
              <a:avLst/>
              <a:gdLst/>
              <a:ahLst/>
              <a:cxnLst/>
              <a:rect l="l" t="t" r="r" b="b"/>
              <a:pathLst>
                <a:path w="321" h="292" extrusionOk="0">
                  <a:moveTo>
                    <a:pt x="0" y="1"/>
                  </a:moveTo>
                  <a:lnTo>
                    <a:pt x="160" y="146"/>
                  </a:lnTo>
                  <a:cubicBezTo>
                    <a:pt x="106" y="95"/>
                    <a:pt x="51" y="45"/>
                    <a:pt x="0" y="1"/>
                  </a:cubicBezTo>
                  <a:close/>
                  <a:moveTo>
                    <a:pt x="160" y="146"/>
                  </a:moveTo>
                  <a:cubicBezTo>
                    <a:pt x="215" y="197"/>
                    <a:pt x="269" y="248"/>
                    <a:pt x="320" y="292"/>
                  </a:cubicBezTo>
                  <a:lnTo>
                    <a:pt x="160" y="146"/>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29;p42">
              <a:extLst>
                <a:ext uri="{FF2B5EF4-FFF2-40B4-BE49-F238E27FC236}">
                  <a16:creationId xmlns:a16="http://schemas.microsoft.com/office/drawing/2014/main" id="{06131506-8218-0C61-B5DD-5A48D05CCB6D}"/>
                </a:ext>
              </a:extLst>
            </p:cNvPr>
            <p:cNvSpPr/>
            <p:nvPr/>
          </p:nvSpPr>
          <p:spPr>
            <a:xfrm>
              <a:off x="2013702" y="3104937"/>
              <a:ext cx="28670" cy="25060"/>
            </a:xfrm>
            <a:custGeom>
              <a:avLst/>
              <a:gdLst/>
              <a:ahLst/>
              <a:cxnLst/>
              <a:rect l="l" t="t" r="r" b="b"/>
              <a:pathLst>
                <a:path w="405" h="354" extrusionOk="0">
                  <a:moveTo>
                    <a:pt x="73" y="0"/>
                  </a:moveTo>
                  <a:cubicBezTo>
                    <a:pt x="44" y="29"/>
                    <a:pt x="29" y="29"/>
                    <a:pt x="0" y="44"/>
                  </a:cubicBezTo>
                  <a:cubicBezTo>
                    <a:pt x="0" y="58"/>
                    <a:pt x="0" y="73"/>
                    <a:pt x="29" y="102"/>
                  </a:cubicBezTo>
                  <a:cubicBezTo>
                    <a:pt x="44" y="117"/>
                    <a:pt x="44" y="131"/>
                    <a:pt x="58" y="146"/>
                  </a:cubicBezTo>
                  <a:cubicBezTo>
                    <a:pt x="87" y="189"/>
                    <a:pt x="116" y="204"/>
                    <a:pt x="145" y="218"/>
                  </a:cubicBezTo>
                  <a:cubicBezTo>
                    <a:pt x="189" y="248"/>
                    <a:pt x="204" y="277"/>
                    <a:pt x="233" y="291"/>
                  </a:cubicBezTo>
                  <a:cubicBezTo>
                    <a:pt x="262" y="320"/>
                    <a:pt x="276" y="320"/>
                    <a:pt x="291" y="335"/>
                  </a:cubicBezTo>
                  <a:cubicBezTo>
                    <a:pt x="305" y="349"/>
                    <a:pt x="335" y="349"/>
                    <a:pt x="349" y="349"/>
                  </a:cubicBezTo>
                  <a:cubicBezTo>
                    <a:pt x="357" y="352"/>
                    <a:pt x="364" y="353"/>
                    <a:pt x="370" y="353"/>
                  </a:cubicBezTo>
                  <a:cubicBezTo>
                    <a:pt x="397" y="353"/>
                    <a:pt x="405" y="327"/>
                    <a:pt x="393" y="291"/>
                  </a:cubicBezTo>
                  <a:cubicBezTo>
                    <a:pt x="364" y="277"/>
                    <a:pt x="364" y="262"/>
                    <a:pt x="349" y="248"/>
                  </a:cubicBezTo>
                  <a:lnTo>
                    <a:pt x="320" y="204"/>
                  </a:lnTo>
                  <a:lnTo>
                    <a:pt x="218" y="117"/>
                  </a:lnTo>
                  <a:cubicBezTo>
                    <a:pt x="189" y="102"/>
                    <a:pt x="175" y="58"/>
                    <a:pt x="131" y="44"/>
                  </a:cubicBezTo>
                  <a:cubicBezTo>
                    <a:pt x="116" y="29"/>
                    <a:pt x="102" y="29"/>
                    <a:pt x="7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30;p42">
              <a:extLst>
                <a:ext uri="{FF2B5EF4-FFF2-40B4-BE49-F238E27FC236}">
                  <a16:creationId xmlns:a16="http://schemas.microsoft.com/office/drawing/2014/main" id="{59C21D83-3667-7E0A-ABBE-8AA3D3AD64B0}"/>
                </a:ext>
              </a:extLst>
            </p:cNvPr>
            <p:cNvSpPr/>
            <p:nvPr/>
          </p:nvSpPr>
          <p:spPr>
            <a:xfrm>
              <a:off x="1997207" y="3127590"/>
              <a:ext cx="23715" cy="20671"/>
            </a:xfrm>
            <a:custGeom>
              <a:avLst/>
              <a:gdLst/>
              <a:ahLst/>
              <a:cxnLst/>
              <a:rect l="l" t="t" r="r" b="b"/>
              <a:pathLst>
                <a:path w="335" h="292" extrusionOk="0">
                  <a:moveTo>
                    <a:pt x="0" y="0"/>
                  </a:moveTo>
                  <a:cubicBezTo>
                    <a:pt x="59" y="51"/>
                    <a:pt x="113" y="98"/>
                    <a:pt x="168" y="146"/>
                  </a:cubicBezTo>
                  <a:lnTo>
                    <a:pt x="168" y="146"/>
                  </a:lnTo>
                  <a:lnTo>
                    <a:pt x="0" y="0"/>
                  </a:lnTo>
                  <a:close/>
                  <a:moveTo>
                    <a:pt x="168" y="146"/>
                  </a:moveTo>
                  <a:lnTo>
                    <a:pt x="335" y="291"/>
                  </a:lnTo>
                  <a:cubicBezTo>
                    <a:pt x="277" y="240"/>
                    <a:pt x="222" y="193"/>
                    <a:pt x="168" y="146"/>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31;p42">
              <a:extLst>
                <a:ext uri="{FF2B5EF4-FFF2-40B4-BE49-F238E27FC236}">
                  <a16:creationId xmlns:a16="http://schemas.microsoft.com/office/drawing/2014/main" id="{C7E93921-332E-01A8-9602-85557AE4E4AC}"/>
                </a:ext>
              </a:extLst>
            </p:cNvPr>
            <p:cNvSpPr/>
            <p:nvPr/>
          </p:nvSpPr>
          <p:spPr>
            <a:xfrm>
              <a:off x="1996145" y="3125537"/>
              <a:ext cx="26829" cy="23715"/>
            </a:xfrm>
            <a:custGeom>
              <a:avLst/>
              <a:gdLst/>
              <a:ahLst/>
              <a:cxnLst/>
              <a:rect l="l" t="t" r="r" b="b"/>
              <a:pathLst>
                <a:path w="379" h="335" extrusionOk="0">
                  <a:moveTo>
                    <a:pt x="15" y="0"/>
                  </a:moveTo>
                  <a:cubicBezTo>
                    <a:pt x="23" y="15"/>
                    <a:pt x="23" y="15"/>
                    <a:pt x="19" y="15"/>
                  </a:cubicBezTo>
                  <a:cubicBezTo>
                    <a:pt x="15" y="15"/>
                    <a:pt x="8" y="15"/>
                    <a:pt x="1" y="29"/>
                  </a:cubicBezTo>
                  <a:lnTo>
                    <a:pt x="1" y="44"/>
                  </a:lnTo>
                  <a:cubicBezTo>
                    <a:pt x="1" y="58"/>
                    <a:pt x="1" y="58"/>
                    <a:pt x="15" y="58"/>
                  </a:cubicBezTo>
                  <a:cubicBezTo>
                    <a:pt x="30" y="73"/>
                    <a:pt x="30" y="87"/>
                    <a:pt x="59" y="117"/>
                  </a:cubicBezTo>
                  <a:cubicBezTo>
                    <a:pt x="74" y="146"/>
                    <a:pt x="103" y="175"/>
                    <a:pt x="146" y="204"/>
                  </a:cubicBezTo>
                  <a:cubicBezTo>
                    <a:pt x="175" y="218"/>
                    <a:pt x="204" y="262"/>
                    <a:pt x="233" y="276"/>
                  </a:cubicBezTo>
                  <a:cubicBezTo>
                    <a:pt x="248" y="291"/>
                    <a:pt x="277" y="320"/>
                    <a:pt x="292" y="320"/>
                  </a:cubicBezTo>
                  <a:cubicBezTo>
                    <a:pt x="306" y="320"/>
                    <a:pt x="321" y="335"/>
                    <a:pt x="350" y="335"/>
                  </a:cubicBezTo>
                  <a:cubicBezTo>
                    <a:pt x="364" y="335"/>
                    <a:pt x="379" y="320"/>
                    <a:pt x="379" y="291"/>
                  </a:cubicBezTo>
                  <a:cubicBezTo>
                    <a:pt x="379" y="276"/>
                    <a:pt x="364" y="262"/>
                    <a:pt x="350" y="233"/>
                  </a:cubicBezTo>
                  <a:cubicBezTo>
                    <a:pt x="321" y="218"/>
                    <a:pt x="321" y="204"/>
                    <a:pt x="306" y="204"/>
                  </a:cubicBezTo>
                  <a:cubicBezTo>
                    <a:pt x="277" y="189"/>
                    <a:pt x="248" y="146"/>
                    <a:pt x="219" y="131"/>
                  </a:cubicBezTo>
                  <a:cubicBezTo>
                    <a:pt x="175" y="117"/>
                    <a:pt x="161" y="73"/>
                    <a:pt x="132" y="58"/>
                  </a:cubicBezTo>
                  <a:cubicBezTo>
                    <a:pt x="103" y="44"/>
                    <a:pt x="88" y="44"/>
                    <a:pt x="74" y="29"/>
                  </a:cubicBezTo>
                  <a:cubicBezTo>
                    <a:pt x="59" y="29"/>
                    <a:pt x="59" y="0"/>
                    <a:pt x="3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32;p42">
              <a:extLst>
                <a:ext uri="{FF2B5EF4-FFF2-40B4-BE49-F238E27FC236}">
                  <a16:creationId xmlns:a16="http://schemas.microsoft.com/office/drawing/2014/main" id="{21B403F7-58F0-ACD4-4B8B-B7702D6D1983}"/>
                </a:ext>
              </a:extLst>
            </p:cNvPr>
            <p:cNvSpPr/>
            <p:nvPr/>
          </p:nvSpPr>
          <p:spPr>
            <a:xfrm>
              <a:off x="1991048" y="3154349"/>
              <a:ext cx="24776" cy="19609"/>
            </a:xfrm>
            <a:custGeom>
              <a:avLst/>
              <a:gdLst/>
              <a:ahLst/>
              <a:cxnLst/>
              <a:rect l="l" t="t" r="r" b="b"/>
              <a:pathLst>
                <a:path w="350" h="277" extrusionOk="0">
                  <a:moveTo>
                    <a:pt x="0" y="0"/>
                  </a:moveTo>
                  <a:lnTo>
                    <a:pt x="349" y="277"/>
                  </a:lnTo>
                  <a:cubicBezTo>
                    <a:pt x="233" y="160"/>
                    <a:pt x="131" y="73"/>
                    <a:pt x="0"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33;p42">
              <a:extLst>
                <a:ext uri="{FF2B5EF4-FFF2-40B4-BE49-F238E27FC236}">
                  <a16:creationId xmlns:a16="http://schemas.microsoft.com/office/drawing/2014/main" id="{18408F4C-1978-AD05-084E-4625FD3CBFA4}"/>
                </a:ext>
              </a:extLst>
            </p:cNvPr>
            <p:cNvSpPr/>
            <p:nvPr/>
          </p:nvSpPr>
          <p:spPr>
            <a:xfrm>
              <a:off x="1989987" y="3153004"/>
              <a:ext cx="26829" cy="23007"/>
            </a:xfrm>
            <a:custGeom>
              <a:avLst/>
              <a:gdLst/>
              <a:ahLst/>
              <a:cxnLst/>
              <a:rect l="l" t="t" r="r" b="b"/>
              <a:pathLst>
                <a:path w="379" h="325" extrusionOk="0">
                  <a:moveTo>
                    <a:pt x="5" y="0"/>
                  </a:moveTo>
                  <a:cubicBezTo>
                    <a:pt x="1" y="0"/>
                    <a:pt x="1" y="24"/>
                    <a:pt x="1" y="34"/>
                  </a:cubicBezTo>
                  <a:cubicBezTo>
                    <a:pt x="15" y="78"/>
                    <a:pt x="44" y="92"/>
                    <a:pt x="73" y="107"/>
                  </a:cubicBezTo>
                  <a:cubicBezTo>
                    <a:pt x="102" y="121"/>
                    <a:pt x="117" y="150"/>
                    <a:pt x="161" y="179"/>
                  </a:cubicBezTo>
                  <a:cubicBezTo>
                    <a:pt x="175" y="194"/>
                    <a:pt x="219" y="223"/>
                    <a:pt x="233" y="252"/>
                  </a:cubicBezTo>
                  <a:cubicBezTo>
                    <a:pt x="248" y="267"/>
                    <a:pt x="306" y="310"/>
                    <a:pt x="335" y="310"/>
                  </a:cubicBezTo>
                  <a:lnTo>
                    <a:pt x="320" y="310"/>
                  </a:lnTo>
                  <a:cubicBezTo>
                    <a:pt x="335" y="310"/>
                    <a:pt x="335" y="310"/>
                    <a:pt x="364" y="325"/>
                  </a:cubicBezTo>
                  <a:cubicBezTo>
                    <a:pt x="364" y="325"/>
                    <a:pt x="379" y="325"/>
                    <a:pt x="379" y="310"/>
                  </a:cubicBezTo>
                  <a:cubicBezTo>
                    <a:pt x="379" y="296"/>
                    <a:pt x="364" y="296"/>
                    <a:pt x="364" y="267"/>
                  </a:cubicBezTo>
                  <a:lnTo>
                    <a:pt x="364" y="296"/>
                  </a:lnTo>
                  <a:cubicBezTo>
                    <a:pt x="364" y="252"/>
                    <a:pt x="320" y="223"/>
                    <a:pt x="306" y="194"/>
                  </a:cubicBezTo>
                  <a:cubicBezTo>
                    <a:pt x="262" y="179"/>
                    <a:pt x="248" y="150"/>
                    <a:pt x="219" y="121"/>
                  </a:cubicBezTo>
                  <a:cubicBezTo>
                    <a:pt x="175" y="107"/>
                    <a:pt x="161" y="92"/>
                    <a:pt x="117" y="78"/>
                  </a:cubicBezTo>
                  <a:cubicBezTo>
                    <a:pt x="88" y="48"/>
                    <a:pt x="44" y="19"/>
                    <a:pt x="15" y="19"/>
                  </a:cubicBezTo>
                  <a:cubicBezTo>
                    <a:pt x="10" y="6"/>
                    <a:pt x="7" y="0"/>
                    <a:pt x="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34;p42">
              <a:extLst>
                <a:ext uri="{FF2B5EF4-FFF2-40B4-BE49-F238E27FC236}">
                  <a16:creationId xmlns:a16="http://schemas.microsoft.com/office/drawing/2014/main" id="{6651CF74-5E8C-F187-AC5A-E134D97446BC}"/>
                </a:ext>
              </a:extLst>
            </p:cNvPr>
            <p:cNvSpPr/>
            <p:nvPr/>
          </p:nvSpPr>
          <p:spPr>
            <a:xfrm>
              <a:off x="1919974" y="2954576"/>
              <a:ext cx="161684" cy="228652"/>
            </a:xfrm>
            <a:custGeom>
              <a:avLst/>
              <a:gdLst/>
              <a:ahLst/>
              <a:cxnLst/>
              <a:rect l="l" t="t" r="r" b="b"/>
              <a:pathLst>
                <a:path w="2284" h="3230" extrusionOk="0">
                  <a:moveTo>
                    <a:pt x="1469" y="1"/>
                  </a:moveTo>
                  <a:lnTo>
                    <a:pt x="1" y="437"/>
                  </a:lnTo>
                  <a:lnTo>
                    <a:pt x="815" y="3230"/>
                  </a:lnTo>
                  <a:lnTo>
                    <a:pt x="2284" y="2793"/>
                  </a:lnTo>
                  <a:lnTo>
                    <a:pt x="1469"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35;p42">
              <a:extLst>
                <a:ext uri="{FF2B5EF4-FFF2-40B4-BE49-F238E27FC236}">
                  <a16:creationId xmlns:a16="http://schemas.microsoft.com/office/drawing/2014/main" id="{B08BDC35-CA66-F0C4-9709-201B2757D38F}"/>
                </a:ext>
              </a:extLst>
            </p:cNvPr>
            <p:cNvSpPr/>
            <p:nvPr/>
          </p:nvSpPr>
          <p:spPr>
            <a:xfrm>
              <a:off x="1967333" y="2991600"/>
              <a:ext cx="25838" cy="21945"/>
            </a:xfrm>
            <a:custGeom>
              <a:avLst/>
              <a:gdLst/>
              <a:ahLst/>
              <a:cxnLst/>
              <a:rect l="l" t="t" r="r" b="b"/>
              <a:pathLst>
                <a:path w="365" h="310" extrusionOk="0">
                  <a:moveTo>
                    <a:pt x="190" y="1"/>
                  </a:moveTo>
                  <a:cubicBezTo>
                    <a:pt x="154" y="1"/>
                    <a:pt x="121" y="11"/>
                    <a:pt x="102" y="31"/>
                  </a:cubicBezTo>
                  <a:cubicBezTo>
                    <a:pt x="30" y="74"/>
                    <a:pt x="1" y="176"/>
                    <a:pt x="59" y="249"/>
                  </a:cubicBezTo>
                  <a:cubicBezTo>
                    <a:pt x="95" y="285"/>
                    <a:pt x="142" y="309"/>
                    <a:pt x="190" y="309"/>
                  </a:cubicBezTo>
                  <a:cubicBezTo>
                    <a:pt x="219" y="309"/>
                    <a:pt x="249" y="300"/>
                    <a:pt x="277" y="278"/>
                  </a:cubicBezTo>
                  <a:cubicBezTo>
                    <a:pt x="350" y="220"/>
                    <a:pt x="364" y="132"/>
                    <a:pt x="321" y="60"/>
                  </a:cubicBezTo>
                  <a:cubicBezTo>
                    <a:pt x="288" y="19"/>
                    <a:pt x="236" y="1"/>
                    <a:pt x="190" y="1"/>
                  </a:cubicBezTo>
                  <a:close/>
                </a:path>
              </a:pathLst>
            </a:custGeom>
            <a:solidFill>
              <a:srgbClr val="A79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36;p42">
              <a:extLst>
                <a:ext uri="{FF2B5EF4-FFF2-40B4-BE49-F238E27FC236}">
                  <a16:creationId xmlns:a16="http://schemas.microsoft.com/office/drawing/2014/main" id="{40396948-AA32-DED7-4AA8-27121FD387F7}"/>
                </a:ext>
              </a:extLst>
            </p:cNvPr>
            <p:cNvSpPr/>
            <p:nvPr/>
          </p:nvSpPr>
          <p:spPr>
            <a:xfrm>
              <a:off x="1971439" y="2994644"/>
              <a:ext cx="18618" cy="15928"/>
            </a:xfrm>
            <a:custGeom>
              <a:avLst/>
              <a:gdLst/>
              <a:ahLst/>
              <a:cxnLst/>
              <a:rect l="l" t="t" r="r" b="b"/>
              <a:pathLst>
                <a:path w="263" h="225" extrusionOk="0">
                  <a:moveTo>
                    <a:pt x="129" y="1"/>
                  </a:moveTo>
                  <a:cubicBezTo>
                    <a:pt x="105" y="1"/>
                    <a:pt x="81" y="5"/>
                    <a:pt x="59" y="17"/>
                  </a:cubicBezTo>
                  <a:cubicBezTo>
                    <a:pt x="1" y="60"/>
                    <a:pt x="1" y="133"/>
                    <a:pt x="44" y="177"/>
                  </a:cubicBezTo>
                  <a:cubicBezTo>
                    <a:pt x="61" y="211"/>
                    <a:pt x="93" y="225"/>
                    <a:pt x="129" y="225"/>
                  </a:cubicBezTo>
                  <a:cubicBezTo>
                    <a:pt x="154" y="225"/>
                    <a:pt x="180" y="218"/>
                    <a:pt x="204" y="206"/>
                  </a:cubicBezTo>
                  <a:cubicBezTo>
                    <a:pt x="263" y="162"/>
                    <a:pt x="263" y="89"/>
                    <a:pt x="219" y="31"/>
                  </a:cubicBezTo>
                  <a:cubicBezTo>
                    <a:pt x="201" y="13"/>
                    <a:pt x="166" y="1"/>
                    <a:pt x="129" y="1"/>
                  </a:cubicBezTo>
                  <a:close/>
                </a:path>
              </a:pathLst>
            </a:custGeom>
            <a:solidFill>
              <a:srgbClr val="9A8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37;p42">
              <a:extLst>
                <a:ext uri="{FF2B5EF4-FFF2-40B4-BE49-F238E27FC236}">
                  <a16:creationId xmlns:a16="http://schemas.microsoft.com/office/drawing/2014/main" id="{62E37DC5-3C14-F948-40CA-E3EBDE61DF8D}"/>
                </a:ext>
              </a:extLst>
            </p:cNvPr>
            <p:cNvSpPr/>
            <p:nvPr/>
          </p:nvSpPr>
          <p:spPr>
            <a:xfrm>
              <a:off x="1977598" y="2994786"/>
              <a:ext cx="6300" cy="5168"/>
            </a:xfrm>
            <a:custGeom>
              <a:avLst/>
              <a:gdLst/>
              <a:ahLst/>
              <a:cxnLst/>
              <a:rect l="l" t="t" r="r" b="b"/>
              <a:pathLst>
                <a:path w="89" h="73" extrusionOk="0">
                  <a:moveTo>
                    <a:pt x="1" y="0"/>
                  </a:moveTo>
                  <a:cubicBezTo>
                    <a:pt x="45" y="15"/>
                    <a:pt x="45" y="15"/>
                    <a:pt x="45" y="29"/>
                  </a:cubicBezTo>
                  <a:cubicBezTo>
                    <a:pt x="54" y="29"/>
                    <a:pt x="58" y="42"/>
                    <a:pt x="54" y="42"/>
                  </a:cubicBezTo>
                  <a:cubicBezTo>
                    <a:pt x="53" y="42"/>
                    <a:pt x="50" y="39"/>
                    <a:pt x="46" y="31"/>
                  </a:cubicBezTo>
                  <a:lnTo>
                    <a:pt x="46" y="31"/>
                  </a:lnTo>
                  <a:cubicBezTo>
                    <a:pt x="52" y="44"/>
                    <a:pt x="56" y="44"/>
                    <a:pt x="57" y="44"/>
                  </a:cubicBezTo>
                  <a:cubicBezTo>
                    <a:pt x="59" y="44"/>
                    <a:pt x="59" y="44"/>
                    <a:pt x="59" y="58"/>
                  </a:cubicBezTo>
                  <a:lnTo>
                    <a:pt x="74" y="58"/>
                  </a:lnTo>
                  <a:lnTo>
                    <a:pt x="74" y="73"/>
                  </a:lnTo>
                  <a:lnTo>
                    <a:pt x="88" y="73"/>
                  </a:lnTo>
                  <a:lnTo>
                    <a:pt x="88" y="58"/>
                  </a:lnTo>
                  <a:lnTo>
                    <a:pt x="88" y="29"/>
                  </a:lnTo>
                  <a:cubicBezTo>
                    <a:pt x="88" y="15"/>
                    <a:pt x="74" y="15"/>
                    <a:pt x="74" y="15"/>
                  </a:cubicBezTo>
                  <a:lnTo>
                    <a:pt x="59" y="0"/>
                  </a:lnTo>
                  <a:close/>
                </a:path>
              </a:pathLst>
            </a:custGeom>
            <a:solidFill>
              <a:srgbClr val="B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38;p42">
              <a:extLst>
                <a:ext uri="{FF2B5EF4-FFF2-40B4-BE49-F238E27FC236}">
                  <a16:creationId xmlns:a16="http://schemas.microsoft.com/office/drawing/2014/main" id="{2E8CD5A5-C654-959B-C0AD-A6334C84A046}"/>
                </a:ext>
              </a:extLst>
            </p:cNvPr>
            <p:cNvSpPr/>
            <p:nvPr/>
          </p:nvSpPr>
          <p:spPr>
            <a:xfrm>
              <a:off x="1847909" y="3001086"/>
              <a:ext cx="222422" cy="601786"/>
            </a:xfrm>
            <a:custGeom>
              <a:avLst/>
              <a:gdLst/>
              <a:ahLst/>
              <a:cxnLst/>
              <a:rect l="l" t="t" r="r" b="b"/>
              <a:pathLst>
                <a:path w="3142" h="8501" extrusionOk="0">
                  <a:moveTo>
                    <a:pt x="2924" y="1293"/>
                  </a:moveTo>
                  <a:cubicBezTo>
                    <a:pt x="2901" y="1324"/>
                    <a:pt x="2873" y="1351"/>
                    <a:pt x="2844" y="1380"/>
                  </a:cubicBezTo>
                  <a:lnTo>
                    <a:pt x="2844" y="1380"/>
                  </a:lnTo>
                  <a:lnTo>
                    <a:pt x="2924" y="1293"/>
                  </a:lnTo>
                  <a:close/>
                  <a:moveTo>
                    <a:pt x="2764" y="1467"/>
                  </a:moveTo>
                  <a:cubicBezTo>
                    <a:pt x="2706" y="1540"/>
                    <a:pt x="2662" y="1598"/>
                    <a:pt x="2604" y="1642"/>
                  </a:cubicBezTo>
                  <a:lnTo>
                    <a:pt x="2764" y="1467"/>
                  </a:lnTo>
                  <a:close/>
                  <a:moveTo>
                    <a:pt x="2827" y="1"/>
                  </a:moveTo>
                  <a:cubicBezTo>
                    <a:pt x="2782" y="1"/>
                    <a:pt x="2735" y="42"/>
                    <a:pt x="2735" y="42"/>
                  </a:cubicBezTo>
                  <a:cubicBezTo>
                    <a:pt x="2487" y="260"/>
                    <a:pt x="2255" y="493"/>
                    <a:pt x="2022" y="711"/>
                  </a:cubicBezTo>
                  <a:cubicBezTo>
                    <a:pt x="1848" y="856"/>
                    <a:pt x="1688" y="1016"/>
                    <a:pt x="1528" y="1162"/>
                  </a:cubicBezTo>
                  <a:cubicBezTo>
                    <a:pt x="1513" y="1176"/>
                    <a:pt x="1469" y="1205"/>
                    <a:pt x="1455" y="1220"/>
                  </a:cubicBezTo>
                  <a:lnTo>
                    <a:pt x="1455" y="1162"/>
                  </a:lnTo>
                  <a:lnTo>
                    <a:pt x="1280" y="566"/>
                  </a:lnTo>
                  <a:cubicBezTo>
                    <a:pt x="1237" y="566"/>
                    <a:pt x="1193" y="595"/>
                    <a:pt x="1179" y="638"/>
                  </a:cubicBezTo>
                  <a:cubicBezTo>
                    <a:pt x="1164" y="667"/>
                    <a:pt x="1164" y="726"/>
                    <a:pt x="1149" y="784"/>
                  </a:cubicBezTo>
                  <a:cubicBezTo>
                    <a:pt x="1091" y="1205"/>
                    <a:pt x="873" y="1540"/>
                    <a:pt x="728" y="1933"/>
                  </a:cubicBezTo>
                  <a:cubicBezTo>
                    <a:pt x="568" y="2340"/>
                    <a:pt x="509" y="2776"/>
                    <a:pt x="451" y="3213"/>
                  </a:cubicBezTo>
                  <a:cubicBezTo>
                    <a:pt x="335" y="4231"/>
                    <a:pt x="219" y="5278"/>
                    <a:pt x="88" y="6296"/>
                  </a:cubicBezTo>
                  <a:cubicBezTo>
                    <a:pt x="59" y="6674"/>
                    <a:pt x="0" y="7052"/>
                    <a:pt x="59" y="7430"/>
                  </a:cubicBezTo>
                  <a:cubicBezTo>
                    <a:pt x="117" y="7779"/>
                    <a:pt x="277" y="8201"/>
                    <a:pt x="582" y="8419"/>
                  </a:cubicBezTo>
                  <a:cubicBezTo>
                    <a:pt x="670" y="8476"/>
                    <a:pt x="760" y="8501"/>
                    <a:pt x="850" y="8501"/>
                  </a:cubicBezTo>
                  <a:cubicBezTo>
                    <a:pt x="1105" y="8501"/>
                    <a:pt x="1356" y="8307"/>
                    <a:pt x="1528" y="8114"/>
                  </a:cubicBezTo>
                  <a:cubicBezTo>
                    <a:pt x="1760" y="7838"/>
                    <a:pt x="1877" y="7416"/>
                    <a:pt x="1877" y="7067"/>
                  </a:cubicBezTo>
                  <a:lnTo>
                    <a:pt x="1877" y="7038"/>
                  </a:lnTo>
                  <a:cubicBezTo>
                    <a:pt x="1877" y="6340"/>
                    <a:pt x="1571" y="2689"/>
                    <a:pt x="1571" y="2689"/>
                  </a:cubicBezTo>
                  <a:lnTo>
                    <a:pt x="2415" y="2311"/>
                  </a:lnTo>
                  <a:cubicBezTo>
                    <a:pt x="2415" y="2311"/>
                    <a:pt x="2895" y="1947"/>
                    <a:pt x="3113" y="1540"/>
                  </a:cubicBezTo>
                  <a:cubicBezTo>
                    <a:pt x="3127" y="1511"/>
                    <a:pt x="3142" y="1467"/>
                    <a:pt x="3142" y="1438"/>
                  </a:cubicBezTo>
                  <a:cubicBezTo>
                    <a:pt x="3142" y="1344"/>
                    <a:pt x="3082" y="1303"/>
                    <a:pt x="3011" y="1303"/>
                  </a:cubicBezTo>
                  <a:cubicBezTo>
                    <a:pt x="2983" y="1303"/>
                    <a:pt x="2953" y="1309"/>
                    <a:pt x="2924" y="1322"/>
                  </a:cubicBezTo>
                  <a:cubicBezTo>
                    <a:pt x="3069" y="1162"/>
                    <a:pt x="3055" y="1104"/>
                    <a:pt x="3040" y="1060"/>
                  </a:cubicBezTo>
                  <a:cubicBezTo>
                    <a:pt x="2982" y="958"/>
                    <a:pt x="2895" y="958"/>
                    <a:pt x="2895" y="958"/>
                  </a:cubicBezTo>
                  <a:cubicBezTo>
                    <a:pt x="2982" y="915"/>
                    <a:pt x="2997" y="886"/>
                    <a:pt x="2967" y="740"/>
                  </a:cubicBezTo>
                  <a:cubicBezTo>
                    <a:pt x="2938" y="660"/>
                    <a:pt x="2880" y="638"/>
                    <a:pt x="2815" y="638"/>
                  </a:cubicBezTo>
                  <a:cubicBezTo>
                    <a:pt x="2749" y="638"/>
                    <a:pt x="2677" y="660"/>
                    <a:pt x="2618" y="667"/>
                  </a:cubicBezTo>
                  <a:cubicBezTo>
                    <a:pt x="2546" y="696"/>
                    <a:pt x="2458" y="740"/>
                    <a:pt x="2415" y="769"/>
                  </a:cubicBezTo>
                  <a:lnTo>
                    <a:pt x="2400" y="784"/>
                  </a:lnTo>
                  <a:lnTo>
                    <a:pt x="2240" y="944"/>
                  </a:lnTo>
                  <a:lnTo>
                    <a:pt x="2444" y="696"/>
                  </a:lnTo>
                  <a:cubicBezTo>
                    <a:pt x="2778" y="376"/>
                    <a:pt x="2924" y="144"/>
                    <a:pt x="2895" y="57"/>
                  </a:cubicBezTo>
                  <a:cubicBezTo>
                    <a:pt x="2879" y="14"/>
                    <a:pt x="2853" y="1"/>
                    <a:pt x="2827"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39;p42">
              <a:extLst>
                <a:ext uri="{FF2B5EF4-FFF2-40B4-BE49-F238E27FC236}">
                  <a16:creationId xmlns:a16="http://schemas.microsoft.com/office/drawing/2014/main" id="{08C6EA27-297D-6012-7A89-76B43FFD017C}"/>
                </a:ext>
              </a:extLst>
            </p:cNvPr>
            <p:cNvSpPr/>
            <p:nvPr/>
          </p:nvSpPr>
          <p:spPr>
            <a:xfrm>
              <a:off x="2007118" y="3065294"/>
              <a:ext cx="47500" cy="32917"/>
            </a:xfrm>
            <a:custGeom>
              <a:avLst/>
              <a:gdLst/>
              <a:ahLst/>
              <a:cxnLst/>
              <a:rect l="l" t="t" r="r" b="b"/>
              <a:pathLst>
                <a:path w="671" h="465" extrusionOk="0">
                  <a:moveTo>
                    <a:pt x="644" y="1"/>
                  </a:moveTo>
                  <a:cubicBezTo>
                    <a:pt x="640" y="1"/>
                    <a:pt x="636" y="3"/>
                    <a:pt x="631" y="8"/>
                  </a:cubicBezTo>
                  <a:cubicBezTo>
                    <a:pt x="369" y="80"/>
                    <a:pt x="151" y="240"/>
                    <a:pt x="20" y="458"/>
                  </a:cubicBezTo>
                  <a:cubicBezTo>
                    <a:pt x="209" y="269"/>
                    <a:pt x="413" y="168"/>
                    <a:pt x="646" y="80"/>
                  </a:cubicBezTo>
                  <a:cubicBezTo>
                    <a:pt x="670" y="56"/>
                    <a:pt x="664" y="1"/>
                    <a:pt x="644" y="1"/>
                  </a:cubicBezTo>
                  <a:close/>
                  <a:moveTo>
                    <a:pt x="20" y="458"/>
                  </a:moveTo>
                  <a:cubicBezTo>
                    <a:pt x="1" y="458"/>
                    <a:pt x="1" y="465"/>
                    <a:pt x="7" y="465"/>
                  </a:cubicBezTo>
                  <a:cubicBezTo>
                    <a:pt x="11" y="465"/>
                    <a:pt x="15" y="463"/>
                    <a:pt x="20" y="458"/>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40;p42">
              <a:extLst>
                <a:ext uri="{FF2B5EF4-FFF2-40B4-BE49-F238E27FC236}">
                  <a16:creationId xmlns:a16="http://schemas.microsoft.com/office/drawing/2014/main" id="{E0E64A88-21B1-0181-00C0-C1BA2033F6B3}"/>
                </a:ext>
              </a:extLst>
            </p:cNvPr>
            <p:cNvSpPr/>
            <p:nvPr/>
          </p:nvSpPr>
          <p:spPr>
            <a:xfrm>
              <a:off x="1447373" y="2305986"/>
              <a:ext cx="31006" cy="64914"/>
            </a:xfrm>
            <a:custGeom>
              <a:avLst/>
              <a:gdLst/>
              <a:ahLst/>
              <a:cxnLst/>
              <a:rect l="l" t="t" r="r" b="b"/>
              <a:pathLst>
                <a:path w="438" h="917" extrusionOk="0">
                  <a:moveTo>
                    <a:pt x="219" y="0"/>
                  </a:moveTo>
                  <a:cubicBezTo>
                    <a:pt x="103" y="0"/>
                    <a:pt x="1" y="204"/>
                    <a:pt x="1" y="451"/>
                  </a:cubicBezTo>
                  <a:cubicBezTo>
                    <a:pt x="1" y="713"/>
                    <a:pt x="103" y="916"/>
                    <a:pt x="219" y="916"/>
                  </a:cubicBezTo>
                  <a:cubicBezTo>
                    <a:pt x="350" y="916"/>
                    <a:pt x="437" y="713"/>
                    <a:pt x="437" y="451"/>
                  </a:cubicBezTo>
                  <a:cubicBezTo>
                    <a:pt x="437" y="204"/>
                    <a:pt x="350" y="0"/>
                    <a:pt x="219"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41;p42">
              <a:extLst>
                <a:ext uri="{FF2B5EF4-FFF2-40B4-BE49-F238E27FC236}">
                  <a16:creationId xmlns:a16="http://schemas.microsoft.com/office/drawing/2014/main" id="{75204C4E-2D9C-0B51-0DC6-9A7A274DB9B5}"/>
                </a:ext>
              </a:extLst>
            </p:cNvPr>
            <p:cNvSpPr/>
            <p:nvPr/>
          </p:nvSpPr>
          <p:spPr>
            <a:xfrm>
              <a:off x="1469035" y="2293598"/>
              <a:ext cx="36103" cy="87567"/>
            </a:xfrm>
            <a:custGeom>
              <a:avLst/>
              <a:gdLst/>
              <a:ahLst/>
              <a:cxnLst/>
              <a:rect l="l" t="t" r="r" b="b"/>
              <a:pathLst>
                <a:path w="510" h="1237" extrusionOk="0">
                  <a:moveTo>
                    <a:pt x="262" y="1"/>
                  </a:moveTo>
                  <a:cubicBezTo>
                    <a:pt x="117" y="1"/>
                    <a:pt x="0" y="262"/>
                    <a:pt x="0" y="611"/>
                  </a:cubicBezTo>
                  <a:cubicBezTo>
                    <a:pt x="0" y="961"/>
                    <a:pt x="117" y="1237"/>
                    <a:pt x="262" y="1237"/>
                  </a:cubicBezTo>
                  <a:cubicBezTo>
                    <a:pt x="407" y="1237"/>
                    <a:pt x="509" y="961"/>
                    <a:pt x="509" y="611"/>
                  </a:cubicBezTo>
                  <a:cubicBezTo>
                    <a:pt x="509" y="262"/>
                    <a:pt x="407" y="1"/>
                    <a:pt x="262"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42;p42">
              <a:extLst>
                <a:ext uri="{FF2B5EF4-FFF2-40B4-BE49-F238E27FC236}">
                  <a16:creationId xmlns:a16="http://schemas.microsoft.com/office/drawing/2014/main" id="{76DCA53D-F64B-7EA1-C4A4-F581A50D8EE0}"/>
                </a:ext>
              </a:extLst>
            </p:cNvPr>
            <p:cNvSpPr/>
            <p:nvPr/>
          </p:nvSpPr>
          <p:spPr>
            <a:xfrm>
              <a:off x="1494732" y="2284324"/>
              <a:ext cx="36103" cy="105123"/>
            </a:xfrm>
            <a:custGeom>
              <a:avLst/>
              <a:gdLst/>
              <a:ahLst/>
              <a:cxnLst/>
              <a:rect l="l" t="t" r="r" b="b"/>
              <a:pathLst>
                <a:path w="510" h="1485" extrusionOk="0">
                  <a:moveTo>
                    <a:pt x="263" y="1"/>
                  </a:moveTo>
                  <a:cubicBezTo>
                    <a:pt x="117" y="1"/>
                    <a:pt x="1" y="321"/>
                    <a:pt x="1" y="742"/>
                  </a:cubicBezTo>
                  <a:cubicBezTo>
                    <a:pt x="1" y="1164"/>
                    <a:pt x="117" y="1484"/>
                    <a:pt x="263" y="1484"/>
                  </a:cubicBezTo>
                  <a:cubicBezTo>
                    <a:pt x="408" y="1484"/>
                    <a:pt x="510" y="1164"/>
                    <a:pt x="510" y="742"/>
                  </a:cubicBezTo>
                  <a:cubicBezTo>
                    <a:pt x="510" y="321"/>
                    <a:pt x="394" y="1"/>
                    <a:pt x="263"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43;p42">
              <a:extLst>
                <a:ext uri="{FF2B5EF4-FFF2-40B4-BE49-F238E27FC236}">
                  <a16:creationId xmlns:a16="http://schemas.microsoft.com/office/drawing/2014/main" id="{96DB10BF-BFA1-E58D-D194-00332C1EA405}"/>
                </a:ext>
              </a:extLst>
            </p:cNvPr>
            <p:cNvSpPr/>
            <p:nvPr/>
          </p:nvSpPr>
          <p:spPr>
            <a:xfrm>
              <a:off x="1530765" y="2290483"/>
              <a:ext cx="37165" cy="87638"/>
            </a:xfrm>
            <a:custGeom>
              <a:avLst/>
              <a:gdLst/>
              <a:ahLst/>
              <a:cxnLst/>
              <a:rect l="l" t="t" r="r" b="b"/>
              <a:pathLst>
                <a:path w="525" h="1238" extrusionOk="0">
                  <a:moveTo>
                    <a:pt x="272" y="0"/>
                  </a:moveTo>
                  <a:cubicBezTo>
                    <a:pt x="269" y="0"/>
                    <a:pt x="266" y="1"/>
                    <a:pt x="263" y="1"/>
                  </a:cubicBezTo>
                  <a:cubicBezTo>
                    <a:pt x="117" y="1"/>
                    <a:pt x="1" y="277"/>
                    <a:pt x="1" y="626"/>
                  </a:cubicBezTo>
                  <a:cubicBezTo>
                    <a:pt x="1" y="961"/>
                    <a:pt x="117" y="1237"/>
                    <a:pt x="263" y="1237"/>
                  </a:cubicBezTo>
                  <a:cubicBezTo>
                    <a:pt x="408" y="1237"/>
                    <a:pt x="524" y="961"/>
                    <a:pt x="524" y="626"/>
                  </a:cubicBezTo>
                  <a:cubicBezTo>
                    <a:pt x="524" y="286"/>
                    <a:pt x="400" y="0"/>
                    <a:pt x="272"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44;p42">
              <a:extLst>
                <a:ext uri="{FF2B5EF4-FFF2-40B4-BE49-F238E27FC236}">
                  <a16:creationId xmlns:a16="http://schemas.microsoft.com/office/drawing/2014/main" id="{6313621B-942C-9207-1AC6-FC971AA8C852}"/>
                </a:ext>
              </a:extLst>
            </p:cNvPr>
            <p:cNvSpPr/>
            <p:nvPr/>
          </p:nvSpPr>
          <p:spPr>
            <a:xfrm>
              <a:off x="2324616" y="2305986"/>
              <a:ext cx="30935" cy="64914"/>
            </a:xfrm>
            <a:custGeom>
              <a:avLst/>
              <a:gdLst/>
              <a:ahLst/>
              <a:cxnLst/>
              <a:rect l="l" t="t" r="r" b="b"/>
              <a:pathLst>
                <a:path w="437" h="917" extrusionOk="0">
                  <a:moveTo>
                    <a:pt x="218" y="0"/>
                  </a:moveTo>
                  <a:cubicBezTo>
                    <a:pt x="88" y="0"/>
                    <a:pt x="0" y="204"/>
                    <a:pt x="0" y="451"/>
                  </a:cubicBezTo>
                  <a:cubicBezTo>
                    <a:pt x="0" y="713"/>
                    <a:pt x="88" y="916"/>
                    <a:pt x="218" y="916"/>
                  </a:cubicBezTo>
                  <a:cubicBezTo>
                    <a:pt x="320" y="916"/>
                    <a:pt x="437" y="713"/>
                    <a:pt x="437" y="451"/>
                  </a:cubicBezTo>
                  <a:cubicBezTo>
                    <a:pt x="437" y="204"/>
                    <a:pt x="335" y="0"/>
                    <a:pt x="218"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45;p42">
              <a:extLst>
                <a:ext uri="{FF2B5EF4-FFF2-40B4-BE49-F238E27FC236}">
                  <a16:creationId xmlns:a16="http://schemas.microsoft.com/office/drawing/2014/main" id="{174A3447-A31B-2029-BC61-47D512B84015}"/>
                </a:ext>
              </a:extLst>
            </p:cNvPr>
            <p:cNvSpPr/>
            <p:nvPr/>
          </p:nvSpPr>
          <p:spPr>
            <a:xfrm>
              <a:off x="2296795" y="2293598"/>
              <a:ext cx="36103" cy="87567"/>
            </a:xfrm>
            <a:custGeom>
              <a:avLst/>
              <a:gdLst/>
              <a:ahLst/>
              <a:cxnLst/>
              <a:rect l="l" t="t" r="r" b="b"/>
              <a:pathLst>
                <a:path w="510" h="1237" extrusionOk="0">
                  <a:moveTo>
                    <a:pt x="262" y="1"/>
                  </a:moveTo>
                  <a:cubicBezTo>
                    <a:pt x="132" y="1"/>
                    <a:pt x="1" y="262"/>
                    <a:pt x="1" y="611"/>
                  </a:cubicBezTo>
                  <a:cubicBezTo>
                    <a:pt x="1" y="961"/>
                    <a:pt x="117" y="1237"/>
                    <a:pt x="262" y="1237"/>
                  </a:cubicBezTo>
                  <a:cubicBezTo>
                    <a:pt x="408" y="1237"/>
                    <a:pt x="510" y="961"/>
                    <a:pt x="510" y="611"/>
                  </a:cubicBezTo>
                  <a:cubicBezTo>
                    <a:pt x="510" y="262"/>
                    <a:pt x="408" y="1"/>
                    <a:pt x="262"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46;p42">
              <a:extLst>
                <a:ext uri="{FF2B5EF4-FFF2-40B4-BE49-F238E27FC236}">
                  <a16:creationId xmlns:a16="http://schemas.microsoft.com/office/drawing/2014/main" id="{59E13494-C978-B569-7EA5-309C4D2394B2}"/>
                </a:ext>
              </a:extLst>
            </p:cNvPr>
            <p:cNvSpPr/>
            <p:nvPr/>
          </p:nvSpPr>
          <p:spPr>
            <a:xfrm>
              <a:off x="2273151" y="2284324"/>
              <a:ext cx="36103" cy="105123"/>
            </a:xfrm>
            <a:custGeom>
              <a:avLst/>
              <a:gdLst/>
              <a:ahLst/>
              <a:cxnLst/>
              <a:rect l="l" t="t" r="r" b="b"/>
              <a:pathLst>
                <a:path w="510" h="1485" extrusionOk="0">
                  <a:moveTo>
                    <a:pt x="247" y="1"/>
                  </a:moveTo>
                  <a:cubicBezTo>
                    <a:pt x="102" y="1"/>
                    <a:pt x="0" y="321"/>
                    <a:pt x="0" y="742"/>
                  </a:cubicBezTo>
                  <a:cubicBezTo>
                    <a:pt x="0" y="1164"/>
                    <a:pt x="102" y="1484"/>
                    <a:pt x="247" y="1484"/>
                  </a:cubicBezTo>
                  <a:cubicBezTo>
                    <a:pt x="393" y="1484"/>
                    <a:pt x="509" y="1164"/>
                    <a:pt x="509" y="742"/>
                  </a:cubicBezTo>
                  <a:cubicBezTo>
                    <a:pt x="509" y="321"/>
                    <a:pt x="393" y="1"/>
                    <a:pt x="247"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47;p42">
              <a:extLst>
                <a:ext uri="{FF2B5EF4-FFF2-40B4-BE49-F238E27FC236}">
                  <a16:creationId xmlns:a16="http://schemas.microsoft.com/office/drawing/2014/main" id="{00DA1C1E-56C9-5A84-E72F-21F30B064EDE}"/>
                </a:ext>
              </a:extLst>
            </p:cNvPr>
            <p:cNvSpPr/>
            <p:nvPr/>
          </p:nvSpPr>
          <p:spPr>
            <a:xfrm>
              <a:off x="2237118" y="2290483"/>
              <a:ext cx="36103" cy="87638"/>
            </a:xfrm>
            <a:custGeom>
              <a:avLst/>
              <a:gdLst/>
              <a:ahLst/>
              <a:cxnLst/>
              <a:rect l="l" t="t" r="r" b="b"/>
              <a:pathLst>
                <a:path w="510" h="1238" extrusionOk="0">
                  <a:moveTo>
                    <a:pt x="237" y="0"/>
                  </a:moveTo>
                  <a:cubicBezTo>
                    <a:pt x="97" y="0"/>
                    <a:pt x="0" y="286"/>
                    <a:pt x="0" y="626"/>
                  </a:cubicBezTo>
                  <a:cubicBezTo>
                    <a:pt x="0" y="961"/>
                    <a:pt x="102" y="1237"/>
                    <a:pt x="247" y="1237"/>
                  </a:cubicBezTo>
                  <a:cubicBezTo>
                    <a:pt x="393" y="1237"/>
                    <a:pt x="509" y="961"/>
                    <a:pt x="509" y="626"/>
                  </a:cubicBezTo>
                  <a:cubicBezTo>
                    <a:pt x="509" y="277"/>
                    <a:pt x="393" y="1"/>
                    <a:pt x="247" y="1"/>
                  </a:cubicBezTo>
                  <a:cubicBezTo>
                    <a:pt x="244" y="1"/>
                    <a:pt x="240" y="0"/>
                    <a:pt x="237"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48;p42">
              <a:extLst>
                <a:ext uri="{FF2B5EF4-FFF2-40B4-BE49-F238E27FC236}">
                  <a16:creationId xmlns:a16="http://schemas.microsoft.com/office/drawing/2014/main" id="{F272A558-0859-2E55-5939-AC6BD591A389}"/>
                </a:ext>
              </a:extLst>
            </p:cNvPr>
            <p:cNvSpPr/>
            <p:nvPr/>
          </p:nvSpPr>
          <p:spPr>
            <a:xfrm>
              <a:off x="2698278" y="2962576"/>
              <a:ext cx="396495" cy="297106"/>
            </a:xfrm>
            <a:custGeom>
              <a:avLst/>
              <a:gdLst/>
              <a:ahLst/>
              <a:cxnLst/>
              <a:rect l="l" t="t" r="r" b="b"/>
              <a:pathLst>
                <a:path w="5601" h="4197" extrusionOk="0">
                  <a:moveTo>
                    <a:pt x="4590" y="1"/>
                  </a:moveTo>
                  <a:cubicBezTo>
                    <a:pt x="4564" y="1"/>
                    <a:pt x="4537" y="2"/>
                    <a:pt x="4509" y="4"/>
                  </a:cubicBezTo>
                  <a:lnTo>
                    <a:pt x="830" y="251"/>
                  </a:lnTo>
                  <a:cubicBezTo>
                    <a:pt x="364" y="295"/>
                    <a:pt x="1" y="688"/>
                    <a:pt x="44" y="1139"/>
                  </a:cubicBezTo>
                  <a:lnTo>
                    <a:pt x="204" y="3422"/>
                  </a:lnTo>
                  <a:cubicBezTo>
                    <a:pt x="246" y="3848"/>
                    <a:pt x="599" y="4196"/>
                    <a:pt x="1018" y="4196"/>
                  </a:cubicBezTo>
                  <a:cubicBezTo>
                    <a:pt x="1042" y="4196"/>
                    <a:pt x="1067" y="4195"/>
                    <a:pt x="1092" y="4193"/>
                  </a:cubicBezTo>
                  <a:lnTo>
                    <a:pt x="4786" y="3946"/>
                  </a:lnTo>
                  <a:cubicBezTo>
                    <a:pt x="5237" y="3902"/>
                    <a:pt x="5600" y="3509"/>
                    <a:pt x="5571" y="3058"/>
                  </a:cubicBezTo>
                  <a:lnTo>
                    <a:pt x="5411" y="775"/>
                  </a:lnTo>
                  <a:cubicBezTo>
                    <a:pt x="5397" y="336"/>
                    <a:pt x="5034" y="1"/>
                    <a:pt x="459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49;p42">
              <a:extLst>
                <a:ext uri="{FF2B5EF4-FFF2-40B4-BE49-F238E27FC236}">
                  <a16:creationId xmlns:a16="http://schemas.microsoft.com/office/drawing/2014/main" id="{721E7E04-D477-FAA8-42C8-07C10203EB76}"/>
                </a:ext>
              </a:extLst>
            </p:cNvPr>
            <p:cNvSpPr/>
            <p:nvPr/>
          </p:nvSpPr>
          <p:spPr>
            <a:xfrm>
              <a:off x="2808499" y="3045048"/>
              <a:ext cx="174002" cy="140235"/>
            </a:xfrm>
            <a:custGeom>
              <a:avLst/>
              <a:gdLst/>
              <a:ahLst/>
              <a:cxnLst/>
              <a:rect l="l" t="t" r="r" b="b"/>
              <a:pathLst>
                <a:path w="2458" h="1981" extrusionOk="0">
                  <a:moveTo>
                    <a:pt x="1857" y="1"/>
                  </a:moveTo>
                  <a:cubicBezTo>
                    <a:pt x="1840" y="1"/>
                    <a:pt x="1822" y="1"/>
                    <a:pt x="1803" y="3"/>
                  </a:cubicBezTo>
                  <a:cubicBezTo>
                    <a:pt x="1556" y="17"/>
                    <a:pt x="1367" y="163"/>
                    <a:pt x="1265" y="381"/>
                  </a:cubicBezTo>
                  <a:cubicBezTo>
                    <a:pt x="1173" y="196"/>
                    <a:pt x="985" y="71"/>
                    <a:pt x="756" y="71"/>
                  </a:cubicBezTo>
                  <a:cubicBezTo>
                    <a:pt x="732" y="71"/>
                    <a:pt x="708" y="73"/>
                    <a:pt x="684" y="75"/>
                  </a:cubicBezTo>
                  <a:cubicBezTo>
                    <a:pt x="145" y="105"/>
                    <a:pt x="0" y="686"/>
                    <a:pt x="233" y="1094"/>
                  </a:cubicBezTo>
                  <a:cubicBezTo>
                    <a:pt x="465" y="1530"/>
                    <a:pt x="902" y="1821"/>
                    <a:pt x="1367" y="1981"/>
                  </a:cubicBezTo>
                  <a:cubicBezTo>
                    <a:pt x="1774" y="1777"/>
                    <a:pt x="2182" y="1428"/>
                    <a:pt x="2356" y="992"/>
                  </a:cubicBezTo>
                  <a:cubicBezTo>
                    <a:pt x="2429" y="875"/>
                    <a:pt x="2458" y="730"/>
                    <a:pt x="2429" y="584"/>
                  </a:cubicBezTo>
                  <a:cubicBezTo>
                    <a:pt x="2401" y="266"/>
                    <a:pt x="2202" y="1"/>
                    <a:pt x="1857"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50;p42">
              <a:extLst>
                <a:ext uri="{FF2B5EF4-FFF2-40B4-BE49-F238E27FC236}">
                  <a16:creationId xmlns:a16="http://schemas.microsoft.com/office/drawing/2014/main" id="{03586FEA-0FB8-0650-CC7F-F4784FB9183D}"/>
                </a:ext>
              </a:extLst>
            </p:cNvPr>
            <p:cNvSpPr/>
            <p:nvPr/>
          </p:nvSpPr>
          <p:spPr>
            <a:xfrm>
              <a:off x="1429888" y="2552906"/>
              <a:ext cx="396495" cy="297884"/>
            </a:xfrm>
            <a:custGeom>
              <a:avLst/>
              <a:gdLst/>
              <a:ahLst/>
              <a:cxnLst/>
              <a:rect l="l" t="t" r="r" b="b"/>
              <a:pathLst>
                <a:path w="5601" h="4208" extrusionOk="0">
                  <a:moveTo>
                    <a:pt x="4565" y="1"/>
                  </a:moveTo>
                  <a:cubicBezTo>
                    <a:pt x="4547" y="1"/>
                    <a:pt x="4528" y="2"/>
                    <a:pt x="4509" y="3"/>
                  </a:cubicBezTo>
                  <a:lnTo>
                    <a:pt x="815" y="264"/>
                  </a:lnTo>
                  <a:cubicBezTo>
                    <a:pt x="364" y="294"/>
                    <a:pt x="1" y="701"/>
                    <a:pt x="30" y="1152"/>
                  </a:cubicBezTo>
                  <a:lnTo>
                    <a:pt x="190" y="3421"/>
                  </a:lnTo>
                  <a:cubicBezTo>
                    <a:pt x="232" y="3854"/>
                    <a:pt x="597" y="4208"/>
                    <a:pt x="1039" y="4208"/>
                  </a:cubicBezTo>
                  <a:cubicBezTo>
                    <a:pt x="1056" y="4208"/>
                    <a:pt x="1074" y="4207"/>
                    <a:pt x="1091" y="4206"/>
                  </a:cubicBezTo>
                  <a:lnTo>
                    <a:pt x="4786" y="3944"/>
                  </a:lnTo>
                  <a:cubicBezTo>
                    <a:pt x="5236" y="3915"/>
                    <a:pt x="5600" y="3508"/>
                    <a:pt x="5556" y="3057"/>
                  </a:cubicBezTo>
                  <a:lnTo>
                    <a:pt x="5396" y="788"/>
                  </a:lnTo>
                  <a:cubicBezTo>
                    <a:pt x="5382" y="328"/>
                    <a:pt x="5007" y="1"/>
                    <a:pt x="4565"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51;p42">
              <a:extLst>
                <a:ext uri="{FF2B5EF4-FFF2-40B4-BE49-F238E27FC236}">
                  <a16:creationId xmlns:a16="http://schemas.microsoft.com/office/drawing/2014/main" id="{5DD5C539-5988-CB01-BAF4-D211F2D60D48}"/>
                </a:ext>
              </a:extLst>
            </p:cNvPr>
            <p:cNvSpPr/>
            <p:nvPr/>
          </p:nvSpPr>
          <p:spPr>
            <a:xfrm>
              <a:off x="1539047" y="2635378"/>
              <a:ext cx="174073" cy="140164"/>
            </a:xfrm>
            <a:custGeom>
              <a:avLst/>
              <a:gdLst/>
              <a:ahLst/>
              <a:cxnLst/>
              <a:rect l="l" t="t" r="r" b="b"/>
              <a:pathLst>
                <a:path w="2459" h="1980" extrusionOk="0">
                  <a:moveTo>
                    <a:pt x="1834" y="1"/>
                  </a:moveTo>
                  <a:cubicBezTo>
                    <a:pt x="1824" y="1"/>
                    <a:pt x="1814" y="1"/>
                    <a:pt x="1804" y="1"/>
                  </a:cubicBezTo>
                  <a:cubicBezTo>
                    <a:pt x="1556" y="16"/>
                    <a:pt x="1367" y="161"/>
                    <a:pt x="1266" y="379"/>
                  </a:cubicBezTo>
                  <a:cubicBezTo>
                    <a:pt x="1169" y="200"/>
                    <a:pt x="967" y="73"/>
                    <a:pt x="736" y="73"/>
                  </a:cubicBezTo>
                  <a:cubicBezTo>
                    <a:pt x="723" y="73"/>
                    <a:pt x="711" y="73"/>
                    <a:pt x="698" y="74"/>
                  </a:cubicBezTo>
                  <a:cubicBezTo>
                    <a:pt x="146" y="118"/>
                    <a:pt x="0" y="699"/>
                    <a:pt x="233" y="1092"/>
                  </a:cubicBezTo>
                  <a:cubicBezTo>
                    <a:pt x="480" y="1528"/>
                    <a:pt x="902" y="1819"/>
                    <a:pt x="1367" y="1979"/>
                  </a:cubicBezTo>
                  <a:cubicBezTo>
                    <a:pt x="1789" y="1790"/>
                    <a:pt x="2182" y="1441"/>
                    <a:pt x="2356" y="1005"/>
                  </a:cubicBezTo>
                  <a:cubicBezTo>
                    <a:pt x="2429" y="874"/>
                    <a:pt x="2458" y="728"/>
                    <a:pt x="2429" y="583"/>
                  </a:cubicBezTo>
                  <a:cubicBezTo>
                    <a:pt x="2401" y="257"/>
                    <a:pt x="2193" y="1"/>
                    <a:pt x="183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52;p42">
              <a:extLst>
                <a:ext uri="{FF2B5EF4-FFF2-40B4-BE49-F238E27FC236}">
                  <a16:creationId xmlns:a16="http://schemas.microsoft.com/office/drawing/2014/main" id="{B4C5FA88-02C9-59ED-2AB6-A4C70E07FD6D}"/>
                </a:ext>
              </a:extLst>
            </p:cNvPr>
            <p:cNvSpPr/>
            <p:nvPr/>
          </p:nvSpPr>
          <p:spPr>
            <a:xfrm>
              <a:off x="447661" y="1294662"/>
              <a:ext cx="397486" cy="291938"/>
            </a:xfrm>
            <a:custGeom>
              <a:avLst/>
              <a:gdLst/>
              <a:ahLst/>
              <a:cxnLst/>
              <a:rect l="l" t="t" r="r" b="b"/>
              <a:pathLst>
                <a:path w="5615" h="4124" extrusionOk="0">
                  <a:moveTo>
                    <a:pt x="4605" y="0"/>
                  </a:moveTo>
                  <a:cubicBezTo>
                    <a:pt x="4578" y="0"/>
                    <a:pt x="4551" y="1"/>
                    <a:pt x="4524" y="4"/>
                  </a:cubicBezTo>
                  <a:lnTo>
                    <a:pt x="815" y="251"/>
                  </a:lnTo>
                  <a:cubicBezTo>
                    <a:pt x="350" y="295"/>
                    <a:pt x="1" y="673"/>
                    <a:pt x="44" y="1124"/>
                  </a:cubicBezTo>
                  <a:lnTo>
                    <a:pt x="190" y="3364"/>
                  </a:lnTo>
                  <a:cubicBezTo>
                    <a:pt x="217" y="3789"/>
                    <a:pt x="581" y="4124"/>
                    <a:pt x="1013" y="4124"/>
                  </a:cubicBezTo>
                  <a:cubicBezTo>
                    <a:pt x="1039" y="4124"/>
                    <a:pt x="1065" y="4122"/>
                    <a:pt x="1091" y="4120"/>
                  </a:cubicBezTo>
                  <a:lnTo>
                    <a:pt x="4800" y="3873"/>
                  </a:lnTo>
                  <a:cubicBezTo>
                    <a:pt x="5280" y="3829"/>
                    <a:pt x="5615" y="3451"/>
                    <a:pt x="5585" y="3000"/>
                  </a:cubicBezTo>
                  <a:lnTo>
                    <a:pt x="5440" y="760"/>
                  </a:lnTo>
                  <a:cubicBezTo>
                    <a:pt x="5399" y="335"/>
                    <a:pt x="5047" y="0"/>
                    <a:pt x="4605"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53;p42">
              <a:extLst>
                <a:ext uri="{FF2B5EF4-FFF2-40B4-BE49-F238E27FC236}">
                  <a16:creationId xmlns:a16="http://schemas.microsoft.com/office/drawing/2014/main" id="{6BFEE046-D4A9-71B4-AB5B-D3E5DE898F58}"/>
                </a:ext>
              </a:extLst>
            </p:cNvPr>
            <p:cNvSpPr/>
            <p:nvPr/>
          </p:nvSpPr>
          <p:spPr>
            <a:xfrm>
              <a:off x="556821" y="1375080"/>
              <a:ext cx="175064" cy="139173"/>
            </a:xfrm>
            <a:custGeom>
              <a:avLst/>
              <a:gdLst/>
              <a:ahLst/>
              <a:cxnLst/>
              <a:rect l="l" t="t" r="r" b="b"/>
              <a:pathLst>
                <a:path w="2473" h="1966" extrusionOk="0">
                  <a:moveTo>
                    <a:pt x="1872" y="0"/>
                  </a:moveTo>
                  <a:cubicBezTo>
                    <a:pt x="1854" y="0"/>
                    <a:pt x="1837" y="1"/>
                    <a:pt x="1818" y="2"/>
                  </a:cubicBezTo>
                  <a:cubicBezTo>
                    <a:pt x="1586" y="31"/>
                    <a:pt x="1367" y="177"/>
                    <a:pt x="1280" y="395"/>
                  </a:cubicBezTo>
                  <a:cubicBezTo>
                    <a:pt x="1170" y="202"/>
                    <a:pt x="967" y="74"/>
                    <a:pt x="736" y="74"/>
                  </a:cubicBezTo>
                  <a:cubicBezTo>
                    <a:pt x="723" y="74"/>
                    <a:pt x="711" y="74"/>
                    <a:pt x="698" y="75"/>
                  </a:cubicBezTo>
                  <a:cubicBezTo>
                    <a:pt x="146" y="119"/>
                    <a:pt x="0" y="700"/>
                    <a:pt x="248" y="1093"/>
                  </a:cubicBezTo>
                  <a:cubicBezTo>
                    <a:pt x="495" y="1515"/>
                    <a:pt x="917" y="1806"/>
                    <a:pt x="1367" y="1966"/>
                  </a:cubicBezTo>
                  <a:cubicBezTo>
                    <a:pt x="1789" y="1777"/>
                    <a:pt x="2211" y="1442"/>
                    <a:pt x="2385" y="1006"/>
                  </a:cubicBezTo>
                  <a:cubicBezTo>
                    <a:pt x="2444" y="860"/>
                    <a:pt x="2473" y="715"/>
                    <a:pt x="2458" y="570"/>
                  </a:cubicBezTo>
                  <a:cubicBezTo>
                    <a:pt x="2430" y="278"/>
                    <a:pt x="2231" y="0"/>
                    <a:pt x="1872"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54;p42">
              <a:extLst>
                <a:ext uri="{FF2B5EF4-FFF2-40B4-BE49-F238E27FC236}">
                  <a16:creationId xmlns:a16="http://schemas.microsoft.com/office/drawing/2014/main" id="{B5B9078A-CE7F-D8E1-B425-63670952EFAC}"/>
                </a:ext>
              </a:extLst>
            </p:cNvPr>
            <p:cNvSpPr/>
            <p:nvPr/>
          </p:nvSpPr>
          <p:spPr>
            <a:xfrm>
              <a:off x="2649899" y="1812642"/>
              <a:ext cx="398548" cy="303194"/>
            </a:xfrm>
            <a:custGeom>
              <a:avLst/>
              <a:gdLst/>
              <a:ahLst/>
              <a:cxnLst/>
              <a:rect l="l" t="t" r="r" b="b"/>
              <a:pathLst>
                <a:path w="5630" h="4283" extrusionOk="0">
                  <a:moveTo>
                    <a:pt x="4538" y="1"/>
                  </a:moveTo>
                  <a:cubicBezTo>
                    <a:pt x="4519" y="1"/>
                    <a:pt x="4500" y="1"/>
                    <a:pt x="4480" y="3"/>
                  </a:cubicBezTo>
                  <a:lnTo>
                    <a:pt x="800" y="352"/>
                  </a:lnTo>
                  <a:cubicBezTo>
                    <a:pt x="350" y="395"/>
                    <a:pt x="1" y="802"/>
                    <a:pt x="30" y="1268"/>
                  </a:cubicBezTo>
                  <a:lnTo>
                    <a:pt x="248" y="3522"/>
                  </a:lnTo>
                  <a:cubicBezTo>
                    <a:pt x="289" y="3947"/>
                    <a:pt x="667" y="4282"/>
                    <a:pt x="1088" y="4282"/>
                  </a:cubicBezTo>
                  <a:cubicBezTo>
                    <a:pt x="1113" y="4282"/>
                    <a:pt x="1138" y="4281"/>
                    <a:pt x="1164" y="4278"/>
                  </a:cubicBezTo>
                  <a:lnTo>
                    <a:pt x="4829" y="3929"/>
                  </a:lnTo>
                  <a:cubicBezTo>
                    <a:pt x="5295" y="3900"/>
                    <a:pt x="5629" y="3479"/>
                    <a:pt x="5600" y="3028"/>
                  </a:cubicBezTo>
                  <a:lnTo>
                    <a:pt x="5382" y="773"/>
                  </a:lnTo>
                  <a:cubicBezTo>
                    <a:pt x="5340" y="314"/>
                    <a:pt x="4978" y="1"/>
                    <a:pt x="4538" y="1"/>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55;p42">
              <a:extLst>
                <a:ext uri="{FF2B5EF4-FFF2-40B4-BE49-F238E27FC236}">
                  <a16:creationId xmlns:a16="http://schemas.microsoft.com/office/drawing/2014/main" id="{B2509603-351A-9FF1-DF51-1FEF3AD0328F}"/>
                </a:ext>
              </a:extLst>
            </p:cNvPr>
            <p:cNvSpPr/>
            <p:nvPr/>
          </p:nvSpPr>
          <p:spPr>
            <a:xfrm>
              <a:off x="2806418" y="1850869"/>
              <a:ext cx="167843" cy="209114"/>
            </a:xfrm>
            <a:custGeom>
              <a:avLst/>
              <a:gdLst/>
              <a:ahLst/>
              <a:cxnLst/>
              <a:rect l="l" t="t" r="r" b="b"/>
              <a:pathLst>
                <a:path w="2371" h="2954" extrusionOk="0">
                  <a:moveTo>
                    <a:pt x="771" y="1"/>
                  </a:moveTo>
                  <a:cubicBezTo>
                    <a:pt x="727" y="1"/>
                    <a:pt x="684" y="1"/>
                    <a:pt x="640" y="30"/>
                  </a:cubicBezTo>
                  <a:cubicBezTo>
                    <a:pt x="626" y="44"/>
                    <a:pt x="611" y="88"/>
                    <a:pt x="611" y="102"/>
                  </a:cubicBezTo>
                  <a:lnTo>
                    <a:pt x="640" y="524"/>
                  </a:lnTo>
                  <a:lnTo>
                    <a:pt x="640" y="539"/>
                  </a:lnTo>
                  <a:cubicBezTo>
                    <a:pt x="640" y="553"/>
                    <a:pt x="538" y="975"/>
                    <a:pt x="204" y="1470"/>
                  </a:cubicBezTo>
                  <a:lnTo>
                    <a:pt x="204" y="1484"/>
                  </a:lnTo>
                  <a:lnTo>
                    <a:pt x="44" y="1615"/>
                  </a:lnTo>
                  <a:lnTo>
                    <a:pt x="0" y="1630"/>
                  </a:lnTo>
                  <a:lnTo>
                    <a:pt x="117" y="2779"/>
                  </a:lnTo>
                  <a:cubicBezTo>
                    <a:pt x="117" y="2827"/>
                    <a:pt x="156" y="2855"/>
                    <a:pt x="187" y="2855"/>
                  </a:cubicBezTo>
                  <a:cubicBezTo>
                    <a:pt x="193" y="2855"/>
                    <a:pt x="199" y="2854"/>
                    <a:pt x="204" y="2851"/>
                  </a:cubicBezTo>
                  <a:lnTo>
                    <a:pt x="247" y="2851"/>
                  </a:lnTo>
                  <a:lnTo>
                    <a:pt x="422" y="2924"/>
                  </a:lnTo>
                  <a:cubicBezTo>
                    <a:pt x="437" y="2953"/>
                    <a:pt x="451" y="2953"/>
                    <a:pt x="480" y="2953"/>
                  </a:cubicBezTo>
                  <a:lnTo>
                    <a:pt x="1891" y="2837"/>
                  </a:lnTo>
                  <a:cubicBezTo>
                    <a:pt x="1920" y="2837"/>
                    <a:pt x="1920" y="2837"/>
                    <a:pt x="1935" y="2808"/>
                  </a:cubicBezTo>
                  <a:cubicBezTo>
                    <a:pt x="1993" y="2793"/>
                    <a:pt x="2080" y="2720"/>
                    <a:pt x="2109" y="2633"/>
                  </a:cubicBezTo>
                  <a:cubicBezTo>
                    <a:pt x="2138" y="2575"/>
                    <a:pt x="2138" y="2502"/>
                    <a:pt x="2095" y="2444"/>
                  </a:cubicBezTo>
                  <a:cubicBezTo>
                    <a:pt x="2080" y="2415"/>
                    <a:pt x="2080" y="2357"/>
                    <a:pt x="2109" y="2342"/>
                  </a:cubicBezTo>
                  <a:cubicBezTo>
                    <a:pt x="2138" y="2328"/>
                    <a:pt x="2269" y="2197"/>
                    <a:pt x="2167" y="2008"/>
                  </a:cubicBezTo>
                  <a:cubicBezTo>
                    <a:pt x="2153" y="1979"/>
                    <a:pt x="2153" y="1920"/>
                    <a:pt x="2182" y="1906"/>
                  </a:cubicBezTo>
                  <a:cubicBezTo>
                    <a:pt x="2211" y="1891"/>
                    <a:pt x="2327" y="1761"/>
                    <a:pt x="2225" y="1601"/>
                  </a:cubicBezTo>
                  <a:cubicBezTo>
                    <a:pt x="2211" y="1557"/>
                    <a:pt x="2211" y="1499"/>
                    <a:pt x="2240" y="1484"/>
                  </a:cubicBezTo>
                  <a:cubicBezTo>
                    <a:pt x="2240" y="1484"/>
                    <a:pt x="2371" y="1382"/>
                    <a:pt x="2327" y="1251"/>
                  </a:cubicBezTo>
                  <a:cubicBezTo>
                    <a:pt x="2313" y="1164"/>
                    <a:pt x="2109" y="1164"/>
                    <a:pt x="2080" y="1164"/>
                  </a:cubicBezTo>
                  <a:lnTo>
                    <a:pt x="1135" y="1237"/>
                  </a:lnTo>
                  <a:cubicBezTo>
                    <a:pt x="1076" y="1237"/>
                    <a:pt x="1018" y="1179"/>
                    <a:pt x="1047" y="1121"/>
                  </a:cubicBezTo>
                  <a:cubicBezTo>
                    <a:pt x="1076" y="1019"/>
                    <a:pt x="1135" y="655"/>
                    <a:pt x="1062" y="466"/>
                  </a:cubicBezTo>
                  <a:cubicBezTo>
                    <a:pt x="989" y="292"/>
                    <a:pt x="902" y="117"/>
                    <a:pt x="858" y="44"/>
                  </a:cubicBezTo>
                  <a:cubicBezTo>
                    <a:pt x="858" y="30"/>
                    <a:pt x="844" y="30"/>
                    <a:pt x="829" y="15"/>
                  </a:cubicBezTo>
                  <a:cubicBezTo>
                    <a:pt x="800" y="15"/>
                    <a:pt x="786" y="1"/>
                    <a:pt x="77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56;p42">
              <a:extLst>
                <a:ext uri="{FF2B5EF4-FFF2-40B4-BE49-F238E27FC236}">
                  <a16:creationId xmlns:a16="http://schemas.microsoft.com/office/drawing/2014/main" id="{DE10E5BF-787C-F8B2-7277-3D07F20D4001}"/>
                </a:ext>
              </a:extLst>
            </p:cNvPr>
            <p:cNvSpPr/>
            <p:nvPr/>
          </p:nvSpPr>
          <p:spPr>
            <a:xfrm>
              <a:off x="2729185" y="1961020"/>
              <a:ext cx="75250" cy="116450"/>
            </a:xfrm>
            <a:custGeom>
              <a:avLst/>
              <a:gdLst/>
              <a:ahLst/>
              <a:cxnLst/>
              <a:rect l="l" t="t" r="r" b="b"/>
              <a:pathLst>
                <a:path w="1063" h="1645" extrusionOk="0">
                  <a:moveTo>
                    <a:pt x="917" y="1"/>
                  </a:moveTo>
                  <a:lnTo>
                    <a:pt x="0" y="88"/>
                  </a:lnTo>
                  <a:lnTo>
                    <a:pt x="146" y="1644"/>
                  </a:lnTo>
                  <a:lnTo>
                    <a:pt x="1062" y="1543"/>
                  </a:lnTo>
                  <a:lnTo>
                    <a:pt x="989" y="830"/>
                  </a:lnTo>
                  <a:lnTo>
                    <a:pt x="917"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57;p42">
              <a:extLst>
                <a:ext uri="{FF2B5EF4-FFF2-40B4-BE49-F238E27FC236}">
                  <a16:creationId xmlns:a16="http://schemas.microsoft.com/office/drawing/2014/main" id="{EEEDA2BA-0AA1-8087-239F-9B7E4C85BA54}"/>
                </a:ext>
              </a:extLst>
            </p:cNvPr>
            <p:cNvSpPr/>
            <p:nvPr/>
          </p:nvSpPr>
          <p:spPr>
            <a:xfrm>
              <a:off x="445608" y="3370121"/>
              <a:ext cx="398548" cy="303335"/>
            </a:xfrm>
            <a:custGeom>
              <a:avLst/>
              <a:gdLst/>
              <a:ahLst/>
              <a:cxnLst/>
              <a:rect l="l" t="t" r="r" b="b"/>
              <a:pathLst>
                <a:path w="5630" h="4285" extrusionOk="0">
                  <a:moveTo>
                    <a:pt x="4564" y="0"/>
                  </a:moveTo>
                  <a:cubicBezTo>
                    <a:pt x="4532" y="0"/>
                    <a:pt x="4499" y="2"/>
                    <a:pt x="4466" y="7"/>
                  </a:cubicBezTo>
                  <a:lnTo>
                    <a:pt x="800" y="356"/>
                  </a:lnTo>
                  <a:cubicBezTo>
                    <a:pt x="335" y="385"/>
                    <a:pt x="1" y="807"/>
                    <a:pt x="30" y="1257"/>
                  </a:cubicBezTo>
                  <a:lnTo>
                    <a:pt x="248" y="3512"/>
                  </a:lnTo>
                  <a:cubicBezTo>
                    <a:pt x="290" y="3945"/>
                    <a:pt x="667" y="4284"/>
                    <a:pt x="1110" y="4284"/>
                  </a:cubicBezTo>
                  <a:cubicBezTo>
                    <a:pt x="1128" y="4284"/>
                    <a:pt x="1146" y="4284"/>
                    <a:pt x="1164" y="4283"/>
                  </a:cubicBezTo>
                  <a:lnTo>
                    <a:pt x="4829" y="3934"/>
                  </a:lnTo>
                  <a:cubicBezTo>
                    <a:pt x="5280" y="3890"/>
                    <a:pt x="5629" y="3483"/>
                    <a:pt x="5600" y="3017"/>
                  </a:cubicBezTo>
                  <a:lnTo>
                    <a:pt x="5382" y="763"/>
                  </a:lnTo>
                  <a:cubicBezTo>
                    <a:pt x="5341" y="332"/>
                    <a:pt x="4976" y="0"/>
                    <a:pt x="4564" y="0"/>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58;p42">
              <a:extLst>
                <a:ext uri="{FF2B5EF4-FFF2-40B4-BE49-F238E27FC236}">
                  <a16:creationId xmlns:a16="http://schemas.microsoft.com/office/drawing/2014/main" id="{414EDDC2-1E58-8F18-F264-87C6A93151CD}"/>
                </a:ext>
              </a:extLst>
            </p:cNvPr>
            <p:cNvSpPr/>
            <p:nvPr/>
          </p:nvSpPr>
          <p:spPr>
            <a:xfrm>
              <a:off x="602127" y="3406579"/>
              <a:ext cx="166852" cy="210529"/>
            </a:xfrm>
            <a:custGeom>
              <a:avLst/>
              <a:gdLst/>
              <a:ahLst/>
              <a:cxnLst/>
              <a:rect l="l" t="t" r="r" b="b"/>
              <a:pathLst>
                <a:path w="2357" h="2974" extrusionOk="0">
                  <a:moveTo>
                    <a:pt x="756" y="1"/>
                  </a:moveTo>
                  <a:cubicBezTo>
                    <a:pt x="727" y="1"/>
                    <a:pt x="669" y="1"/>
                    <a:pt x="640" y="30"/>
                  </a:cubicBezTo>
                  <a:cubicBezTo>
                    <a:pt x="611" y="59"/>
                    <a:pt x="597" y="88"/>
                    <a:pt x="597" y="102"/>
                  </a:cubicBezTo>
                  <a:lnTo>
                    <a:pt x="640" y="524"/>
                  </a:lnTo>
                  <a:lnTo>
                    <a:pt x="640" y="539"/>
                  </a:lnTo>
                  <a:cubicBezTo>
                    <a:pt x="640" y="568"/>
                    <a:pt x="524" y="975"/>
                    <a:pt x="204" y="1470"/>
                  </a:cubicBezTo>
                  <a:lnTo>
                    <a:pt x="204" y="1484"/>
                  </a:lnTo>
                  <a:lnTo>
                    <a:pt x="29" y="1615"/>
                  </a:lnTo>
                  <a:lnTo>
                    <a:pt x="0" y="1659"/>
                  </a:lnTo>
                  <a:lnTo>
                    <a:pt x="102" y="2793"/>
                  </a:lnTo>
                  <a:cubicBezTo>
                    <a:pt x="102" y="2839"/>
                    <a:pt x="137" y="2875"/>
                    <a:pt x="174" y="2875"/>
                  </a:cubicBezTo>
                  <a:cubicBezTo>
                    <a:pt x="184" y="2875"/>
                    <a:pt x="194" y="2872"/>
                    <a:pt x="204" y="2866"/>
                  </a:cubicBezTo>
                  <a:lnTo>
                    <a:pt x="233" y="2866"/>
                  </a:lnTo>
                  <a:lnTo>
                    <a:pt x="422" y="2939"/>
                  </a:lnTo>
                  <a:cubicBezTo>
                    <a:pt x="433" y="2960"/>
                    <a:pt x="443" y="2973"/>
                    <a:pt x="454" y="2973"/>
                  </a:cubicBezTo>
                  <a:cubicBezTo>
                    <a:pt x="458" y="2973"/>
                    <a:pt x="462" y="2972"/>
                    <a:pt x="466" y="2968"/>
                  </a:cubicBezTo>
                  <a:lnTo>
                    <a:pt x="1891" y="2837"/>
                  </a:lnTo>
                  <a:cubicBezTo>
                    <a:pt x="1905" y="2837"/>
                    <a:pt x="1905" y="2837"/>
                    <a:pt x="1935" y="2822"/>
                  </a:cubicBezTo>
                  <a:cubicBezTo>
                    <a:pt x="1978" y="2793"/>
                    <a:pt x="2080" y="2720"/>
                    <a:pt x="2109" y="2633"/>
                  </a:cubicBezTo>
                  <a:cubicBezTo>
                    <a:pt x="2124" y="2575"/>
                    <a:pt x="2124" y="2502"/>
                    <a:pt x="2095" y="2459"/>
                  </a:cubicBezTo>
                  <a:cubicBezTo>
                    <a:pt x="2080" y="2415"/>
                    <a:pt x="2080" y="2357"/>
                    <a:pt x="2109" y="2342"/>
                  </a:cubicBezTo>
                  <a:cubicBezTo>
                    <a:pt x="2124" y="2328"/>
                    <a:pt x="2269" y="2197"/>
                    <a:pt x="2167" y="2022"/>
                  </a:cubicBezTo>
                  <a:cubicBezTo>
                    <a:pt x="2153" y="1979"/>
                    <a:pt x="2153" y="1920"/>
                    <a:pt x="2182" y="1906"/>
                  </a:cubicBezTo>
                  <a:cubicBezTo>
                    <a:pt x="2196" y="1891"/>
                    <a:pt x="2327" y="1760"/>
                    <a:pt x="2211" y="1601"/>
                  </a:cubicBezTo>
                  <a:cubicBezTo>
                    <a:pt x="2196" y="1557"/>
                    <a:pt x="2196" y="1513"/>
                    <a:pt x="2240" y="1484"/>
                  </a:cubicBezTo>
                  <a:cubicBezTo>
                    <a:pt x="2240" y="1484"/>
                    <a:pt x="2356" y="1382"/>
                    <a:pt x="2327" y="1251"/>
                  </a:cubicBezTo>
                  <a:cubicBezTo>
                    <a:pt x="2313" y="1164"/>
                    <a:pt x="2109" y="1164"/>
                    <a:pt x="2065" y="1164"/>
                  </a:cubicBezTo>
                  <a:lnTo>
                    <a:pt x="1120" y="1237"/>
                  </a:lnTo>
                  <a:cubicBezTo>
                    <a:pt x="1076" y="1237"/>
                    <a:pt x="1018" y="1179"/>
                    <a:pt x="1033" y="1121"/>
                  </a:cubicBezTo>
                  <a:cubicBezTo>
                    <a:pt x="1076" y="1019"/>
                    <a:pt x="1120" y="655"/>
                    <a:pt x="1047" y="466"/>
                  </a:cubicBezTo>
                  <a:cubicBezTo>
                    <a:pt x="975" y="292"/>
                    <a:pt x="887" y="132"/>
                    <a:pt x="858" y="59"/>
                  </a:cubicBezTo>
                  <a:cubicBezTo>
                    <a:pt x="858" y="30"/>
                    <a:pt x="829" y="30"/>
                    <a:pt x="815" y="15"/>
                  </a:cubicBezTo>
                  <a:cubicBezTo>
                    <a:pt x="800" y="15"/>
                    <a:pt x="786" y="1"/>
                    <a:pt x="75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59;p42">
              <a:extLst>
                <a:ext uri="{FF2B5EF4-FFF2-40B4-BE49-F238E27FC236}">
                  <a16:creationId xmlns:a16="http://schemas.microsoft.com/office/drawing/2014/main" id="{3EFF12C6-65E4-7255-52E0-B53A20E94823}"/>
                </a:ext>
              </a:extLst>
            </p:cNvPr>
            <p:cNvSpPr/>
            <p:nvPr/>
          </p:nvSpPr>
          <p:spPr>
            <a:xfrm>
              <a:off x="524894" y="3516730"/>
              <a:ext cx="75250" cy="116450"/>
            </a:xfrm>
            <a:custGeom>
              <a:avLst/>
              <a:gdLst/>
              <a:ahLst/>
              <a:cxnLst/>
              <a:rect l="l" t="t" r="r" b="b"/>
              <a:pathLst>
                <a:path w="1063" h="1645" extrusionOk="0">
                  <a:moveTo>
                    <a:pt x="902" y="1"/>
                  </a:moveTo>
                  <a:lnTo>
                    <a:pt x="0" y="103"/>
                  </a:lnTo>
                  <a:lnTo>
                    <a:pt x="146" y="1644"/>
                  </a:lnTo>
                  <a:lnTo>
                    <a:pt x="1062" y="1557"/>
                  </a:lnTo>
                  <a:lnTo>
                    <a:pt x="975" y="844"/>
                  </a:lnTo>
                  <a:lnTo>
                    <a:pt x="902"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60;p42">
              <a:extLst>
                <a:ext uri="{FF2B5EF4-FFF2-40B4-BE49-F238E27FC236}">
                  <a16:creationId xmlns:a16="http://schemas.microsoft.com/office/drawing/2014/main" id="{57FAA8B8-7081-01A5-724D-1733FEEF0940}"/>
                </a:ext>
              </a:extLst>
            </p:cNvPr>
            <p:cNvSpPr/>
            <p:nvPr/>
          </p:nvSpPr>
          <p:spPr>
            <a:xfrm>
              <a:off x="673131" y="2419960"/>
              <a:ext cx="398548" cy="303335"/>
            </a:xfrm>
            <a:custGeom>
              <a:avLst/>
              <a:gdLst/>
              <a:ahLst/>
              <a:cxnLst/>
              <a:rect l="l" t="t" r="r" b="b"/>
              <a:pathLst>
                <a:path w="5630" h="4285" extrusionOk="0">
                  <a:moveTo>
                    <a:pt x="4549" y="1"/>
                  </a:moveTo>
                  <a:cubicBezTo>
                    <a:pt x="4522" y="1"/>
                    <a:pt x="4494" y="2"/>
                    <a:pt x="4466" y="5"/>
                  </a:cubicBezTo>
                  <a:lnTo>
                    <a:pt x="801" y="354"/>
                  </a:lnTo>
                  <a:cubicBezTo>
                    <a:pt x="335" y="397"/>
                    <a:pt x="1" y="804"/>
                    <a:pt x="30" y="1270"/>
                  </a:cubicBezTo>
                  <a:lnTo>
                    <a:pt x="248" y="3524"/>
                  </a:lnTo>
                  <a:cubicBezTo>
                    <a:pt x="289" y="3949"/>
                    <a:pt x="667" y="4284"/>
                    <a:pt x="1088" y="4284"/>
                  </a:cubicBezTo>
                  <a:cubicBezTo>
                    <a:pt x="1113" y="4284"/>
                    <a:pt x="1139" y="4283"/>
                    <a:pt x="1164" y="4280"/>
                  </a:cubicBezTo>
                  <a:lnTo>
                    <a:pt x="4829" y="3931"/>
                  </a:lnTo>
                  <a:cubicBezTo>
                    <a:pt x="5295" y="3902"/>
                    <a:pt x="5629" y="3481"/>
                    <a:pt x="5600" y="3030"/>
                  </a:cubicBezTo>
                  <a:lnTo>
                    <a:pt x="5382" y="775"/>
                  </a:lnTo>
                  <a:cubicBezTo>
                    <a:pt x="5341" y="324"/>
                    <a:pt x="4991" y="1"/>
                    <a:pt x="4549" y="1"/>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61;p42">
              <a:extLst>
                <a:ext uri="{FF2B5EF4-FFF2-40B4-BE49-F238E27FC236}">
                  <a16:creationId xmlns:a16="http://schemas.microsoft.com/office/drawing/2014/main" id="{6FE2D028-B96D-1EFF-D296-C6E8CB7261E2}"/>
                </a:ext>
              </a:extLst>
            </p:cNvPr>
            <p:cNvSpPr/>
            <p:nvPr/>
          </p:nvSpPr>
          <p:spPr>
            <a:xfrm>
              <a:off x="829650" y="2456276"/>
              <a:ext cx="167914" cy="210529"/>
            </a:xfrm>
            <a:custGeom>
              <a:avLst/>
              <a:gdLst/>
              <a:ahLst/>
              <a:cxnLst/>
              <a:rect l="l" t="t" r="r" b="b"/>
              <a:pathLst>
                <a:path w="2372" h="2974" extrusionOk="0">
                  <a:moveTo>
                    <a:pt x="771" y="1"/>
                  </a:moveTo>
                  <a:cubicBezTo>
                    <a:pt x="728" y="1"/>
                    <a:pt x="669" y="1"/>
                    <a:pt x="640" y="44"/>
                  </a:cubicBezTo>
                  <a:cubicBezTo>
                    <a:pt x="626" y="59"/>
                    <a:pt x="597" y="102"/>
                    <a:pt x="597" y="117"/>
                  </a:cubicBezTo>
                  <a:lnTo>
                    <a:pt x="640" y="539"/>
                  </a:lnTo>
                  <a:lnTo>
                    <a:pt x="640" y="553"/>
                  </a:lnTo>
                  <a:cubicBezTo>
                    <a:pt x="640" y="568"/>
                    <a:pt x="524" y="990"/>
                    <a:pt x="204" y="1484"/>
                  </a:cubicBezTo>
                  <a:lnTo>
                    <a:pt x="204" y="1499"/>
                  </a:lnTo>
                  <a:lnTo>
                    <a:pt x="44" y="1629"/>
                  </a:lnTo>
                  <a:lnTo>
                    <a:pt x="0" y="1644"/>
                  </a:lnTo>
                  <a:lnTo>
                    <a:pt x="117" y="2793"/>
                  </a:lnTo>
                  <a:cubicBezTo>
                    <a:pt x="117" y="2831"/>
                    <a:pt x="150" y="2869"/>
                    <a:pt x="187" y="2869"/>
                  </a:cubicBezTo>
                  <a:cubicBezTo>
                    <a:pt x="192" y="2869"/>
                    <a:pt x="198" y="2868"/>
                    <a:pt x="204" y="2866"/>
                  </a:cubicBezTo>
                  <a:lnTo>
                    <a:pt x="233" y="2866"/>
                  </a:lnTo>
                  <a:lnTo>
                    <a:pt x="422" y="2938"/>
                  </a:lnTo>
                  <a:cubicBezTo>
                    <a:pt x="433" y="2960"/>
                    <a:pt x="451" y="2973"/>
                    <a:pt x="466" y="2973"/>
                  </a:cubicBezTo>
                  <a:cubicBezTo>
                    <a:pt x="472" y="2973"/>
                    <a:pt x="476" y="2971"/>
                    <a:pt x="480" y="2968"/>
                  </a:cubicBezTo>
                  <a:lnTo>
                    <a:pt x="1891" y="2837"/>
                  </a:lnTo>
                  <a:cubicBezTo>
                    <a:pt x="1906" y="2837"/>
                    <a:pt x="1906" y="2837"/>
                    <a:pt x="1935" y="2822"/>
                  </a:cubicBezTo>
                  <a:cubicBezTo>
                    <a:pt x="1993" y="2808"/>
                    <a:pt x="2080" y="2735"/>
                    <a:pt x="2109" y="2648"/>
                  </a:cubicBezTo>
                  <a:cubicBezTo>
                    <a:pt x="2138" y="2589"/>
                    <a:pt x="2138" y="2517"/>
                    <a:pt x="2095" y="2458"/>
                  </a:cubicBezTo>
                  <a:cubicBezTo>
                    <a:pt x="2080" y="2429"/>
                    <a:pt x="2080" y="2371"/>
                    <a:pt x="2109" y="2357"/>
                  </a:cubicBezTo>
                  <a:cubicBezTo>
                    <a:pt x="2138" y="2328"/>
                    <a:pt x="2284" y="2211"/>
                    <a:pt x="2167" y="2022"/>
                  </a:cubicBezTo>
                  <a:cubicBezTo>
                    <a:pt x="2153" y="1993"/>
                    <a:pt x="2153" y="1935"/>
                    <a:pt x="2182" y="1920"/>
                  </a:cubicBezTo>
                  <a:cubicBezTo>
                    <a:pt x="2197" y="1891"/>
                    <a:pt x="2327" y="1775"/>
                    <a:pt x="2226" y="1600"/>
                  </a:cubicBezTo>
                  <a:cubicBezTo>
                    <a:pt x="2211" y="1571"/>
                    <a:pt x="2211" y="1513"/>
                    <a:pt x="2240" y="1499"/>
                  </a:cubicBezTo>
                  <a:cubicBezTo>
                    <a:pt x="2240" y="1499"/>
                    <a:pt x="2371" y="1382"/>
                    <a:pt x="2327" y="1266"/>
                  </a:cubicBezTo>
                  <a:cubicBezTo>
                    <a:pt x="2313" y="1164"/>
                    <a:pt x="2109" y="1164"/>
                    <a:pt x="2080" y="1164"/>
                  </a:cubicBezTo>
                  <a:lnTo>
                    <a:pt x="1135" y="1237"/>
                  </a:lnTo>
                  <a:cubicBezTo>
                    <a:pt x="1077" y="1237"/>
                    <a:pt x="1019" y="1193"/>
                    <a:pt x="1033" y="1135"/>
                  </a:cubicBezTo>
                  <a:cubicBezTo>
                    <a:pt x="1077" y="1019"/>
                    <a:pt x="1135" y="655"/>
                    <a:pt x="1062" y="481"/>
                  </a:cubicBezTo>
                  <a:cubicBezTo>
                    <a:pt x="989" y="291"/>
                    <a:pt x="888" y="131"/>
                    <a:pt x="859" y="59"/>
                  </a:cubicBezTo>
                  <a:cubicBezTo>
                    <a:pt x="859" y="44"/>
                    <a:pt x="844" y="44"/>
                    <a:pt x="815" y="30"/>
                  </a:cubicBezTo>
                  <a:cubicBezTo>
                    <a:pt x="800" y="30"/>
                    <a:pt x="786" y="1"/>
                    <a:pt x="77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62;p42">
              <a:extLst>
                <a:ext uri="{FF2B5EF4-FFF2-40B4-BE49-F238E27FC236}">
                  <a16:creationId xmlns:a16="http://schemas.microsoft.com/office/drawing/2014/main" id="{37C70DF9-7043-C4DD-BD98-195CFD5687A0}"/>
                </a:ext>
              </a:extLst>
            </p:cNvPr>
            <p:cNvSpPr/>
            <p:nvPr/>
          </p:nvSpPr>
          <p:spPr>
            <a:xfrm>
              <a:off x="752417" y="2567489"/>
              <a:ext cx="75250" cy="115388"/>
            </a:xfrm>
            <a:custGeom>
              <a:avLst/>
              <a:gdLst/>
              <a:ahLst/>
              <a:cxnLst/>
              <a:rect l="l" t="t" r="r" b="b"/>
              <a:pathLst>
                <a:path w="1063" h="1630" extrusionOk="0">
                  <a:moveTo>
                    <a:pt x="917" y="0"/>
                  </a:moveTo>
                  <a:lnTo>
                    <a:pt x="1" y="88"/>
                  </a:lnTo>
                  <a:lnTo>
                    <a:pt x="146" y="1629"/>
                  </a:lnTo>
                  <a:lnTo>
                    <a:pt x="1062" y="1542"/>
                  </a:lnTo>
                  <a:lnTo>
                    <a:pt x="990" y="829"/>
                  </a:lnTo>
                  <a:lnTo>
                    <a:pt x="917"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63;p42">
              <a:extLst>
                <a:ext uri="{FF2B5EF4-FFF2-40B4-BE49-F238E27FC236}">
                  <a16:creationId xmlns:a16="http://schemas.microsoft.com/office/drawing/2014/main" id="{8987CC16-F937-B5EC-387F-AC260878322A}"/>
                </a:ext>
              </a:extLst>
            </p:cNvPr>
            <p:cNvSpPr/>
            <p:nvPr/>
          </p:nvSpPr>
          <p:spPr>
            <a:xfrm>
              <a:off x="939801" y="2898793"/>
              <a:ext cx="396495" cy="558321"/>
            </a:xfrm>
            <a:custGeom>
              <a:avLst/>
              <a:gdLst/>
              <a:ahLst/>
              <a:cxnLst/>
              <a:rect l="l" t="t" r="r" b="b"/>
              <a:pathLst>
                <a:path w="5601" h="7887" extrusionOk="0">
                  <a:moveTo>
                    <a:pt x="5020" y="0"/>
                  </a:moveTo>
                  <a:cubicBezTo>
                    <a:pt x="4932" y="0"/>
                    <a:pt x="4843" y="27"/>
                    <a:pt x="4757" y="91"/>
                  </a:cubicBezTo>
                  <a:cubicBezTo>
                    <a:pt x="4378" y="367"/>
                    <a:pt x="4073" y="789"/>
                    <a:pt x="3782" y="1152"/>
                  </a:cubicBezTo>
                  <a:cubicBezTo>
                    <a:pt x="3360" y="1661"/>
                    <a:pt x="2982" y="2185"/>
                    <a:pt x="2589" y="2709"/>
                  </a:cubicBezTo>
                  <a:lnTo>
                    <a:pt x="2560" y="2767"/>
                  </a:lnTo>
                  <a:cubicBezTo>
                    <a:pt x="2197" y="3305"/>
                    <a:pt x="1848" y="3829"/>
                    <a:pt x="1528" y="4367"/>
                  </a:cubicBezTo>
                  <a:lnTo>
                    <a:pt x="1484" y="4439"/>
                  </a:lnTo>
                  <a:cubicBezTo>
                    <a:pt x="1266" y="4803"/>
                    <a:pt x="1062" y="5167"/>
                    <a:pt x="873" y="5530"/>
                  </a:cubicBezTo>
                  <a:cubicBezTo>
                    <a:pt x="655" y="5937"/>
                    <a:pt x="466" y="6330"/>
                    <a:pt x="292" y="6752"/>
                  </a:cubicBezTo>
                  <a:cubicBezTo>
                    <a:pt x="175" y="7014"/>
                    <a:pt x="1" y="7377"/>
                    <a:pt x="146" y="7639"/>
                  </a:cubicBezTo>
                  <a:cubicBezTo>
                    <a:pt x="190" y="7755"/>
                    <a:pt x="306" y="7814"/>
                    <a:pt x="408" y="7843"/>
                  </a:cubicBezTo>
                  <a:cubicBezTo>
                    <a:pt x="481" y="7857"/>
                    <a:pt x="553" y="7886"/>
                    <a:pt x="626" y="7886"/>
                  </a:cubicBezTo>
                  <a:lnTo>
                    <a:pt x="670" y="7814"/>
                  </a:lnTo>
                  <a:cubicBezTo>
                    <a:pt x="961" y="7101"/>
                    <a:pt x="1339" y="6432"/>
                    <a:pt x="1702" y="5748"/>
                  </a:cubicBezTo>
                  <a:cubicBezTo>
                    <a:pt x="2037" y="5167"/>
                    <a:pt x="2371" y="4570"/>
                    <a:pt x="2735" y="4003"/>
                  </a:cubicBezTo>
                  <a:cubicBezTo>
                    <a:pt x="2982" y="3639"/>
                    <a:pt x="3215" y="3320"/>
                    <a:pt x="3462" y="2970"/>
                  </a:cubicBezTo>
                  <a:cubicBezTo>
                    <a:pt x="3855" y="2461"/>
                    <a:pt x="4218" y="1952"/>
                    <a:pt x="4611" y="1458"/>
                  </a:cubicBezTo>
                  <a:cubicBezTo>
                    <a:pt x="4887" y="1094"/>
                    <a:pt x="5178" y="702"/>
                    <a:pt x="5542" y="396"/>
                  </a:cubicBezTo>
                  <a:lnTo>
                    <a:pt x="5600" y="338"/>
                  </a:lnTo>
                  <a:lnTo>
                    <a:pt x="5542" y="280"/>
                  </a:lnTo>
                  <a:cubicBezTo>
                    <a:pt x="5402" y="130"/>
                    <a:pt x="5214" y="0"/>
                    <a:pt x="5020"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64;p42">
              <a:extLst>
                <a:ext uri="{FF2B5EF4-FFF2-40B4-BE49-F238E27FC236}">
                  <a16:creationId xmlns:a16="http://schemas.microsoft.com/office/drawing/2014/main" id="{A3129F7A-5577-C462-CEB4-50F5F6B0F733}"/>
                </a:ext>
              </a:extLst>
            </p:cNvPr>
            <p:cNvSpPr/>
            <p:nvPr/>
          </p:nvSpPr>
          <p:spPr>
            <a:xfrm>
              <a:off x="987160" y="2922649"/>
              <a:ext cx="619908" cy="604476"/>
            </a:xfrm>
            <a:custGeom>
              <a:avLst/>
              <a:gdLst/>
              <a:ahLst/>
              <a:cxnLst/>
              <a:rect l="l" t="t" r="r" b="b"/>
              <a:pathLst>
                <a:path w="8757" h="8539" extrusionOk="0">
                  <a:moveTo>
                    <a:pt x="4946" y="1"/>
                  </a:moveTo>
                  <a:lnTo>
                    <a:pt x="4887" y="59"/>
                  </a:lnTo>
                  <a:cubicBezTo>
                    <a:pt x="4538" y="365"/>
                    <a:pt x="4248" y="757"/>
                    <a:pt x="3957" y="1121"/>
                  </a:cubicBezTo>
                  <a:cubicBezTo>
                    <a:pt x="3564" y="1615"/>
                    <a:pt x="3186" y="2124"/>
                    <a:pt x="2822" y="2633"/>
                  </a:cubicBezTo>
                  <a:cubicBezTo>
                    <a:pt x="2560" y="2983"/>
                    <a:pt x="2313" y="3332"/>
                    <a:pt x="2095" y="3666"/>
                  </a:cubicBezTo>
                  <a:cubicBezTo>
                    <a:pt x="1731" y="4233"/>
                    <a:pt x="1382" y="4815"/>
                    <a:pt x="1048" y="5411"/>
                  </a:cubicBezTo>
                  <a:cubicBezTo>
                    <a:pt x="684" y="6095"/>
                    <a:pt x="306" y="6764"/>
                    <a:pt x="15" y="7477"/>
                  </a:cubicBezTo>
                  <a:lnTo>
                    <a:pt x="1" y="7520"/>
                  </a:lnTo>
                  <a:cubicBezTo>
                    <a:pt x="146" y="7549"/>
                    <a:pt x="292" y="7549"/>
                    <a:pt x="437" y="7549"/>
                  </a:cubicBezTo>
                  <a:cubicBezTo>
                    <a:pt x="888" y="7564"/>
                    <a:pt x="1368" y="7564"/>
                    <a:pt x="1833" y="7564"/>
                  </a:cubicBezTo>
                  <a:cubicBezTo>
                    <a:pt x="2648" y="7564"/>
                    <a:pt x="3477" y="7578"/>
                    <a:pt x="4277" y="7709"/>
                  </a:cubicBezTo>
                  <a:cubicBezTo>
                    <a:pt x="5178" y="7869"/>
                    <a:pt x="6066" y="8160"/>
                    <a:pt x="6909" y="8538"/>
                  </a:cubicBezTo>
                  <a:lnTo>
                    <a:pt x="6938" y="8495"/>
                  </a:lnTo>
                  <a:cubicBezTo>
                    <a:pt x="7564" y="7549"/>
                    <a:pt x="8160" y="6604"/>
                    <a:pt x="8727" y="5630"/>
                  </a:cubicBezTo>
                  <a:lnTo>
                    <a:pt x="8756" y="5557"/>
                  </a:lnTo>
                  <a:cubicBezTo>
                    <a:pt x="8596" y="5440"/>
                    <a:pt x="8436" y="5266"/>
                    <a:pt x="8291" y="5120"/>
                  </a:cubicBezTo>
                  <a:cubicBezTo>
                    <a:pt x="7084" y="3913"/>
                    <a:pt x="6255" y="2386"/>
                    <a:pt x="5469" y="874"/>
                  </a:cubicBezTo>
                  <a:cubicBezTo>
                    <a:pt x="5324" y="583"/>
                    <a:pt x="5164" y="248"/>
                    <a:pt x="4946"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65;p42">
              <a:extLst>
                <a:ext uri="{FF2B5EF4-FFF2-40B4-BE49-F238E27FC236}">
                  <a16:creationId xmlns:a16="http://schemas.microsoft.com/office/drawing/2014/main" id="{9F7EB6D2-D7FC-7BDB-BB19-AF3F339FF41C}"/>
                </a:ext>
              </a:extLst>
            </p:cNvPr>
            <p:cNvSpPr/>
            <p:nvPr/>
          </p:nvSpPr>
          <p:spPr>
            <a:xfrm>
              <a:off x="1475194" y="3319081"/>
              <a:ext cx="310980" cy="300716"/>
            </a:xfrm>
            <a:custGeom>
              <a:avLst/>
              <a:gdLst/>
              <a:ahLst/>
              <a:cxnLst/>
              <a:rect l="l" t="t" r="r" b="b"/>
              <a:pathLst>
                <a:path w="4393" h="4248" extrusionOk="0">
                  <a:moveTo>
                    <a:pt x="1833" y="0"/>
                  </a:moveTo>
                  <a:lnTo>
                    <a:pt x="1789" y="73"/>
                  </a:lnTo>
                  <a:cubicBezTo>
                    <a:pt x="1237" y="1033"/>
                    <a:pt x="626" y="1978"/>
                    <a:pt x="15" y="2924"/>
                  </a:cubicBezTo>
                  <a:lnTo>
                    <a:pt x="1" y="2938"/>
                  </a:lnTo>
                  <a:lnTo>
                    <a:pt x="102" y="2996"/>
                  </a:lnTo>
                  <a:cubicBezTo>
                    <a:pt x="219" y="3069"/>
                    <a:pt x="335" y="3142"/>
                    <a:pt x="451" y="3215"/>
                  </a:cubicBezTo>
                  <a:lnTo>
                    <a:pt x="524" y="3258"/>
                  </a:lnTo>
                  <a:cubicBezTo>
                    <a:pt x="1019" y="3549"/>
                    <a:pt x="1499" y="3796"/>
                    <a:pt x="2008" y="4058"/>
                  </a:cubicBezTo>
                  <a:lnTo>
                    <a:pt x="2080" y="4087"/>
                  </a:lnTo>
                  <a:cubicBezTo>
                    <a:pt x="2197" y="4145"/>
                    <a:pt x="2342" y="4233"/>
                    <a:pt x="2473" y="4247"/>
                  </a:cubicBezTo>
                  <a:cubicBezTo>
                    <a:pt x="2575" y="4247"/>
                    <a:pt x="2662" y="4204"/>
                    <a:pt x="2735" y="4145"/>
                  </a:cubicBezTo>
                  <a:cubicBezTo>
                    <a:pt x="2982" y="4000"/>
                    <a:pt x="3200" y="3811"/>
                    <a:pt x="3375" y="3622"/>
                  </a:cubicBezTo>
                  <a:cubicBezTo>
                    <a:pt x="3753" y="3215"/>
                    <a:pt x="4044" y="2749"/>
                    <a:pt x="4233" y="2240"/>
                  </a:cubicBezTo>
                  <a:cubicBezTo>
                    <a:pt x="4306" y="2022"/>
                    <a:pt x="4393" y="1760"/>
                    <a:pt x="4262" y="1542"/>
                  </a:cubicBezTo>
                  <a:cubicBezTo>
                    <a:pt x="4116" y="1324"/>
                    <a:pt x="3840" y="1193"/>
                    <a:pt x="3622" y="1077"/>
                  </a:cubicBezTo>
                  <a:cubicBezTo>
                    <a:pt x="3055" y="713"/>
                    <a:pt x="2444" y="364"/>
                    <a:pt x="1862" y="15"/>
                  </a:cubicBezTo>
                  <a:cubicBezTo>
                    <a:pt x="1848" y="15"/>
                    <a:pt x="1848" y="0"/>
                    <a:pt x="183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66;p42">
              <a:extLst>
                <a:ext uri="{FF2B5EF4-FFF2-40B4-BE49-F238E27FC236}">
                  <a16:creationId xmlns:a16="http://schemas.microsoft.com/office/drawing/2014/main" id="{9930ABC4-59F9-4253-1F47-13CB50A1133A}"/>
                </a:ext>
              </a:extLst>
            </p:cNvPr>
            <p:cNvSpPr/>
            <p:nvPr/>
          </p:nvSpPr>
          <p:spPr>
            <a:xfrm>
              <a:off x="1001602" y="3073506"/>
              <a:ext cx="119494" cy="134430"/>
            </a:xfrm>
            <a:custGeom>
              <a:avLst/>
              <a:gdLst/>
              <a:ahLst/>
              <a:cxnLst/>
              <a:rect l="l" t="t" r="r" b="b"/>
              <a:pathLst>
                <a:path w="1688" h="1899" extrusionOk="0">
                  <a:moveTo>
                    <a:pt x="848" y="1"/>
                  </a:moveTo>
                  <a:cubicBezTo>
                    <a:pt x="813" y="1"/>
                    <a:pt x="778" y="7"/>
                    <a:pt x="742" y="22"/>
                  </a:cubicBezTo>
                  <a:cubicBezTo>
                    <a:pt x="582" y="124"/>
                    <a:pt x="466" y="255"/>
                    <a:pt x="364" y="401"/>
                  </a:cubicBezTo>
                  <a:cubicBezTo>
                    <a:pt x="189" y="604"/>
                    <a:pt x="0" y="866"/>
                    <a:pt x="73" y="1157"/>
                  </a:cubicBezTo>
                  <a:cubicBezTo>
                    <a:pt x="146" y="1448"/>
                    <a:pt x="451" y="1666"/>
                    <a:pt x="626" y="1884"/>
                  </a:cubicBezTo>
                  <a:lnTo>
                    <a:pt x="655" y="1899"/>
                  </a:lnTo>
                  <a:cubicBezTo>
                    <a:pt x="975" y="1361"/>
                    <a:pt x="1324" y="822"/>
                    <a:pt x="1687" y="299"/>
                  </a:cubicBezTo>
                  <a:cubicBezTo>
                    <a:pt x="1469" y="212"/>
                    <a:pt x="1266" y="124"/>
                    <a:pt x="1047" y="52"/>
                  </a:cubicBezTo>
                  <a:cubicBezTo>
                    <a:pt x="981" y="23"/>
                    <a:pt x="915" y="1"/>
                    <a:pt x="84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67;p42">
              <a:extLst>
                <a:ext uri="{FF2B5EF4-FFF2-40B4-BE49-F238E27FC236}">
                  <a16:creationId xmlns:a16="http://schemas.microsoft.com/office/drawing/2014/main" id="{9FD2A562-D7C9-449A-D4A9-DD352A588ADF}"/>
                </a:ext>
              </a:extLst>
            </p:cNvPr>
            <p:cNvSpPr/>
            <p:nvPr/>
          </p:nvSpPr>
          <p:spPr>
            <a:xfrm>
              <a:off x="1637872" y="3408349"/>
              <a:ext cx="85302" cy="55004"/>
            </a:xfrm>
            <a:custGeom>
              <a:avLst/>
              <a:gdLst/>
              <a:ahLst/>
              <a:cxnLst/>
              <a:rect l="l" t="t" r="r" b="b"/>
              <a:pathLst>
                <a:path w="1205" h="777" extrusionOk="0">
                  <a:moveTo>
                    <a:pt x="289" y="1"/>
                  </a:moveTo>
                  <a:cubicBezTo>
                    <a:pt x="252" y="1"/>
                    <a:pt x="218" y="10"/>
                    <a:pt x="190" y="34"/>
                  </a:cubicBezTo>
                  <a:cubicBezTo>
                    <a:pt x="0" y="150"/>
                    <a:pt x="437" y="427"/>
                    <a:pt x="510" y="485"/>
                  </a:cubicBezTo>
                  <a:cubicBezTo>
                    <a:pt x="626" y="557"/>
                    <a:pt x="757" y="601"/>
                    <a:pt x="859" y="688"/>
                  </a:cubicBezTo>
                  <a:cubicBezTo>
                    <a:pt x="917" y="717"/>
                    <a:pt x="989" y="761"/>
                    <a:pt x="1048" y="776"/>
                  </a:cubicBezTo>
                  <a:cubicBezTo>
                    <a:pt x="1054" y="777"/>
                    <a:pt x="1061" y="777"/>
                    <a:pt x="1067" y="777"/>
                  </a:cubicBezTo>
                  <a:cubicBezTo>
                    <a:pt x="1157" y="777"/>
                    <a:pt x="1205" y="682"/>
                    <a:pt x="1164" y="587"/>
                  </a:cubicBezTo>
                  <a:cubicBezTo>
                    <a:pt x="1120" y="470"/>
                    <a:pt x="931" y="354"/>
                    <a:pt x="800" y="281"/>
                  </a:cubicBezTo>
                  <a:cubicBezTo>
                    <a:pt x="693" y="209"/>
                    <a:pt x="458" y="1"/>
                    <a:pt x="289"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68;p42">
              <a:extLst>
                <a:ext uri="{FF2B5EF4-FFF2-40B4-BE49-F238E27FC236}">
                  <a16:creationId xmlns:a16="http://schemas.microsoft.com/office/drawing/2014/main" id="{AFB07A3D-2FE7-A809-B038-55393212A328}"/>
                </a:ext>
              </a:extLst>
            </p:cNvPr>
            <p:cNvSpPr/>
            <p:nvPr/>
          </p:nvSpPr>
          <p:spPr>
            <a:xfrm>
              <a:off x="1626545" y="3441974"/>
              <a:ext cx="75250" cy="55924"/>
            </a:xfrm>
            <a:custGeom>
              <a:avLst/>
              <a:gdLst/>
              <a:ahLst/>
              <a:cxnLst/>
              <a:rect l="l" t="t" r="r" b="b"/>
              <a:pathLst>
                <a:path w="1063" h="790" extrusionOk="0">
                  <a:moveTo>
                    <a:pt x="118" y="0"/>
                  </a:moveTo>
                  <a:cubicBezTo>
                    <a:pt x="58" y="0"/>
                    <a:pt x="13" y="30"/>
                    <a:pt x="0" y="112"/>
                  </a:cubicBezTo>
                  <a:cubicBezTo>
                    <a:pt x="0" y="213"/>
                    <a:pt x="73" y="286"/>
                    <a:pt x="146" y="330"/>
                  </a:cubicBezTo>
                  <a:cubicBezTo>
                    <a:pt x="277" y="431"/>
                    <a:pt x="408" y="504"/>
                    <a:pt x="524" y="591"/>
                  </a:cubicBezTo>
                  <a:cubicBezTo>
                    <a:pt x="594" y="642"/>
                    <a:pt x="790" y="789"/>
                    <a:pt x="918" y="789"/>
                  </a:cubicBezTo>
                  <a:cubicBezTo>
                    <a:pt x="976" y="789"/>
                    <a:pt x="1020" y="760"/>
                    <a:pt x="1033" y="679"/>
                  </a:cubicBezTo>
                  <a:cubicBezTo>
                    <a:pt x="1062" y="606"/>
                    <a:pt x="1019" y="548"/>
                    <a:pt x="946" y="504"/>
                  </a:cubicBezTo>
                  <a:cubicBezTo>
                    <a:pt x="844" y="402"/>
                    <a:pt x="713" y="330"/>
                    <a:pt x="582" y="242"/>
                  </a:cubicBezTo>
                  <a:cubicBezTo>
                    <a:pt x="530" y="200"/>
                    <a:pt x="274" y="0"/>
                    <a:pt x="118" y="0"/>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69;p42">
              <a:extLst>
                <a:ext uri="{FF2B5EF4-FFF2-40B4-BE49-F238E27FC236}">
                  <a16:creationId xmlns:a16="http://schemas.microsoft.com/office/drawing/2014/main" id="{8410211A-28DB-C297-4D15-7F84C1B4121F}"/>
                </a:ext>
              </a:extLst>
            </p:cNvPr>
            <p:cNvSpPr/>
            <p:nvPr/>
          </p:nvSpPr>
          <p:spPr>
            <a:xfrm>
              <a:off x="1361928" y="3546604"/>
              <a:ext cx="262631" cy="240686"/>
            </a:xfrm>
            <a:custGeom>
              <a:avLst/>
              <a:gdLst/>
              <a:ahLst/>
              <a:cxnLst/>
              <a:rect l="l" t="t" r="r" b="b"/>
              <a:pathLst>
                <a:path w="3710" h="3400" extrusionOk="0">
                  <a:moveTo>
                    <a:pt x="2066" y="1"/>
                  </a:moveTo>
                  <a:cubicBezTo>
                    <a:pt x="1601" y="597"/>
                    <a:pt x="1091" y="1179"/>
                    <a:pt x="452" y="1600"/>
                  </a:cubicBezTo>
                  <a:cubicBezTo>
                    <a:pt x="248" y="1731"/>
                    <a:pt x="1" y="1877"/>
                    <a:pt x="59" y="2168"/>
                  </a:cubicBezTo>
                  <a:cubicBezTo>
                    <a:pt x="117" y="2386"/>
                    <a:pt x="350" y="2575"/>
                    <a:pt x="495" y="2749"/>
                  </a:cubicBezTo>
                  <a:cubicBezTo>
                    <a:pt x="699" y="2939"/>
                    <a:pt x="859" y="3244"/>
                    <a:pt x="1135" y="3360"/>
                  </a:cubicBezTo>
                  <a:cubicBezTo>
                    <a:pt x="1193" y="3387"/>
                    <a:pt x="1246" y="3399"/>
                    <a:pt x="1296" y="3399"/>
                  </a:cubicBezTo>
                  <a:cubicBezTo>
                    <a:pt x="1432" y="3399"/>
                    <a:pt x="1541" y="3311"/>
                    <a:pt x="1659" y="3215"/>
                  </a:cubicBezTo>
                  <a:cubicBezTo>
                    <a:pt x="2066" y="2909"/>
                    <a:pt x="2386" y="2531"/>
                    <a:pt x="2735" y="2139"/>
                  </a:cubicBezTo>
                  <a:cubicBezTo>
                    <a:pt x="3099" y="1746"/>
                    <a:pt x="3419" y="1310"/>
                    <a:pt x="3709" y="873"/>
                  </a:cubicBezTo>
                  <a:lnTo>
                    <a:pt x="3637" y="830"/>
                  </a:lnTo>
                  <a:cubicBezTo>
                    <a:pt x="3128" y="582"/>
                    <a:pt x="2633" y="321"/>
                    <a:pt x="2139" y="30"/>
                  </a:cubicBezTo>
                  <a:lnTo>
                    <a:pt x="2066" y="1"/>
                  </a:ln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70;p42">
              <a:extLst>
                <a:ext uri="{FF2B5EF4-FFF2-40B4-BE49-F238E27FC236}">
                  <a16:creationId xmlns:a16="http://schemas.microsoft.com/office/drawing/2014/main" id="{E5260A38-158D-6E76-8C09-8A01C2D98D76}"/>
                </a:ext>
              </a:extLst>
            </p:cNvPr>
            <p:cNvSpPr/>
            <p:nvPr/>
          </p:nvSpPr>
          <p:spPr>
            <a:xfrm>
              <a:off x="1301189" y="3923426"/>
              <a:ext cx="130820" cy="130820"/>
            </a:xfrm>
            <a:custGeom>
              <a:avLst/>
              <a:gdLst/>
              <a:ahLst/>
              <a:cxnLst/>
              <a:rect l="l" t="t" r="r" b="b"/>
              <a:pathLst>
                <a:path w="1848" h="1848" extrusionOk="0">
                  <a:moveTo>
                    <a:pt x="1" y="1"/>
                  </a:moveTo>
                  <a:lnTo>
                    <a:pt x="1" y="1848"/>
                  </a:lnTo>
                  <a:lnTo>
                    <a:pt x="1848"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71;p42">
              <a:extLst>
                <a:ext uri="{FF2B5EF4-FFF2-40B4-BE49-F238E27FC236}">
                  <a16:creationId xmlns:a16="http://schemas.microsoft.com/office/drawing/2014/main" id="{ED702EF8-2840-0B5A-6A07-21C998373DCE}"/>
                </a:ext>
              </a:extLst>
            </p:cNvPr>
            <p:cNvSpPr/>
            <p:nvPr/>
          </p:nvSpPr>
          <p:spPr>
            <a:xfrm>
              <a:off x="1233230" y="3575416"/>
              <a:ext cx="1318959" cy="373842"/>
            </a:xfrm>
            <a:custGeom>
              <a:avLst/>
              <a:gdLst/>
              <a:ahLst/>
              <a:cxnLst/>
              <a:rect l="l" t="t" r="r" b="b"/>
              <a:pathLst>
                <a:path w="18632" h="5281" extrusionOk="0">
                  <a:moveTo>
                    <a:pt x="1" y="1"/>
                  </a:moveTo>
                  <a:lnTo>
                    <a:pt x="1" y="5280"/>
                  </a:lnTo>
                  <a:lnTo>
                    <a:pt x="18617" y="5280"/>
                  </a:lnTo>
                  <a:lnTo>
                    <a:pt x="18632"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72;p42">
              <a:extLst>
                <a:ext uri="{FF2B5EF4-FFF2-40B4-BE49-F238E27FC236}">
                  <a16:creationId xmlns:a16="http://schemas.microsoft.com/office/drawing/2014/main" id="{71617043-F20F-D955-DAAF-80A90EA3652B}"/>
                </a:ext>
              </a:extLst>
            </p:cNvPr>
            <p:cNvSpPr/>
            <p:nvPr/>
          </p:nvSpPr>
          <p:spPr>
            <a:xfrm>
              <a:off x="1456647" y="3859643"/>
              <a:ext cx="386159" cy="36103"/>
            </a:xfrm>
            <a:custGeom>
              <a:avLst/>
              <a:gdLst/>
              <a:ahLst/>
              <a:cxnLst/>
              <a:rect l="l" t="t" r="r" b="b"/>
              <a:pathLst>
                <a:path w="5455" h="510" extrusionOk="0">
                  <a:moveTo>
                    <a:pt x="1" y="0"/>
                  </a:moveTo>
                  <a:lnTo>
                    <a:pt x="1" y="509"/>
                  </a:lnTo>
                  <a:lnTo>
                    <a:pt x="5455" y="509"/>
                  </a:lnTo>
                  <a:lnTo>
                    <a:pt x="5455"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73;p42">
              <a:extLst>
                <a:ext uri="{FF2B5EF4-FFF2-40B4-BE49-F238E27FC236}">
                  <a16:creationId xmlns:a16="http://schemas.microsoft.com/office/drawing/2014/main" id="{EE149946-7895-BA8C-7523-D655FD32FBAC}"/>
                </a:ext>
              </a:extLst>
            </p:cNvPr>
            <p:cNvSpPr/>
            <p:nvPr/>
          </p:nvSpPr>
          <p:spPr>
            <a:xfrm>
              <a:off x="1337222" y="3832813"/>
              <a:ext cx="89620" cy="89691"/>
            </a:xfrm>
            <a:custGeom>
              <a:avLst/>
              <a:gdLst/>
              <a:ahLst/>
              <a:cxnLst/>
              <a:rect l="l" t="t" r="r" b="b"/>
              <a:pathLst>
                <a:path w="1266" h="1267" extrusionOk="0">
                  <a:moveTo>
                    <a:pt x="641" y="1"/>
                  </a:moveTo>
                  <a:cubicBezTo>
                    <a:pt x="277" y="1"/>
                    <a:pt x="1" y="292"/>
                    <a:pt x="1" y="626"/>
                  </a:cubicBezTo>
                  <a:cubicBezTo>
                    <a:pt x="1" y="990"/>
                    <a:pt x="292" y="1266"/>
                    <a:pt x="641" y="1266"/>
                  </a:cubicBezTo>
                  <a:cubicBezTo>
                    <a:pt x="1004" y="1266"/>
                    <a:pt x="1266" y="975"/>
                    <a:pt x="1266" y="626"/>
                  </a:cubicBezTo>
                  <a:cubicBezTo>
                    <a:pt x="1266" y="292"/>
                    <a:pt x="1004" y="15"/>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74;p42">
              <a:extLst>
                <a:ext uri="{FF2B5EF4-FFF2-40B4-BE49-F238E27FC236}">
                  <a16:creationId xmlns:a16="http://schemas.microsoft.com/office/drawing/2014/main" id="{38AE8FBB-15EB-BA25-D9C7-9F21B36B169D}"/>
                </a:ext>
              </a:extLst>
            </p:cNvPr>
            <p:cNvSpPr/>
            <p:nvPr/>
          </p:nvSpPr>
          <p:spPr>
            <a:xfrm>
              <a:off x="1347558" y="3772074"/>
              <a:ext cx="495247" cy="36103"/>
            </a:xfrm>
            <a:custGeom>
              <a:avLst/>
              <a:gdLst/>
              <a:ahLst/>
              <a:cxnLst/>
              <a:rect l="l" t="t" r="r" b="b"/>
              <a:pathLst>
                <a:path w="6996" h="510" extrusionOk="0">
                  <a:moveTo>
                    <a:pt x="0" y="1"/>
                  </a:moveTo>
                  <a:lnTo>
                    <a:pt x="0" y="510"/>
                  </a:lnTo>
                  <a:lnTo>
                    <a:pt x="6996" y="510"/>
                  </a:lnTo>
                  <a:lnTo>
                    <a:pt x="6996"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75;p42">
              <a:extLst>
                <a:ext uri="{FF2B5EF4-FFF2-40B4-BE49-F238E27FC236}">
                  <a16:creationId xmlns:a16="http://schemas.microsoft.com/office/drawing/2014/main" id="{3FD741C3-4244-4C68-A083-F777DC50E72B}"/>
                </a:ext>
              </a:extLst>
            </p:cNvPr>
            <p:cNvSpPr/>
            <p:nvPr/>
          </p:nvSpPr>
          <p:spPr>
            <a:xfrm>
              <a:off x="1347558" y="3686629"/>
              <a:ext cx="620899" cy="42262"/>
            </a:xfrm>
            <a:custGeom>
              <a:avLst/>
              <a:gdLst/>
              <a:ahLst/>
              <a:cxnLst/>
              <a:rect l="l" t="t" r="r" b="b"/>
              <a:pathLst>
                <a:path w="8771" h="597" extrusionOk="0">
                  <a:moveTo>
                    <a:pt x="0" y="1"/>
                  </a:moveTo>
                  <a:lnTo>
                    <a:pt x="0" y="597"/>
                  </a:lnTo>
                  <a:lnTo>
                    <a:pt x="8770" y="597"/>
                  </a:lnTo>
                  <a:lnTo>
                    <a:pt x="8770" y="1"/>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76;p42">
              <a:extLst>
                <a:ext uri="{FF2B5EF4-FFF2-40B4-BE49-F238E27FC236}">
                  <a16:creationId xmlns:a16="http://schemas.microsoft.com/office/drawing/2014/main" id="{57ED9915-451D-1155-E442-F428E88BA63B}"/>
                </a:ext>
              </a:extLst>
            </p:cNvPr>
            <p:cNvSpPr/>
            <p:nvPr/>
          </p:nvSpPr>
          <p:spPr>
            <a:xfrm>
              <a:off x="1986872" y="3686629"/>
              <a:ext cx="309989" cy="42262"/>
            </a:xfrm>
            <a:custGeom>
              <a:avLst/>
              <a:gdLst/>
              <a:ahLst/>
              <a:cxnLst/>
              <a:rect l="l" t="t" r="r" b="b"/>
              <a:pathLst>
                <a:path w="4379" h="597" extrusionOk="0">
                  <a:moveTo>
                    <a:pt x="1" y="1"/>
                  </a:moveTo>
                  <a:lnTo>
                    <a:pt x="1" y="597"/>
                  </a:lnTo>
                  <a:lnTo>
                    <a:pt x="4379" y="597"/>
                  </a:lnTo>
                  <a:lnTo>
                    <a:pt x="4379"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77;p42">
              <a:extLst>
                <a:ext uri="{FF2B5EF4-FFF2-40B4-BE49-F238E27FC236}">
                  <a16:creationId xmlns:a16="http://schemas.microsoft.com/office/drawing/2014/main" id="{28BDC8DD-1A0F-0725-127A-5C58C8CFB754}"/>
                </a:ext>
              </a:extLst>
            </p:cNvPr>
            <p:cNvSpPr/>
            <p:nvPr/>
          </p:nvSpPr>
          <p:spPr>
            <a:xfrm>
              <a:off x="2314280" y="3686629"/>
              <a:ext cx="131882" cy="42262"/>
            </a:xfrm>
            <a:custGeom>
              <a:avLst/>
              <a:gdLst/>
              <a:ahLst/>
              <a:cxnLst/>
              <a:rect l="l" t="t" r="r" b="b"/>
              <a:pathLst>
                <a:path w="1863" h="597" extrusionOk="0">
                  <a:moveTo>
                    <a:pt x="1" y="1"/>
                  </a:moveTo>
                  <a:lnTo>
                    <a:pt x="1" y="597"/>
                  </a:lnTo>
                  <a:lnTo>
                    <a:pt x="1863" y="597"/>
                  </a:lnTo>
                  <a:lnTo>
                    <a:pt x="1863"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78;p42">
              <a:extLst>
                <a:ext uri="{FF2B5EF4-FFF2-40B4-BE49-F238E27FC236}">
                  <a16:creationId xmlns:a16="http://schemas.microsoft.com/office/drawing/2014/main" id="{1C0C7A2B-F807-C42F-8ECE-2DF14A998F5F}"/>
                </a:ext>
              </a:extLst>
            </p:cNvPr>
            <p:cNvSpPr/>
            <p:nvPr/>
          </p:nvSpPr>
          <p:spPr>
            <a:xfrm>
              <a:off x="1347558" y="3637217"/>
              <a:ext cx="286275" cy="36103"/>
            </a:xfrm>
            <a:custGeom>
              <a:avLst/>
              <a:gdLst/>
              <a:ahLst/>
              <a:cxnLst/>
              <a:rect l="l" t="t" r="r" b="b"/>
              <a:pathLst>
                <a:path w="4044" h="510" extrusionOk="0">
                  <a:moveTo>
                    <a:pt x="0" y="1"/>
                  </a:moveTo>
                  <a:lnTo>
                    <a:pt x="0" y="510"/>
                  </a:lnTo>
                  <a:lnTo>
                    <a:pt x="4043" y="510"/>
                  </a:lnTo>
                  <a:lnTo>
                    <a:pt x="4043"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73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28E0-34F7-7206-1A36-58268E1E68DE}"/>
              </a:ext>
            </a:extLst>
          </p:cNvPr>
          <p:cNvSpPr>
            <a:spLocks noGrp="1"/>
          </p:cNvSpPr>
          <p:nvPr>
            <p:ph type="title"/>
          </p:nvPr>
        </p:nvSpPr>
        <p:spPr>
          <a:xfrm>
            <a:off x="234438" y="437591"/>
            <a:ext cx="8520600" cy="572700"/>
          </a:xfrm>
        </p:spPr>
        <p:txBody>
          <a:bodyPr/>
          <a:lstStyle/>
          <a:p>
            <a:r>
              <a:rPr lang="en-IN" sz="1800" b="1" kern="100" dirty="0">
                <a:effectLst/>
                <a:latin typeface="Aptos" panose="020B0004020202020204" pitchFamily="34" charset="0"/>
                <a:ea typeface="Aptos" panose="020B0004020202020204" pitchFamily="34" charset="0"/>
                <a:cs typeface="Arial" panose="020B0604020202020204" pitchFamily="34" charset="0"/>
              </a:rPr>
              <a:t> </a:t>
            </a:r>
            <a:r>
              <a:rPr lang="en-IN" sz="2000" b="1" kern="100" dirty="0">
                <a:effectLst/>
                <a:latin typeface="+mj-lt"/>
                <a:ea typeface="Aptos" panose="020B0004020202020204" pitchFamily="34" charset="0"/>
                <a:cs typeface="Arial" panose="020B0604020202020204" pitchFamily="34" charset="0"/>
              </a:rPr>
              <a:t>Personalization and Targeting</a:t>
            </a:r>
            <a:br>
              <a:rPr lang="en-IN" sz="1800" kern="100" dirty="0">
                <a:effectLst/>
                <a:latin typeface="Aptos" panose="020B0004020202020204" pitchFamily="34" charset="0"/>
                <a:ea typeface="Aptos" panose="020B0004020202020204" pitchFamily="34" charset="0"/>
                <a:cs typeface="Arial" panose="020B0604020202020204" pitchFamily="34" charset="0"/>
              </a:rPr>
            </a:br>
            <a:endParaRPr lang="en-IN" dirty="0"/>
          </a:p>
        </p:txBody>
      </p:sp>
      <p:sp>
        <p:nvSpPr>
          <p:cNvPr id="3" name="Text Placeholder 2">
            <a:extLst>
              <a:ext uri="{FF2B5EF4-FFF2-40B4-BE49-F238E27FC236}">
                <a16:creationId xmlns:a16="http://schemas.microsoft.com/office/drawing/2014/main" id="{3848DD19-EFF2-AD4E-917F-D6A2B3ECC48D}"/>
              </a:ext>
            </a:extLst>
          </p:cNvPr>
          <p:cNvSpPr>
            <a:spLocks noGrp="1"/>
          </p:cNvSpPr>
          <p:nvPr>
            <p:ph type="body" idx="1"/>
          </p:nvPr>
        </p:nvSpPr>
        <p:spPr>
          <a:xfrm>
            <a:off x="4014438" y="1152475"/>
            <a:ext cx="4817861" cy="3416400"/>
          </a:xfrm>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9966FF"/>
                </a:solidFill>
                <a:effectLst/>
                <a:latin typeface="+mn-lt"/>
                <a:ea typeface="Aptos" panose="020B0004020202020204" pitchFamily="34" charset="0"/>
                <a:cs typeface="Arial" panose="020B0604020202020204" pitchFamily="34" charset="0"/>
              </a:rPr>
              <a:t>Tailored Recommendations</a:t>
            </a:r>
            <a:r>
              <a:rPr lang="en-IN" sz="1400" kern="100" dirty="0">
                <a:effectLst/>
                <a:latin typeface="+mn-lt"/>
                <a:ea typeface="Aptos" panose="020B0004020202020204" pitchFamily="34" charset="0"/>
                <a:cs typeface="Arial" panose="020B0604020202020204" pitchFamily="34" charset="0"/>
              </a:rPr>
              <a:t>: Insights from social media and customer reviews help Myntra refine its recommendation algorithms. Personalized product suggestions based on customer preferences and past behaviour can drive higher engagement and sales.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400" b="1" kern="100" dirty="0">
                <a:solidFill>
                  <a:srgbClr val="CC66FF"/>
                </a:solidFill>
                <a:effectLst/>
                <a:latin typeface="+mn-lt"/>
                <a:ea typeface="Aptos" panose="020B0004020202020204" pitchFamily="34" charset="0"/>
                <a:cs typeface="Arial" panose="020B0604020202020204" pitchFamily="34" charset="0"/>
              </a:rPr>
              <a:t>Targeted Marketing Campaigns</a:t>
            </a:r>
            <a:r>
              <a:rPr lang="en-IN" sz="1400" kern="100" dirty="0">
                <a:effectLst/>
                <a:latin typeface="+mn-lt"/>
                <a:ea typeface="Aptos" panose="020B0004020202020204" pitchFamily="34" charset="0"/>
                <a:cs typeface="Arial" panose="020B0604020202020204" pitchFamily="34" charset="0"/>
              </a:rPr>
              <a:t>: Myntra uses social media insights to create targeted advertising campaigns that resonate with specific customer segments, improving the effectiveness of its marketing efforts.</a:t>
            </a:r>
          </a:p>
          <a:p>
            <a:pPr algn="just"/>
            <a:endParaRPr lang="en-IN" dirty="0"/>
          </a:p>
        </p:txBody>
      </p:sp>
      <p:pic>
        <p:nvPicPr>
          <p:cNvPr id="5" name="Picture 4" descr="A group of people working on a computer&#10;&#10;Description automatically generated">
            <a:extLst>
              <a:ext uri="{FF2B5EF4-FFF2-40B4-BE49-F238E27FC236}">
                <a16:creationId xmlns:a16="http://schemas.microsoft.com/office/drawing/2014/main" id="{A77215DB-B10C-8341-934D-5AB2952BA304}"/>
              </a:ext>
            </a:extLst>
          </p:cNvPr>
          <p:cNvPicPr>
            <a:picLocks noChangeAspect="1"/>
          </p:cNvPicPr>
          <p:nvPr/>
        </p:nvPicPr>
        <p:blipFill>
          <a:blip r:embed="rId2"/>
          <a:stretch>
            <a:fillRect/>
          </a:stretch>
        </p:blipFill>
        <p:spPr>
          <a:xfrm>
            <a:off x="234438" y="1152475"/>
            <a:ext cx="3780000" cy="2854012"/>
          </a:xfrm>
          <a:prstGeom prst="rect">
            <a:avLst/>
          </a:prstGeom>
          <a:ln>
            <a:noFill/>
          </a:ln>
          <a:effectLst>
            <a:softEdge rad="112500"/>
          </a:effectLst>
        </p:spPr>
      </p:pic>
    </p:spTree>
    <p:extLst>
      <p:ext uri="{BB962C8B-B14F-4D97-AF65-F5344CB8AC3E}">
        <p14:creationId xmlns:p14="http://schemas.microsoft.com/office/powerpoint/2010/main" val="216873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F137-3A89-53E9-44F0-F1778253BEB9}"/>
              </a:ext>
            </a:extLst>
          </p:cNvPr>
          <p:cNvSpPr>
            <a:spLocks noGrp="1"/>
          </p:cNvSpPr>
          <p:nvPr>
            <p:ph type="title"/>
          </p:nvPr>
        </p:nvSpPr>
        <p:spPr/>
        <p:txBody>
          <a:bodyPr/>
          <a:lstStyle/>
          <a:p>
            <a:r>
              <a:rPr lang="en-IN" sz="2000" b="1" dirty="0">
                <a:effectLst/>
                <a:latin typeface="Arial" panose="020B0604020202020204" pitchFamily="34" charset="0"/>
                <a:ea typeface="Aptos" panose="020B0004020202020204" pitchFamily="34" charset="0"/>
              </a:rPr>
              <a:t> Product Launch and Strategy</a:t>
            </a:r>
            <a:endParaRPr lang="en-IN" sz="3200" b="1" dirty="0"/>
          </a:p>
        </p:txBody>
      </p:sp>
      <p:sp>
        <p:nvSpPr>
          <p:cNvPr id="3" name="Text Placeholder 2">
            <a:extLst>
              <a:ext uri="{FF2B5EF4-FFF2-40B4-BE49-F238E27FC236}">
                <a16:creationId xmlns:a16="http://schemas.microsoft.com/office/drawing/2014/main" id="{04A101C9-750F-932D-9843-B3457DCD5E8E}"/>
              </a:ext>
            </a:extLst>
          </p:cNvPr>
          <p:cNvSpPr>
            <a:spLocks noGrp="1"/>
          </p:cNvSpPr>
          <p:nvPr>
            <p:ph type="body" idx="1"/>
          </p:nvPr>
        </p:nvSpPr>
        <p:spPr>
          <a:xfrm>
            <a:off x="311700" y="1152475"/>
            <a:ext cx="6119580" cy="3416400"/>
          </a:xfrm>
        </p:spPr>
        <p:txBody>
          <a:bodyPr/>
          <a:lstStyle/>
          <a:p>
            <a:pPr marL="285750" indent="-285750" algn="just">
              <a:lnSpc>
                <a:spcPct val="107000"/>
              </a:lnSpc>
              <a:spcAft>
                <a:spcPts val="800"/>
              </a:spcAft>
              <a:buSzPts val="1000"/>
              <a:tabLst>
                <a:tab pos="457200" algn="l"/>
              </a:tabLst>
            </a:pPr>
            <a:r>
              <a:rPr lang="en-IN" sz="1400" b="1" kern="100" dirty="0">
                <a:solidFill>
                  <a:srgbClr val="6699FF"/>
                </a:solidFill>
                <a:effectLst/>
                <a:latin typeface="+mn-lt"/>
                <a:ea typeface="Aptos" panose="020B0004020202020204" pitchFamily="34" charset="0"/>
                <a:cs typeface="Arial" panose="020B0604020202020204" pitchFamily="34" charset="0"/>
              </a:rPr>
              <a:t>Data-Driven Decisions</a:t>
            </a:r>
            <a:r>
              <a:rPr lang="en-IN" sz="1400" kern="100" dirty="0">
                <a:solidFill>
                  <a:srgbClr val="6699FF"/>
                </a:solidFill>
                <a:effectLst/>
                <a:latin typeface="+mn-lt"/>
                <a:ea typeface="Aptos" panose="020B0004020202020204" pitchFamily="34" charset="0"/>
                <a:cs typeface="Arial" panose="020B0604020202020204" pitchFamily="34" charset="0"/>
              </a:rPr>
              <a:t>: </a:t>
            </a:r>
            <a:r>
              <a:rPr lang="en-IN" sz="1400" kern="100" dirty="0">
                <a:effectLst/>
                <a:latin typeface="+mn-lt"/>
                <a:ea typeface="Aptos" panose="020B0004020202020204" pitchFamily="34" charset="0"/>
                <a:cs typeface="Arial" panose="020B0604020202020204" pitchFamily="34" charset="0"/>
              </a:rPr>
              <a:t>Social media trends and customer reviews provide data-driven insights that inform product launch strategies. Myntra can prioritize launching products that align with current consumer interests and needs.</a:t>
            </a:r>
          </a:p>
          <a:p>
            <a:pPr marL="285750" indent="-285750" algn="just">
              <a:lnSpc>
                <a:spcPct val="107000"/>
              </a:lnSpc>
              <a:spcAft>
                <a:spcPts val="800"/>
              </a:spcAft>
              <a:buSzPts val="1000"/>
              <a:tabLst>
                <a:tab pos="457200" algn="l"/>
              </a:tabLst>
            </a:pPr>
            <a:r>
              <a:rPr lang="en-IN" sz="1400" b="1" kern="100" dirty="0">
                <a:solidFill>
                  <a:schemeClr val="accent2">
                    <a:lumMod val="75000"/>
                  </a:schemeClr>
                </a:solidFill>
                <a:effectLst/>
                <a:latin typeface="+mn-lt"/>
                <a:ea typeface="Aptos" panose="020B0004020202020204" pitchFamily="34" charset="0"/>
                <a:cs typeface="Arial" panose="020B0604020202020204" pitchFamily="34" charset="0"/>
              </a:rPr>
              <a:t>Competitive Analysis: </a:t>
            </a:r>
            <a:r>
              <a:rPr lang="en-IN" sz="1400" kern="100" dirty="0">
                <a:effectLst/>
                <a:latin typeface="+mn-lt"/>
                <a:ea typeface="Aptos" panose="020B0004020202020204" pitchFamily="34" charset="0"/>
                <a:cs typeface="Arial" panose="020B0604020202020204" pitchFamily="34" charset="0"/>
              </a:rPr>
              <a:t>By monitoring competitors’ social media presence and customer feedback, Myntra can identify gaps in the market and opportunities for differentiation.</a:t>
            </a:r>
          </a:p>
          <a:p>
            <a:pPr algn="just"/>
            <a:endParaRPr lang="en-IN" dirty="0"/>
          </a:p>
        </p:txBody>
      </p:sp>
      <p:pic>
        <p:nvPicPr>
          <p:cNvPr id="5" name="Picture 4" descr="A group of people standing next to a rocket&#10;&#10;Description automatically generated">
            <a:extLst>
              <a:ext uri="{FF2B5EF4-FFF2-40B4-BE49-F238E27FC236}">
                <a16:creationId xmlns:a16="http://schemas.microsoft.com/office/drawing/2014/main" id="{CF07D493-36E2-CBE3-451D-56A917DC0BF3}"/>
              </a:ext>
            </a:extLst>
          </p:cNvPr>
          <p:cNvPicPr>
            <a:picLocks noChangeAspect="1"/>
          </p:cNvPicPr>
          <p:nvPr/>
        </p:nvPicPr>
        <p:blipFill>
          <a:blip r:embed="rId2"/>
          <a:srcRect l="-577" t="4537" r="634" b="7901"/>
          <a:stretch/>
        </p:blipFill>
        <p:spPr>
          <a:xfrm>
            <a:off x="5897160" y="3000425"/>
            <a:ext cx="3065807" cy="1944000"/>
          </a:xfrm>
          <a:prstGeom prst="rect">
            <a:avLst/>
          </a:prstGeom>
        </p:spPr>
      </p:pic>
    </p:spTree>
    <p:extLst>
      <p:ext uri="{BB962C8B-B14F-4D97-AF65-F5344CB8AC3E}">
        <p14:creationId xmlns:p14="http://schemas.microsoft.com/office/powerpoint/2010/main" val="192770166"/>
      </p:ext>
    </p:extLst>
  </p:cSld>
  <p:clrMapOvr>
    <a:masterClrMapping/>
  </p:clrMapOvr>
</p:sld>
</file>

<file path=ppt/theme/theme1.xml><?xml version="1.0" encoding="utf-8"?>
<a:theme xmlns:a="http://schemas.openxmlformats.org/drawingml/2006/main" name="Social Media Strategy Infographics by Slidesgo">
  <a:themeElements>
    <a:clrScheme name="Simple Light">
      <a:dk1>
        <a:srgbClr val="000000"/>
      </a:dk1>
      <a:lt1>
        <a:srgbClr val="FFFFFF"/>
      </a:lt1>
      <a:dk2>
        <a:srgbClr val="7157E4"/>
      </a:dk2>
      <a:lt2>
        <a:srgbClr val="AB98FF"/>
      </a:lt2>
      <a:accent1>
        <a:srgbClr val="007BA8"/>
      </a:accent1>
      <a:accent2>
        <a:srgbClr val="48BAE6"/>
      </a:accent2>
      <a:accent3>
        <a:srgbClr val="0EB184"/>
      </a:accent3>
      <a:accent4>
        <a:srgbClr val="4FDDB6"/>
      </a:accent4>
      <a:accent5>
        <a:srgbClr val="C4D13C"/>
      </a:accent5>
      <a:accent6>
        <a:srgbClr val="D3D3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10146</TotalTime>
  <Words>5048</Words>
  <Application>Microsoft Office PowerPoint</Application>
  <PresentationFormat>On-screen Show (16:9)</PresentationFormat>
  <Paragraphs>487</Paragraphs>
  <Slides>54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Roboto</vt:lpstr>
      <vt:lpstr>Aptos</vt:lpstr>
      <vt:lpstr>Arial</vt:lpstr>
      <vt:lpstr>source-serif-pro</vt:lpstr>
      <vt:lpstr>Fira Sans Extra Condensed</vt:lpstr>
      <vt:lpstr>Wingdings</vt:lpstr>
      <vt:lpstr>Fira Sans Extra Condensed Medium</vt:lpstr>
      <vt:lpstr>Symbol</vt:lpstr>
      <vt:lpstr>inherit</vt:lpstr>
      <vt:lpstr>Calibri</vt:lpstr>
      <vt:lpstr>Fira Sans Condensed Medium</vt:lpstr>
      <vt:lpstr>ff-more-web-pro</vt:lpstr>
      <vt:lpstr>Fira Sans Extra Condensed SemiBold</vt:lpstr>
      <vt:lpstr>Social Media Strategy Infographics by Slidesgo</vt:lpstr>
      <vt:lpstr>  MYNTRA ANALYSIS  </vt:lpstr>
      <vt:lpstr>PowerPoint Presentation</vt:lpstr>
      <vt:lpstr>BUSINESS MODEL </vt:lpstr>
      <vt:lpstr>PowerPoint Presentation</vt:lpstr>
      <vt:lpstr>Social Media Strategy</vt:lpstr>
      <vt:lpstr>Social Media Analytics</vt:lpstr>
      <vt:lpstr>Customer Reviews and Feedback </vt:lpstr>
      <vt:lpstr> Personalization and Targeting </vt:lpstr>
      <vt:lpstr> Product Launch and Strategy</vt:lpstr>
      <vt:lpstr>Customer Engagement </vt:lpstr>
      <vt:lpstr>Performance Measurement</vt:lpstr>
      <vt:lpstr>Marketing Campaigns</vt:lpstr>
      <vt:lpstr>                                           STRATEGIC SHIFTS</vt:lpstr>
      <vt:lpstr>PowerPoint Presentation</vt:lpstr>
      <vt:lpstr>PowerPoint Presentation</vt:lpstr>
      <vt:lpstr>PowerPoint Presentation</vt:lpstr>
      <vt:lpstr>PowerPoint Presentation</vt:lpstr>
      <vt:lpstr>DIGITAL MARKETING STRATEGIES</vt:lpstr>
      <vt:lpstr>PowerPoint Presentation</vt:lpstr>
      <vt:lpstr>PowerPoint Presentation</vt:lpstr>
      <vt:lpstr>PowerPoint Presentation</vt:lpstr>
      <vt:lpstr>PowerPoint Presentation</vt:lpstr>
      <vt:lpstr>STRENGTH</vt:lpstr>
      <vt:lpstr>PowerPoint Presentation</vt:lpstr>
      <vt:lpstr>PowerPoint Presentation</vt:lpstr>
      <vt:lpstr>WEAKNESS</vt:lpstr>
      <vt:lpstr>PowerPoint Presentation</vt:lpstr>
      <vt:lpstr>PowerPoint Presentation</vt:lpstr>
      <vt:lpstr>OPPORTUNITIES</vt:lpstr>
      <vt:lpstr>PowerPoint Presentation</vt:lpstr>
      <vt:lpstr>PowerPoint Presentation</vt:lpstr>
      <vt:lpstr>THREATS</vt:lpstr>
      <vt:lpstr>PowerPoint Presentation</vt:lpstr>
      <vt:lpstr>PowerPoint Presentation</vt:lpstr>
      <vt:lpstr>BRAND PERCEPTION ANALYSIS</vt:lpstr>
      <vt:lpstr>PowerPoint Presentation</vt:lpstr>
      <vt:lpstr>PowerPoint Presentation</vt:lpstr>
      <vt:lpstr>PowerPoint Presentation</vt:lpstr>
      <vt:lpstr>PowerPoint Presentation</vt:lpstr>
      <vt:lpstr>PowerPoint Presentation</vt:lpstr>
      <vt:lpstr>PowerPoint Presentation</vt:lpstr>
      <vt:lpstr>COMPARATIVE STUDY OF MYNTRA AND MAJOR COMPETITORS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3D 1020</cp:lastModifiedBy>
  <cp:revision>102</cp:revision>
  <dcterms:modified xsi:type="dcterms:W3CDTF">2024-09-15T04:24:24Z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2024-09-07T06:48:22Z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8e1cb19c-3442-436e-9fc1-f114a188a226</vt:lpwstr>
  </property>
  <property fmtid="{D5CDD505-2E9C-101B-9397-08002B2CF9AE}" pid="7" name="MSIP_Label_defa4170-0d19-0005-0004-bc88714345d2_ActionId">
    <vt:lpwstr>615146c6-4ea5-42a2-aafb-d06e9ba1ccd7</vt:lpwstr>
  </property>
  <property fmtid="{D5CDD505-2E9C-101B-9397-08002B2CF9AE}" pid="8" name="MSIP_Label_defa4170-0d19-0005-0004-bc88714345d2_ContentBits">
    <vt:lpwstr>0</vt:lpwstr>
  </property>
</Properties>
</file>